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9F3210D-8504-4E1F-B6DB-88BB72618F7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CF4185E-983B-435A-B8E7-0422EA8F2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2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0915" y="0"/>
            <a:ext cx="9244915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1285852" y="5214950"/>
            <a:ext cx="7644150" cy="128588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92D050"/>
                </a:solidFill>
              </a:rPr>
              <a:t>Социальный педагог</a:t>
            </a:r>
            <a:br>
              <a:rPr lang="ru-RU" sz="3200" dirty="0" smtClean="0">
                <a:solidFill>
                  <a:srgbClr val="92D050"/>
                </a:solidFill>
              </a:rPr>
            </a:br>
            <a:r>
              <a:rPr lang="ru-RU" sz="3200" dirty="0" err="1" smtClean="0">
                <a:solidFill>
                  <a:srgbClr val="92D050"/>
                </a:solidFill>
              </a:rPr>
              <a:t>Красуцкая</a:t>
            </a:r>
            <a:r>
              <a:rPr lang="ru-RU" sz="3200" dirty="0" smtClean="0">
                <a:solidFill>
                  <a:srgbClr val="92D050"/>
                </a:solidFill>
              </a:rPr>
              <a:t> С. О.</a:t>
            </a:r>
            <a:endParaRPr lang="ru-RU" sz="3200" dirty="0">
              <a:solidFill>
                <a:srgbClr val="92D05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66748" y="723880"/>
            <a:ext cx="7644150" cy="3991004"/>
          </a:xfrm>
          <a:prstGeom prst="rect">
            <a:avLst/>
          </a:prstGeom>
        </p:spPr>
        <p:txBody>
          <a:bodyPr vert="horz" lIns="45720" rIns="45720" anchor="t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0" b="1" i="0" u="none" strike="noStrike" kern="1200" cap="all" spc="0" normalizeH="0" baseline="0" noProof="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ВЛИЯНИЕ семейного воспитания на ФОРМИРОВАНИЕ </a:t>
            </a:r>
            <a:r>
              <a:rPr kumimoji="0" lang="ru-RU" sz="9000" b="1" i="0" u="none" strike="noStrike" kern="1200" cap="all" spc="0" normalizeH="0" baseline="0" noProof="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ЛИЧНОСТИ РЕБЕНКА</a:t>
            </a:r>
            <a:r>
              <a:rPr kumimoji="0" lang="ru-RU" sz="4600" b="1" i="0" u="none" strike="noStrike" kern="1200" cap="all" spc="0" normalizeH="0" baseline="0" noProof="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600" b="1" i="0" u="none" strike="noStrike" kern="1200" cap="all" spc="0" normalizeH="0" baseline="0" noProof="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600" b="1" i="0" u="none" strike="noStrike" kern="1200" cap="all" spc="0" normalizeH="0" baseline="0" noProof="0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-100916" y="0"/>
            <a:ext cx="9244915" cy="6858000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71472" y="500042"/>
            <a:ext cx="8001056" cy="1785950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ru-RU" sz="2400" b="1" dirty="0" smtClean="0">
                <a:solidFill>
                  <a:schemeClr val="bg1"/>
                </a:solidFill>
              </a:rPr>
              <a:t>8. Повышенная моральная ответственность</a:t>
            </a:r>
            <a:r>
              <a:rPr lang="ru-RU" sz="2400" dirty="0" smtClean="0">
                <a:solidFill>
                  <a:schemeClr val="bg1"/>
                </a:solidFill>
              </a:rPr>
              <a:t> как стиль родительского воспитания характеризуется повышением уровня родительских ожиданий в отношении будущего, успехов, способностей и талантов ребенка.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571472" y="2643182"/>
            <a:ext cx="8001056" cy="2000264"/>
          </a:xfrm>
          <a:prstGeom prst="rect">
            <a:avLst/>
          </a:prstGeom>
        </p:spPr>
        <p:txBody>
          <a:bodyPr vert="horz" lIns="45720" tIns="0" rIns="45720" bIns="0" anchor="b">
            <a:normAutofit/>
          </a:bodyPr>
          <a:lstStyle/>
          <a:p>
            <a:pPr marL="457200" lvl="0" indent="-4572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ru-RU" sz="2400" b="1" dirty="0" smtClean="0">
                <a:solidFill>
                  <a:schemeClr val="bg1"/>
                </a:solidFill>
              </a:rPr>
              <a:t>9. Противоречивое воспитание</a:t>
            </a:r>
            <a:r>
              <a:rPr lang="ru-RU" sz="2400" dirty="0" smtClean="0">
                <a:solidFill>
                  <a:schemeClr val="bg1"/>
                </a:solidFill>
              </a:rPr>
              <a:t> – это сочетание различных стилей в одной семье, зачастую не совместимых и не адекватных, что проявляется в открытых конфликтах, конкуренции и конфронтации членов семьи.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Текст 3"/>
          <p:cNvSpPr txBox="1">
            <a:spLocks/>
          </p:cNvSpPr>
          <p:nvPr/>
        </p:nvSpPr>
        <p:spPr>
          <a:xfrm>
            <a:off x="571472" y="4786322"/>
            <a:ext cx="8001056" cy="1500198"/>
          </a:xfrm>
          <a:prstGeom prst="rect">
            <a:avLst/>
          </a:prstGeom>
        </p:spPr>
        <p:txBody>
          <a:bodyPr vert="horz" lIns="45720" tIns="0" rIns="45720" bIns="0" anchor="b">
            <a:normAutofit/>
          </a:bodyPr>
          <a:lstStyle/>
          <a:p>
            <a:pPr marL="457200" lvl="0" indent="-4572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ru-RU" sz="2400" b="1" dirty="0" smtClean="0">
                <a:solidFill>
                  <a:schemeClr val="bg1"/>
                </a:solidFill>
              </a:rPr>
              <a:t>10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lang="ru-RU" sz="2400" b="1" dirty="0" smtClean="0">
                <a:solidFill>
                  <a:schemeClr val="bg1"/>
                </a:solidFill>
              </a:rPr>
              <a:t>Воспитание вне семьи</a:t>
            </a:r>
            <a:r>
              <a:rPr lang="ru-RU" sz="2400" dirty="0" smtClean="0">
                <a:solidFill>
                  <a:schemeClr val="bg1"/>
                </a:solidFill>
              </a:rPr>
              <a:t> (в детском учреждении, в котором сочетаются особенности описанных выше типов воспитания).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 l="29797" r="10611"/>
          <a:stretch>
            <a:fillRect/>
          </a:stretch>
        </p:blipFill>
        <p:spPr bwMode="auto">
          <a:xfrm>
            <a:off x="0" y="-314386"/>
            <a:ext cx="9144000" cy="717238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43932" cy="1357321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Влияние Конфликтов на развитие ребенка раннего возраста: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0034" y="1714488"/>
            <a:ext cx="8358246" cy="500066"/>
          </a:xfrm>
        </p:spPr>
        <p:txBody>
          <a:bodyPr>
            <a:normAutofit/>
          </a:bodyPr>
          <a:lstStyle/>
          <a:p>
            <a:pPr marL="457200" indent="-457200"/>
            <a:r>
              <a:rPr lang="ru-RU" sz="2400" dirty="0" smtClean="0">
                <a:solidFill>
                  <a:schemeClr val="bg1"/>
                </a:solidFill>
              </a:rPr>
              <a:t>Существует 4 способа поддержки конфликтных ситуаций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714620"/>
            <a:ext cx="2203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Уход от проблемы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728" y="3500438"/>
            <a:ext cx="2163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Мир любой ценой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71736" y="4429132"/>
            <a:ext cx="2524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Победа любой ценой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14810" y="5214950"/>
            <a:ext cx="4714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Продуктивный (компромиссный вариант). 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2000232" y="2285992"/>
            <a:ext cx="135732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2786050" y="2357430"/>
            <a:ext cx="1428760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3500430" y="2857496"/>
            <a:ext cx="2000264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1" idx="0"/>
          </p:cNvCxnSpPr>
          <p:nvPr/>
        </p:nvCxnSpPr>
        <p:spPr>
          <a:xfrm rot="16200000" flipH="1">
            <a:off x="4643438" y="3286124"/>
            <a:ext cx="2857520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85720" y="5715016"/>
            <a:ext cx="86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Продуктивный (компромиссный вариант) предполагает частичную победу и в одном и в другом лагере. К этому обязательно нужно идти вместе, т.е. это должно стать результатом совместного решения.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 b="19791"/>
          <a:stretch>
            <a:fillRect/>
          </a:stretch>
        </p:blipFill>
        <p:spPr bwMode="auto">
          <a:xfrm rot="10800000">
            <a:off x="-100916" y="0"/>
            <a:ext cx="9244915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57158" y="285728"/>
            <a:ext cx="84296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Для того, чтобы максимизировать положительные и свести к минимуму отрицательное влияние семьи на воспитание ребенка необходимо помнить внутрисемейные психологические факторы, имеющие воспитательное значение: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26" name="AutoShape 2" descr="Картинки по запросу воспитание ребенк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и по запросу воспитание ребенк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Картинки по запросу воспитание ребен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1529" y="2428868"/>
            <a:ext cx="6202366" cy="400052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 l="29797" r="10611"/>
          <a:stretch>
            <a:fillRect/>
          </a:stretch>
        </p:blipFill>
        <p:spPr bwMode="auto">
          <a:xfrm>
            <a:off x="0" y="-314386"/>
            <a:ext cx="9144000" cy="717238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57158" y="285728"/>
            <a:ext cx="8429684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000" dirty="0" smtClean="0">
                <a:solidFill>
                  <a:schemeClr val="bg1"/>
                </a:solidFill>
              </a:rPr>
              <a:t>1. Принимать активное участие в жизни семьи</a:t>
            </a:r>
          </a:p>
          <a:p>
            <a:pPr lvl="0"/>
            <a:endParaRPr lang="ru-RU" sz="2000" dirty="0" smtClean="0">
              <a:solidFill>
                <a:schemeClr val="bg1"/>
              </a:solidFill>
            </a:endParaRP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2. Всегда находить время, чтобы поговорить с ребенком; </a:t>
            </a:r>
          </a:p>
          <a:p>
            <a:pPr lvl="0"/>
            <a:endParaRPr lang="ru-RU" sz="2000" dirty="0" smtClean="0">
              <a:solidFill>
                <a:schemeClr val="bg1"/>
              </a:solidFill>
            </a:endParaRP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3. Интересоваться проблемами ребенка, вникать во все возникающие в его жизни сложности и помогать развивать свои умения и таланты; </a:t>
            </a:r>
          </a:p>
          <a:p>
            <a:pPr lvl="0"/>
            <a:endParaRPr lang="ru-RU" sz="2000" dirty="0" smtClean="0">
              <a:solidFill>
                <a:schemeClr val="bg1"/>
              </a:solidFill>
            </a:endParaRP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4. Не оказывать на ребенка никакого нажима, помогая ему тем самым самостоятельно принимать решения;</a:t>
            </a:r>
          </a:p>
          <a:p>
            <a:pPr lvl="0"/>
            <a:endParaRPr lang="ru-RU" sz="2000" dirty="0" smtClean="0">
              <a:solidFill>
                <a:schemeClr val="bg1"/>
              </a:solidFill>
            </a:endParaRP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5. Иметь представление о различных этапах в жизни ребенка; - Уважать право ребенка на собственное мнение;</a:t>
            </a:r>
          </a:p>
          <a:p>
            <a:pPr lvl="0"/>
            <a:endParaRPr lang="ru-RU" sz="2000" dirty="0" smtClean="0">
              <a:solidFill>
                <a:schemeClr val="bg1"/>
              </a:solidFill>
            </a:endParaRP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6. Уметь сдерживать собственнические инстинкты и относиться к ребенку как к равноправному партнеру, который просто пока что обладает меньшим жизненным опытом;</a:t>
            </a: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7. С уважением относиться к стремлению всех остальных членов семьи делать карьеру и самосовершенствоваться.</a:t>
            </a:r>
          </a:p>
          <a:p>
            <a:pPr marL="457200" indent="-457200">
              <a:buAutoNum type="arabicPeriod"/>
            </a:pPr>
            <a:endParaRPr lang="ru-RU" sz="2400" dirty="0"/>
          </a:p>
        </p:txBody>
      </p:sp>
      <p:sp>
        <p:nvSpPr>
          <p:cNvPr id="1026" name="AutoShape 2" descr="Картинки по запросу воспитание ребенк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и по запросу воспитание ребенк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 b="19791"/>
          <a:stretch>
            <a:fillRect/>
          </a:stretch>
        </p:blipFill>
        <p:spPr bwMode="auto">
          <a:xfrm rot="10800000">
            <a:off x="-100916" y="0"/>
            <a:ext cx="9244915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43932" cy="1428759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Система работы с родителями в образовательном учреждении.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71472" y="1714488"/>
            <a:ext cx="8001056" cy="2428892"/>
          </a:xfrm>
        </p:spPr>
        <p:txBody>
          <a:bodyPr>
            <a:normAutofit fontScale="92500"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  Родители и педагоги – две мощнейшие силы в процессе становления личности каждого ребенка.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В современных условиях актуальное значение приобретает не столько взаимодействие в нашем старом, традиционном понимании, сколько, прежде всего, взаимопонимание, </a:t>
            </a:r>
            <a:r>
              <a:rPr lang="ru-RU" sz="2400" dirty="0" err="1" smtClean="0">
                <a:solidFill>
                  <a:schemeClr val="bg1"/>
                </a:solidFill>
              </a:rPr>
              <a:t>взаимодополнение</a:t>
            </a:r>
            <a:r>
              <a:rPr lang="ru-RU" sz="2400" dirty="0" smtClean="0">
                <a:solidFill>
                  <a:schemeClr val="bg1"/>
                </a:solidFill>
              </a:rPr>
              <a:t>, сотворчество детского сада и семьи в воспитании детей. 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5602" name="Picture 2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929066"/>
            <a:ext cx="4035006" cy="26765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 l="29797" r="10611"/>
          <a:stretch>
            <a:fillRect/>
          </a:stretch>
        </p:blipFill>
        <p:spPr bwMode="auto">
          <a:xfrm>
            <a:off x="0" y="-314386"/>
            <a:ext cx="9144000" cy="7172386"/>
          </a:xfrm>
          <a:prstGeom prst="rect">
            <a:avLst/>
          </a:prstGeom>
          <a:noFill/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00034" y="285728"/>
            <a:ext cx="835824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 чего складываются сотрудничество с родителями: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Установление доброжелательных отношений с родителями. Помним, что для них сын или дочь – самые лучшие дети в мире.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Определяемся в совместных требованиях к ребенку, не ущемляя его прав и свободы.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Постоянно информируем родителей о процессе воспитания, успехах, продвижении в развитие ребенка.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Выделяем причины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дезадаптации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ребенка и совместно с родителями пытаемся их устранить.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Организовываем педагогическое просвещение родителей, стремимся к повышению их педагогической культуре.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Привлекаем родителей к участию с детьми в совместной деятельности.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 b="19791"/>
          <a:stretch>
            <a:fillRect/>
          </a:stretch>
        </p:blipFill>
        <p:spPr bwMode="auto">
          <a:xfrm>
            <a:off x="-100917" y="0"/>
            <a:ext cx="9244915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57158" y="428604"/>
            <a:ext cx="82868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Задача воспитателя состоит в том, чтобы, во-первых, привлечь всех родителей к совместной работе, разъяснить ее значение в тех семьях, которые недостаточно осознают, недооценивают ведущуюся в учреждении воспитательную работу с их детьми, и, во-вторых, используя заинтересованность родителей в обучении и правильном воспитании их детей, научить их методам регулярной помощи образовательному учреждению. 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29698" name="Picture 2" descr="Картинки по запросу воспитательница в детском саду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714620"/>
            <a:ext cx="6534246" cy="37843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 b="19791"/>
          <a:stretch>
            <a:fillRect/>
          </a:stretch>
        </p:blipFill>
        <p:spPr bwMode="auto">
          <a:xfrm rot="10800000">
            <a:off x="-100916" y="0"/>
            <a:ext cx="9244915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00034" y="3668160"/>
            <a:ext cx="8286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Таким образом, анализируя роль семьи в воспитании ребенка, мы видим, что главной задачей семьи является выполнение родителями функций воспитателя. Под этими функциями подразумевается создание не только определенных взаимоотношений между родителями и их детьми, но и их предпосылок, то есть определенного образа жизни семьи и взаимоотношений её членов.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31746" name="Picture 2" descr="Картинки по запросу семь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46172">
            <a:off x="2015576" y="428604"/>
            <a:ext cx="4699564" cy="30290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0915" y="0"/>
            <a:ext cx="9244915" cy="6858000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85786" y="2714620"/>
            <a:ext cx="7644150" cy="1204922"/>
          </a:xfrm>
          <a:prstGeom prst="rect">
            <a:avLst/>
          </a:prstGeom>
        </p:spPr>
        <p:txBody>
          <a:bodyPr vert="horz" lIns="45720" rIns="45720" anchor="t">
            <a:normAutofit fontScale="8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5400" b="1" i="0" u="none" strike="noStrike" kern="1200" cap="all" spc="0" normalizeH="0" baseline="0" noProof="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Спасибо за внимание!</a:t>
            </a:r>
            <a:endParaRPr kumimoji="0" lang="ru-RU" sz="5400" b="1" i="0" u="none" strike="noStrike" kern="1200" cap="all" spc="0" normalizeH="0" baseline="0" noProof="0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 b="19791"/>
          <a:stretch>
            <a:fillRect/>
          </a:stretch>
        </p:blipFill>
        <p:spPr bwMode="auto">
          <a:xfrm>
            <a:off x="-100915" y="0"/>
            <a:ext cx="9244915" cy="6858000"/>
          </a:xfrm>
          <a:prstGeom prst="rect">
            <a:avLst/>
          </a:prstGeom>
          <a:noFill/>
        </p:spPr>
      </p:pic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31770" y="2571744"/>
            <a:ext cx="5935570" cy="3955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2"/>
          <p:cNvSpPr txBox="1">
            <a:spLocks/>
          </p:cNvSpPr>
          <p:nvPr/>
        </p:nvSpPr>
        <p:spPr>
          <a:xfrm>
            <a:off x="285720" y="285728"/>
            <a:ext cx="8634474" cy="2000264"/>
          </a:xfrm>
          <a:prstGeom prst="rect">
            <a:avLst/>
          </a:prstGeom>
        </p:spPr>
        <p:txBody>
          <a:bodyPr vert="horz" lIns="45720" tIns="0" rIns="4572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Семья – это малая социально-психологическая группа, члены которой связаны брачными или родственными отношениями, общностью быта и взаимной моральной ответственностью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6" name="AutoShape 8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22" name="AutoShape 1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24" name="AutoShape 1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 l="29797" r="10611"/>
          <a:stretch>
            <a:fillRect/>
          </a:stretch>
        </p:blipFill>
        <p:spPr bwMode="auto">
          <a:xfrm>
            <a:off x="0" y="-314386"/>
            <a:ext cx="9144000" cy="717238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6629400" cy="1826363"/>
          </a:xfrm>
        </p:spPr>
        <p:txBody>
          <a:bodyPr/>
          <a:lstStyle/>
          <a:p>
            <a:r>
              <a:rPr lang="ru-RU" dirty="0" smtClean="0"/>
              <a:t>Виды семейных отношений: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71472" y="1214422"/>
            <a:ext cx="8001056" cy="521497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600" dirty="0" smtClean="0"/>
              <a:t>Социально-биологические.</a:t>
            </a:r>
          </a:p>
          <a:p>
            <a:pPr marL="457200" indent="-457200">
              <a:buAutoNum type="arabicPeriod"/>
            </a:pPr>
            <a:r>
              <a:rPr lang="ru-RU" sz="3600" dirty="0" smtClean="0"/>
              <a:t>Хозяйственно-экономические</a:t>
            </a:r>
          </a:p>
          <a:p>
            <a:pPr marL="457200" indent="-457200">
              <a:buAutoNum type="arabicPeriod"/>
            </a:pPr>
            <a:r>
              <a:rPr lang="ru-RU" sz="3600" dirty="0" smtClean="0"/>
              <a:t>Правовые</a:t>
            </a:r>
          </a:p>
          <a:p>
            <a:pPr marL="457200" indent="-457200">
              <a:buAutoNum type="arabicPeriod"/>
            </a:pPr>
            <a:r>
              <a:rPr lang="ru-RU" sz="3600" dirty="0" smtClean="0"/>
              <a:t>Нравственные</a:t>
            </a:r>
          </a:p>
          <a:p>
            <a:pPr marL="457200" indent="-457200">
              <a:buAutoNum type="arabicPeriod"/>
            </a:pPr>
            <a:r>
              <a:rPr lang="ru-RU" sz="3600" dirty="0" smtClean="0"/>
              <a:t>Психологические</a:t>
            </a:r>
          </a:p>
          <a:p>
            <a:pPr marL="457200" indent="-457200">
              <a:buAutoNum type="arabicPeriod"/>
            </a:pPr>
            <a:r>
              <a:rPr lang="ru-RU" sz="3600" dirty="0" smtClean="0"/>
              <a:t>Педагогические</a:t>
            </a:r>
          </a:p>
          <a:p>
            <a:pPr marL="457200" indent="-457200">
              <a:buAutoNum type="arabicPeriod"/>
            </a:pPr>
            <a:r>
              <a:rPr lang="ru-RU" sz="3600" dirty="0" smtClean="0"/>
              <a:t>Эстетические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0915" y="0"/>
            <a:ext cx="9244915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6629400" cy="1826363"/>
          </a:xfrm>
        </p:spPr>
        <p:txBody>
          <a:bodyPr/>
          <a:lstStyle/>
          <a:p>
            <a:r>
              <a:rPr lang="ru-RU" dirty="0" smtClean="0"/>
              <a:t>Функции семьи: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142984"/>
            <a:ext cx="392909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воспитательная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500306"/>
            <a:ext cx="392909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х</a:t>
            </a:r>
            <a:r>
              <a:rPr lang="ru-RU" sz="2800" dirty="0" smtClean="0">
                <a:solidFill>
                  <a:schemeClr val="bg1"/>
                </a:solidFill>
              </a:rPr>
              <a:t>озяйственно-бытовая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3857628"/>
            <a:ext cx="392909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эмоциональная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5214950"/>
            <a:ext cx="392909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д</a:t>
            </a:r>
            <a:r>
              <a:rPr lang="ru-RU" sz="2800" dirty="0" smtClean="0">
                <a:solidFill>
                  <a:schemeClr val="bg1"/>
                </a:solidFill>
              </a:rPr>
              <a:t>уховного общения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86314" y="1142984"/>
            <a:ext cx="392909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п</a:t>
            </a:r>
            <a:r>
              <a:rPr lang="ru-RU" sz="2800" dirty="0" smtClean="0">
                <a:solidFill>
                  <a:schemeClr val="bg1"/>
                </a:solidFill>
              </a:rPr>
              <a:t>ервичного социального контроля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86314" y="2500306"/>
            <a:ext cx="392909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с</a:t>
            </a:r>
            <a:r>
              <a:rPr lang="ru-RU" sz="2800" dirty="0" smtClean="0">
                <a:solidFill>
                  <a:schemeClr val="bg1"/>
                </a:solidFill>
              </a:rPr>
              <a:t>ексуально-эротическая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86314" y="3857628"/>
            <a:ext cx="392909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репродуктивная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 l="29797" r="10611"/>
          <a:stretch>
            <a:fillRect/>
          </a:stretch>
        </p:blipFill>
        <p:spPr bwMode="auto">
          <a:xfrm>
            <a:off x="0" y="-314386"/>
            <a:ext cx="9144000" cy="717238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58204" cy="63693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Обеспечить выполнение перечисленных функций может полноценная гармоничная семья, которая является открытой системой, впитывающей новые тенденции психолого-педагогической науки, критически оценивая и анализируя их. К таким семьям можно отнести семьи, в которых совместно проживает несколько поколений, растут двое-трое и более детей, что дает им возможность усваивать сложный мир отношений между людьми, приобретать обширный опыт общения. Гармоничная семья отличается и благоприятными взаимоотношениями, и гуманистическими педагогическими установками взрослых.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6357958"/>
            <a:ext cx="8643998" cy="28575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5857884" y="6500834"/>
            <a:ext cx="307183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0915" y="0"/>
            <a:ext cx="9244915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1"/>
            <a:ext cx="6629400" cy="1357322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Факторы, определяющие тип семейного воспитания: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14282" y="1643050"/>
            <a:ext cx="8501122" cy="714380"/>
          </a:xfrm>
        </p:spPr>
        <p:txBody>
          <a:bodyPr>
            <a:noAutofit/>
          </a:bodyPr>
          <a:lstStyle/>
          <a:p>
            <a:pPr marL="457200" indent="-457200"/>
            <a:r>
              <a:rPr lang="ru-RU" sz="2400" dirty="0" smtClean="0">
                <a:solidFill>
                  <a:schemeClr val="bg1"/>
                </a:solidFill>
              </a:rPr>
              <a:t>На выбор типа семейного воспитания оказывают влияние такие факторы как: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2428868"/>
            <a:ext cx="3571900" cy="164307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генетические особенности ребёнка и родителей и их совместимость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4500570"/>
            <a:ext cx="3500462" cy="128588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традиции, на которых воспитывались сами родители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4876" y="2714620"/>
            <a:ext cx="3714776" cy="19288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научно-педагогическая литература, которую используют родители в воспитании своего ребёнка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14876" y="5214950"/>
            <a:ext cx="3500462" cy="9286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образовательный уровень родителей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0915" y="0"/>
            <a:ext cx="9244915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1"/>
            <a:ext cx="8143932" cy="785818"/>
          </a:xfrm>
        </p:spPr>
        <p:txBody>
          <a:bodyPr/>
          <a:lstStyle/>
          <a:p>
            <a:r>
              <a:rPr lang="ru-RU" dirty="0" smtClean="0"/>
              <a:t>Типы семейного воспитания: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71472" y="1714488"/>
            <a:ext cx="8001056" cy="1143008"/>
          </a:xfrm>
        </p:spPr>
        <p:txBody>
          <a:bodyPr>
            <a:normAutofit/>
          </a:bodyPr>
          <a:lstStyle/>
          <a:p>
            <a:pPr marL="457200" indent="-457200"/>
            <a:r>
              <a:rPr lang="ru-RU" sz="2400" b="1" dirty="0" smtClean="0">
                <a:solidFill>
                  <a:schemeClr val="bg1"/>
                </a:solidFill>
              </a:rPr>
              <a:t>1. </a:t>
            </a:r>
            <a:r>
              <a:rPr lang="ru-RU" sz="2400" b="1" dirty="0" err="1" smtClean="0">
                <a:solidFill>
                  <a:schemeClr val="bg1"/>
                </a:solidFill>
              </a:rPr>
              <a:t>Гипопротекция</a:t>
            </a:r>
            <a:r>
              <a:rPr lang="ru-RU" sz="2400" b="1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>
                <a:solidFill>
                  <a:schemeClr val="bg1"/>
                </a:solidFill>
              </a:rPr>
              <a:t>характеризуется недостатком опеки и контроля, истинного интереса и внимания к делам ребенка, а в крайней форме – безнадзорностью.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5" name="Текст 3"/>
          <p:cNvSpPr txBox="1">
            <a:spLocks/>
          </p:cNvSpPr>
          <p:nvPr/>
        </p:nvSpPr>
        <p:spPr>
          <a:xfrm>
            <a:off x="642910" y="4643446"/>
            <a:ext cx="8001056" cy="1143008"/>
          </a:xfrm>
          <a:prstGeom prst="rect">
            <a:avLst/>
          </a:prstGeom>
        </p:spPr>
        <p:txBody>
          <a:bodyPr vert="horz" lIns="45720" tIns="0" rIns="45720" bIns="0" anchor="b">
            <a:normAutofit/>
          </a:bodyPr>
          <a:lstStyle/>
          <a:p>
            <a:pPr marL="457200" lvl="0" indent="-4572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 п</a:t>
            </a:r>
            <a:r>
              <a:rPr lang="ru-RU" sz="2000" b="1" dirty="0" err="1" smtClean="0">
                <a:solidFill>
                  <a:schemeClr val="bg1"/>
                </a:solidFill>
              </a:rPr>
              <a:t>отворствующая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гипопротекция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dirty="0" smtClean="0">
                <a:solidFill>
                  <a:schemeClr val="bg1"/>
                </a:solidFill>
              </a:rPr>
              <a:t>характеризуется сочетанием недостатка родительского надзора с некритичным отношением к нарушениям в поведении ребенка.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642910" y="3929066"/>
            <a:ext cx="8001056" cy="642942"/>
          </a:xfrm>
          <a:prstGeom prst="rect">
            <a:avLst/>
          </a:prstGeom>
        </p:spPr>
        <p:txBody>
          <a:bodyPr vert="horz" lIns="45720" tIns="0" rIns="45720" bIns="0" anchor="b">
            <a:normAutofit/>
          </a:bodyPr>
          <a:lstStyle/>
          <a:p>
            <a:pPr marL="457200" lvl="0" indent="-4572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ru-RU" sz="2000" b="1" dirty="0" smtClean="0">
                <a:solidFill>
                  <a:schemeClr val="bg1"/>
                </a:solidFill>
              </a:rPr>
              <a:t>1)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</a:rPr>
              <a:t>скрытая </a:t>
            </a:r>
            <a:r>
              <a:rPr lang="ru-RU" sz="2000" b="1" dirty="0" err="1" smtClean="0">
                <a:solidFill>
                  <a:schemeClr val="bg1"/>
                </a:solidFill>
              </a:rPr>
              <a:t>гипопротекция</a:t>
            </a:r>
            <a:r>
              <a:rPr lang="ru-RU" sz="2000" dirty="0" smtClean="0">
                <a:solidFill>
                  <a:schemeClr val="bg1"/>
                </a:solidFill>
              </a:rPr>
              <a:t>, когда контроль над жизнью и поведением ребенка является формальным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-100916" y="0"/>
            <a:ext cx="9244915" cy="6858000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71472" y="500042"/>
            <a:ext cx="8001056" cy="1357322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ru-RU" sz="2400" b="1" dirty="0" smtClean="0">
                <a:solidFill>
                  <a:schemeClr val="bg1"/>
                </a:solidFill>
              </a:rPr>
              <a:t>2. </a:t>
            </a:r>
            <a:r>
              <a:rPr lang="ru-RU" sz="2400" b="1" dirty="0" err="1" smtClean="0">
                <a:solidFill>
                  <a:schemeClr val="bg1"/>
                </a:solidFill>
              </a:rPr>
              <a:t>Гиперпротекция</a:t>
            </a:r>
            <a:r>
              <a:rPr lang="ru-RU" sz="2400" dirty="0" smtClean="0">
                <a:solidFill>
                  <a:schemeClr val="bg1"/>
                </a:solidFill>
              </a:rPr>
              <a:t> негативно сказывается на развитии самостоятельности, инициативности и формировании чувства долга и ответственности ребенка.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571472" y="2285992"/>
            <a:ext cx="8001056" cy="1500198"/>
          </a:xfrm>
          <a:prstGeom prst="rect">
            <a:avLst/>
          </a:prstGeom>
        </p:spPr>
        <p:txBody>
          <a:bodyPr vert="horz" lIns="45720" tIns="0" rIns="45720" bIns="0" anchor="b">
            <a:normAutofit/>
          </a:bodyPr>
          <a:lstStyle/>
          <a:p>
            <a:pPr marL="457200" lvl="0" indent="-4572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ru-RU" sz="2400" b="1" dirty="0" smtClean="0">
                <a:solidFill>
                  <a:schemeClr val="bg1"/>
                </a:solidFill>
              </a:rPr>
              <a:t>3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lang="ru-RU" sz="2400" b="1" dirty="0" smtClean="0">
                <a:solidFill>
                  <a:schemeClr val="bg1"/>
                </a:solidFill>
              </a:rPr>
              <a:t>Доминирующая </a:t>
            </a:r>
            <a:r>
              <a:rPr lang="ru-RU" sz="2400" b="1" dirty="0" err="1" smtClean="0">
                <a:solidFill>
                  <a:schemeClr val="bg1"/>
                </a:solidFill>
              </a:rPr>
              <a:t>гиперпротекция</a:t>
            </a:r>
            <a:r>
              <a:rPr lang="ru-RU" sz="2400" dirty="0" smtClean="0">
                <a:solidFill>
                  <a:schemeClr val="bg1"/>
                </a:solidFill>
              </a:rPr>
              <a:t> проявляется в чрезмерной опеке, мелочном контроле, системе непрерывных запрещений и невозможности для ребенка принять когда-либо собственные решения.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Текст 3"/>
          <p:cNvSpPr txBox="1">
            <a:spLocks/>
          </p:cNvSpPr>
          <p:nvPr/>
        </p:nvSpPr>
        <p:spPr>
          <a:xfrm>
            <a:off x="571472" y="4286256"/>
            <a:ext cx="8001056" cy="2071702"/>
          </a:xfrm>
          <a:prstGeom prst="rect">
            <a:avLst/>
          </a:prstGeom>
        </p:spPr>
        <p:txBody>
          <a:bodyPr vert="horz" lIns="45720" tIns="0" rIns="45720" bIns="0" anchor="b">
            <a:normAutofit lnSpcReduction="10000"/>
          </a:bodyPr>
          <a:lstStyle/>
          <a:p>
            <a:pPr marL="457200" lvl="0" indent="-4572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</a:t>
            </a:r>
            <a:r>
              <a:rPr lang="ru-RU" sz="2400" b="1" dirty="0" smtClean="0">
                <a:solidFill>
                  <a:schemeClr val="bg1"/>
                </a:solidFill>
              </a:rPr>
              <a:t>Потворствующая </a:t>
            </a:r>
            <a:r>
              <a:rPr lang="ru-RU" sz="2400" b="1" dirty="0" err="1" smtClean="0">
                <a:solidFill>
                  <a:schemeClr val="bg1"/>
                </a:solidFill>
              </a:rPr>
              <a:t>гиперпротекция</a:t>
            </a:r>
            <a:r>
              <a:rPr lang="ru-RU" sz="2400" dirty="0" smtClean="0">
                <a:solidFill>
                  <a:schemeClr val="bg1"/>
                </a:solidFill>
              </a:rPr>
              <a:t> представляет собой воспитание по типу«ребенок – кумир семьи». Характерными чертами являются чрезмерное покровительство, стремление освободить ребенка от малейших трудностей, удовлетворить все его потребности.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0915" y="0"/>
            <a:ext cx="9244915" cy="6858000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71472" y="500042"/>
            <a:ext cx="8001056" cy="1785950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ru-RU" sz="2400" b="1" dirty="0" smtClean="0">
                <a:solidFill>
                  <a:schemeClr val="bg1"/>
                </a:solidFill>
              </a:rPr>
              <a:t>5. </a:t>
            </a:r>
            <a:r>
              <a:rPr lang="ru-RU" sz="2400" dirty="0" smtClean="0">
                <a:solidFill>
                  <a:schemeClr val="bg1"/>
                </a:solidFill>
              </a:rPr>
              <a:t>Воспитание в </a:t>
            </a:r>
            <a:r>
              <a:rPr lang="ru-RU" sz="2400" b="1" dirty="0" smtClean="0">
                <a:solidFill>
                  <a:schemeClr val="bg1"/>
                </a:solidFill>
              </a:rPr>
              <a:t>культе болезни</a:t>
            </a:r>
            <a:r>
              <a:rPr lang="ru-RU" sz="2400" dirty="0" smtClean="0">
                <a:solidFill>
                  <a:schemeClr val="bg1"/>
                </a:solidFill>
              </a:rPr>
              <a:t> специфично для семьи, где ребенок длительное время страдал или страдает хроническими заболеваниями. Болезнь ребенка выступает смысловым центром жизни семьи, ее забот и хлопот.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571472" y="2643182"/>
            <a:ext cx="8001056" cy="1500198"/>
          </a:xfrm>
          <a:prstGeom prst="rect">
            <a:avLst/>
          </a:prstGeom>
        </p:spPr>
        <p:txBody>
          <a:bodyPr vert="horz" lIns="45720" tIns="0" rIns="45720" bIns="0" anchor="b">
            <a:normAutofit/>
          </a:bodyPr>
          <a:lstStyle/>
          <a:p>
            <a:pPr marL="457200" lvl="0" indent="-4572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</a:t>
            </a:r>
            <a:r>
              <a:rPr lang="ru-RU" sz="2400" b="1" dirty="0" smtClean="0">
                <a:solidFill>
                  <a:schemeClr val="bg1"/>
                </a:solidFill>
              </a:rPr>
              <a:t>Эмоциональное отвержение</a:t>
            </a:r>
            <a:r>
              <a:rPr lang="ru-RU" sz="2400" dirty="0" smtClean="0">
                <a:solidFill>
                  <a:schemeClr val="bg1"/>
                </a:solidFill>
              </a:rPr>
              <a:t>. Проявляется в подчеркнутой заботе и утрированном внимание родителей к ребенку, которые, однако, носят формальный характер.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Текст 3"/>
          <p:cNvSpPr txBox="1">
            <a:spLocks/>
          </p:cNvSpPr>
          <p:nvPr/>
        </p:nvSpPr>
        <p:spPr>
          <a:xfrm>
            <a:off x="500034" y="4572008"/>
            <a:ext cx="8001056" cy="857256"/>
          </a:xfrm>
          <a:prstGeom prst="rect">
            <a:avLst/>
          </a:prstGeom>
        </p:spPr>
        <p:txBody>
          <a:bodyPr vert="horz" lIns="45720" tIns="0" rIns="45720" bIns="0" anchor="b">
            <a:normAutofit/>
          </a:bodyPr>
          <a:lstStyle/>
          <a:p>
            <a:pPr marL="457200" lvl="0" indent="-4572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ru-RU" sz="2400" b="1" dirty="0" smtClean="0">
                <a:solidFill>
                  <a:schemeClr val="bg1"/>
                </a:solidFill>
              </a:rPr>
              <a:t>7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lang="ru-RU" sz="2400" b="1" dirty="0" smtClean="0">
                <a:solidFill>
                  <a:schemeClr val="bg1"/>
                </a:solidFill>
              </a:rPr>
              <a:t>Жестокое отношение. С</a:t>
            </a:r>
            <a:r>
              <a:rPr lang="ru-RU" sz="2400" dirty="0" smtClean="0">
                <a:solidFill>
                  <a:schemeClr val="bg1"/>
                </a:solidFill>
              </a:rPr>
              <a:t>уровые расправы за мелкие проступки или непослушание.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151</TotalTime>
  <Words>752</Words>
  <Application>Microsoft Office PowerPoint</Application>
  <PresentationFormat>Экран (4:3)</PresentationFormat>
  <Paragraphs>79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Техническая</vt:lpstr>
      <vt:lpstr>Социальный педагог Красуцкая С. О.</vt:lpstr>
      <vt:lpstr>Презентация PowerPoint</vt:lpstr>
      <vt:lpstr>Виды семейных отношений:</vt:lpstr>
      <vt:lpstr>Функции семьи:</vt:lpstr>
      <vt:lpstr>Обеспечить выполнение перечисленных функций может полноценная гармоничная семья, которая является открытой системой, впитывающей новые тенденции психолого-педагогической науки, критически оценивая и анализируя их. К таким семьям можно отнести семьи, в которых совместно проживает несколько поколений, растут двое-трое и более детей, что дает им возможность усваивать сложный мир отношений между людьми, приобретать обширный опыт общения. Гармоничная семья отличается и благоприятными взаимоотношениями, и гуманистическими педагогическими установками взрослых. </vt:lpstr>
      <vt:lpstr>Факторы, определяющие тип семейного воспитания:</vt:lpstr>
      <vt:lpstr>Типы семейного воспитания:</vt:lpstr>
      <vt:lpstr>Презентация PowerPoint</vt:lpstr>
      <vt:lpstr>Презентация PowerPoint</vt:lpstr>
      <vt:lpstr>Презентация PowerPoint</vt:lpstr>
      <vt:lpstr>Влияние Конфликтов на развитие ребенка раннего возраста:</vt:lpstr>
      <vt:lpstr>Презентация PowerPoint</vt:lpstr>
      <vt:lpstr>Презентация PowerPoint</vt:lpstr>
      <vt:lpstr>Система работы с родителями в образовательном учреждении.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РАБОТУ ВЫПОЛНИЛА  Макарова И. А.</dc:title>
  <dc:creator>Vladimir</dc:creator>
  <cp:lastModifiedBy>RePack by Diakov</cp:lastModifiedBy>
  <cp:revision>18</cp:revision>
  <dcterms:created xsi:type="dcterms:W3CDTF">2017-05-14T13:30:25Z</dcterms:created>
  <dcterms:modified xsi:type="dcterms:W3CDTF">2020-12-01T08:57:28Z</dcterms:modified>
</cp:coreProperties>
</file>