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</p:sldMasterIdLst>
  <p:notesMasterIdLst>
    <p:notesMasterId r:id="rId23"/>
  </p:notesMasterIdLst>
  <p:sldIdLst>
    <p:sldId id="301" r:id="rId7"/>
    <p:sldId id="300" r:id="rId8"/>
    <p:sldId id="310" r:id="rId9"/>
    <p:sldId id="314" r:id="rId10"/>
    <p:sldId id="317" r:id="rId11"/>
    <p:sldId id="293" r:id="rId12"/>
    <p:sldId id="327" r:id="rId13"/>
    <p:sldId id="318" r:id="rId14"/>
    <p:sldId id="320" r:id="rId15"/>
    <p:sldId id="322" r:id="rId16"/>
    <p:sldId id="312" r:id="rId17"/>
    <p:sldId id="316" r:id="rId18"/>
    <p:sldId id="331" r:id="rId19"/>
    <p:sldId id="330" r:id="rId20"/>
    <p:sldId id="311" r:id="rId21"/>
    <p:sldId id="31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006600"/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320" autoAdjust="0"/>
    <p:restoredTop sz="91119" autoAdjust="0"/>
  </p:normalViewPr>
  <p:slideViewPr>
    <p:cSldViewPr>
      <p:cViewPr varScale="1">
        <p:scale>
          <a:sx n="66" d="100"/>
          <a:sy n="66" d="100"/>
        </p:scale>
        <p:origin x="-1554" y="-108"/>
      </p:cViewPr>
      <p:guideLst>
        <p:guide orient="horz" pos="2160"/>
        <p:guide pos="2880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F492F7-DAB9-496F-AC93-6169A88E9BA1}" type="doc">
      <dgm:prSet loTypeId="urn:microsoft.com/office/officeart/2005/8/layout/cycle6" loCatId="cycle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483672EE-FEB2-4DAD-959C-73F138A6CC7E}">
      <dgm:prSet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Мотивация – один из факторов успешного обучения учащихся на уроках.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BB001752-7D42-45CE-9EE0-A02EF5E326CC}" type="parTrans" cxnId="{2806B25C-B382-4570-9D04-4A6CB79BEA32}">
      <dgm:prSet/>
      <dgm:spPr/>
      <dgm:t>
        <a:bodyPr/>
        <a:lstStyle/>
        <a:p>
          <a:endParaRPr lang="ru-RU"/>
        </a:p>
      </dgm:t>
    </dgm:pt>
    <dgm:pt modelId="{60B53FA0-1B3A-49B2-BE3B-5A1F851FB8E7}" type="sibTrans" cxnId="{2806B25C-B382-4570-9D04-4A6CB79BEA32}">
      <dgm:prSet/>
      <dgm:spPr/>
      <dgm:t>
        <a:bodyPr/>
        <a:lstStyle/>
        <a:p>
          <a:endParaRPr lang="ru-RU"/>
        </a:p>
      </dgm:t>
    </dgm:pt>
    <dgm:pt modelId="{8801E7FD-3582-4445-BCBA-EE8F186B725B}">
      <dgm:prSet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Снижение положительной мотивации ведёт к снижению успешности и эффективности обучения. </a:t>
          </a:r>
        </a:p>
        <a:p>
          <a:endParaRPr lang="ru-RU" sz="1900" dirty="0"/>
        </a:p>
      </dgm:t>
    </dgm:pt>
    <dgm:pt modelId="{4FCF728E-CFDC-4204-B7B9-53D0B30CA3FB}" type="parTrans" cxnId="{0064C0CC-947F-4452-9F5D-197AD9DC7196}">
      <dgm:prSet/>
      <dgm:spPr/>
      <dgm:t>
        <a:bodyPr/>
        <a:lstStyle/>
        <a:p>
          <a:endParaRPr lang="ru-RU"/>
        </a:p>
      </dgm:t>
    </dgm:pt>
    <dgm:pt modelId="{F700C21B-61D0-4183-8F94-BF40BF919348}" type="sibTrans" cxnId="{0064C0CC-947F-4452-9F5D-197AD9DC7196}">
      <dgm:prSet/>
      <dgm:spPr/>
      <dgm:t>
        <a:bodyPr/>
        <a:lstStyle/>
        <a:p>
          <a:endParaRPr lang="ru-RU"/>
        </a:p>
      </dgm:t>
    </dgm:pt>
    <dgm:pt modelId="{488100C9-CAD4-4E6A-AB9D-BECF2245FE0F}">
      <dgm:prSet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Использование современных педагогических технологий  способствует развитию   коммуникативной компетенции, творческой активной личности.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9AEECCD6-5509-4A44-B47E-AC30E7E876F5}" type="parTrans" cxnId="{B6318BE1-8E5F-43AB-85FE-89B92289DC97}">
      <dgm:prSet/>
      <dgm:spPr/>
      <dgm:t>
        <a:bodyPr/>
        <a:lstStyle/>
        <a:p>
          <a:endParaRPr lang="ru-RU"/>
        </a:p>
      </dgm:t>
    </dgm:pt>
    <dgm:pt modelId="{4FD8ECBF-5064-4CFB-9235-6E9BC453D35A}" type="sibTrans" cxnId="{B6318BE1-8E5F-43AB-85FE-89B92289DC97}">
      <dgm:prSet/>
      <dgm:spPr/>
      <dgm:t>
        <a:bodyPr/>
        <a:lstStyle/>
        <a:p>
          <a:endParaRPr lang="ru-RU"/>
        </a:p>
      </dgm:t>
    </dgm:pt>
    <dgm:pt modelId="{E5FA1AB8-D955-4A74-9E1D-ABB76F6A9024}" type="pres">
      <dgm:prSet presAssocID="{91F492F7-DAB9-496F-AC93-6169A88E9BA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B57ECE-E70C-41CF-AD0A-1A4BBDE45E97}" type="pres">
      <dgm:prSet presAssocID="{488100C9-CAD4-4E6A-AB9D-BECF2245FE0F}" presName="node" presStyleLbl="node1" presStyleIdx="0" presStyleCnt="3" custScaleX="185150" custRadScaleRad="82393" custRadScaleInc="3280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D279C2-D45E-4D38-AEF7-61D16784226F}" type="pres">
      <dgm:prSet presAssocID="{488100C9-CAD4-4E6A-AB9D-BECF2245FE0F}" presName="spNode" presStyleCnt="0"/>
      <dgm:spPr/>
      <dgm:t>
        <a:bodyPr/>
        <a:lstStyle/>
        <a:p>
          <a:endParaRPr lang="ru-RU"/>
        </a:p>
      </dgm:t>
    </dgm:pt>
    <dgm:pt modelId="{80009353-F4EA-4C47-A42E-0A1386689657}" type="pres">
      <dgm:prSet presAssocID="{4FD8ECBF-5064-4CFB-9235-6E9BC453D35A}" presName="sibTrans" presStyleLbl="sibTrans1D1" presStyleIdx="0" presStyleCnt="3"/>
      <dgm:spPr/>
      <dgm:t>
        <a:bodyPr/>
        <a:lstStyle/>
        <a:p>
          <a:endParaRPr lang="ru-RU"/>
        </a:p>
      </dgm:t>
    </dgm:pt>
    <dgm:pt modelId="{658BAA0A-AAA7-4171-93B5-EAD58B18F23B}" type="pres">
      <dgm:prSet presAssocID="{483672EE-FEB2-4DAD-959C-73F138A6CC7E}" presName="node" presStyleLbl="node1" presStyleIdx="1" presStyleCnt="3" custScaleX="155913" custRadScaleRad="119605" custRadScaleInc="-2487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601B89-D701-4445-A08C-33374199CE26}" type="pres">
      <dgm:prSet presAssocID="{483672EE-FEB2-4DAD-959C-73F138A6CC7E}" presName="spNode" presStyleCnt="0"/>
      <dgm:spPr/>
      <dgm:t>
        <a:bodyPr/>
        <a:lstStyle/>
        <a:p>
          <a:endParaRPr lang="ru-RU"/>
        </a:p>
      </dgm:t>
    </dgm:pt>
    <dgm:pt modelId="{3198DFC9-79B7-437D-BFF4-F73FDAB1F84E}" type="pres">
      <dgm:prSet presAssocID="{60B53FA0-1B3A-49B2-BE3B-5A1F851FB8E7}" presName="sibTrans" presStyleLbl="sibTrans1D1" presStyleIdx="1" presStyleCnt="3"/>
      <dgm:spPr/>
      <dgm:t>
        <a:bodyPr/>
        <a:lstStyle/>
        <a:p>
          <a:endParaRPr lang="ru-RU"/>
        </a:p>
      </dgm:t>
    </dgm:pt>
    <dgm:pt modelId="{9970D1E1-BE18-440A-A59D-CF3F3FC76B14}" type="pres">
      <dgm:prSet presAssocID="{8801E7FD-3582-4445-BCBA-EE8F186B725B}" presName="node" presStyleLbl="node1" presStyleIdx="2" presStyleCnt="3" custScaleX="167094" custRadScaleRad="85007" custRadScaleInc="1077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53B6DB-0CCE-4F2C-91AA-2D1D0CD3ADC6}" type="pres">
      <dgm:prSet presAssocID="{8801E7FD-3582-4445-BCBA-EE8F186B725B}" presName="spNode" presStyleCnt="0"/>
      <dgm:spPr/>
      <dgm:t>
        <a:bodyPr/>
        <a:lstStyle/>
        <a:p>
          <a:endParaRPr lang="ru-RU"/>
        </a:p>
      </dgm:t>
    </dgm:pt>
    <dgm:pt modelId="{7CD5143F-A8BA-47AD-B181-D11421FE7046}" type="pres">
      <dgm:prSet presAssocID="{F700C21B-61D0-4183-8F94-BF40BF919348}" presName="sibTrans" presStyleLbl="sibTrans1D1" presStyleIdx="2" presStyleCnt="3"/>
      <dgm:spPr/>
      <dgm:t>
        <a:bodyPr/>
        <a:lstStyle/>
        <a:p>
          <a:endParaRPr lang="ru-RU"/>
        </a:p>
      </dgm:t>
    </dgm:pt>
  </dgm:ptLst>
  <dgm:cxnLst>
    <dgm:cxn modelId="{0064C0CC-947F-4452-9F5D-197AD9DC7196}" srcId="{91F492F7-DAB9-496F-AC93-6169A88E9BA1}" destId="{8801E7FD-3582-4445-BCBA-EE8F186B725B}" srcOrd="2" destOrd="0" parTransId="{4FCF728E-CFDC-4204-B7B9-53D0B30CA3FB}" sibTransId="{F700C21B-61D0-4183-8F94-BF40BF919348}"/>
    <dgm:cxn modelId="{7F6D761C-A6F0-4E27-B6D3-EB7F88357777}" type="presOf" srcId="{60B53FA0-1B3A-49B2-BE3B-5A1F851FB8E7}" destId="{3198DFC9-79B7-437D-BFF4-F73FDAB1F84E}" srcOrd="0" destOrd="0" presId="urn:microsoft.com/office/officeart/2005/8/layout/cycle6"/>
    <dgm:cxn modelId="{FC5A1ACE-A9A5-4469-90FB-FCF4C0D02E55}" type="presOf" srcId="{483672EE-FEB2-4DAD-959C-73F138A6CC7E}" destId="{658BAA0A-AAA7-4171-93B5-EAD58B18F23B}" srcOrd="0" destOrd="0" presId="urn:microsoft.com/office/officeart/2005/8/layout/cycle6"/>
    <dgm:cxn modelId="{0C91E458-7F92-46A5-8BB5-DBCE8D025EA5}" type="presOf" srcId="{8801E7FD-3582-4445-BCBA-EE8F186B725B}" destId="{9970D1E1-BE18-440A-A59D-CF3F3FC76B14}" srcOrd="0" destOrd="0" presId="urn:microsoft.com/office/officeart/2005/8/layout/cycle6"/>
    <dgm:cxn modelId="{5595429B-A309-45AB-B626-DC956AAE05E8}" type="presOf" srcId="{F700C21B-61D0-4183-8F94-BF40BF919348}" destId="{7CD5143F-A8BA-47AD-B181-D11421FE7046}" srcOrd="0" destOrd="0" presId="urn:microsoft.com/office/officeart/2005/8/layout/cycle6"/>
    <dgm:cxn modelId="{A5F68436-126F-4637-97C1-75E014F06EFE}" type="presOf" srcId="{488100C9-CAD4-4E6A-AB9D-BECF2245FE0F}" destId="{DEB57ECE-E70C-41CF-AD0A-1A4BBDE45E97}" srcOrd="0" destOrd="0" presId="urn:microsoft.com/office/officeart/2005/8/layout/cycle6"/>
    <dgm:cxn modelId="{2806B25C-B382-4570-9D04-4A6CB79BEA32}" srcId="{91F492F7-DAB9-496F-AC93-6169A88E9BA1}" destId="{483672EE-FEB2-4DAD-959C-73F138A6CC7E}" srcOrd="1" destOrd="0" parTransId="{BB001752-7D42-45CE-9EE0-A02EF5E326CC}" sibTransId="{60B53FA0-1B3A-49B2-BE3B-5A1F851FB8E7}"/>
    <dgm:cxn modelId="{11455DF0-1DF8-4492-8166-F64F54C46012}" type="presOf" srcId="{91F492F7-DAB9-496F-AC93-6169A88E9BA1}" destId="{E5FA1AB8-D955-4A74-9E1D-ABB76F6A9024}" srcOrd="0" destOrd="0" presId="urn:microsoft.com/office/officeart/2005/8/layout/cycle6"/>
    <dgm:cxn modelId="{B6318BE1-8E5F-43AB-85FE-89B92289DC97}" srcId="{91F492F7-DAB9-496F-AC93-6169A88E9BA1}" destId="{488100C9-CAD4-4E6A-AB9D-BECF2245FE0F}" srcOrd="0" destOrd="0" parTransId="{9AEECCD6-5509-4A44-B47E-AC30E7E876F5}" sibTransId="{4FD8ECBF-5064-4CFB-9235-6E9BC453D35A}"/>
    <dgm:cxn modelId="{59A60206-AC6B-4273-A26D-42BBF982A739}" type="presOf" srcId="{4FD8ECBF-5064-4CFB-9235-6E9BC453D35A}" destId="{80009353-F4EA-4C47-A42E-0A1386689657}" srcOrd="0" destOrd="0" presId="urn:microsoft.com/office/officeart/2005/8/layout/cycle6"/>
    <dgm:cxn modelId="{71D6AF35-C71F-4578-BD05-A6EEB22347B6}" type="presParOf" srcId="{E5FA1AB8-D955-4A74-9E1D-ABB76F6A9024}" destId="{DEB57ECE-E70C-41CF-AD0A-1A4BBDE45E97}" srcOrd="0" destOrd="0" presId="urn:microsoft.com/office/officeart/2005/8/layout/cycle6"/>
    <dgm:cxn modelId="{BB22C023-9AE8-405A-88C7-DB298D67828B}" type="presParOf" srcId="{E5FA1AB8-D955-4A74-9E1D-ABB76F6A9024}" destId="{98D279C2-D45E-4D38-AEF7-61D16784226F}" srcOrd="1" destOrd="0" presId="urn:microsoft.com/office/officeart/2005/8/layout/cycle6"/>
    <dgm:cxn modelId="{DCAE1328-AF8A-48C5-BAD6-E70EB528C3FC}" type="presParOf" srcId="{E5FA1AB8-D955-4A74-9E1D-ABB76F6A9024}" destId="{80009353-F4EA-4C47-A42E-0A1386689657}" srcOrd="2" destOrd="0" presId="urn:microsoft.com/office/officeart/2005/8/layout/cycle6"/>
    <dgm:cxn modelId="{639EBBE6-7B6B-4C0D-976E-1CCAF44DD823}" type="presParOf" srcId="{E5FA1AB8-D955-4A74-9E1D-ABB76F6A9024}" destId="{658BAA0A-AAA7-4171-93B5-EAD58B18F23B}" srcOrd="3" destOrd="0" presId="urn:microsoft.com/office/officeart/2005/8/layout/cycle6"/>
    <dgm:cxn modelId="{03F66250-A2CE-4DAB-BA80-99C4FFEAC49C}" type="presParOf" srcId="{E5FA1AB8-D955-4A74-9E1D-ABB76F6A9024}" destId="{84601B89-D701-4445-A08C-33374199CE26}" srcOrd="4" destOrd="0" presId="urn:microsoft.com/office/officeart/2005/8/layout/cycle6"/>
    <dgm:cxn modelId="{43521F90-FCA4-4EAC-9DA7-CAE47371BB76}" type="presParOf" srcId="{E5FA1AB8-D955-4A74-9E1D-ABB76F6A9024}" destId="{3198DFC9-79B7-437D-BFF4-F73FDAB1F84E}" srcOrd="5" destOrd="0" presId="urn:microsoft.com/office/officeart/2005/8/layout/cycle6"/>
    <dgm:cxn modelId="{EFE4D992-AE01-4F0F-AA74-175AC1C076A9}" type="presParOf" srcId="{E5FA1AB8-D955-4A74-9E1D-ABB76F6A9024}" destId="{9970D1E1-BE18-440A-A59D-CF3F3FC76B14}" srcOrd="6" destOrd="0" presId="urn:microsoft.com/office/officeart/2005/8/layout/cycle6"/>
    <dgm:cxn modelId="{9C99CB68-C2FB-429C-9454-50477B40D15A}" type="presParOf" srcId="{E5FA1AB8-D955-4A74-9E1D-ABB76F6A9024}" destId="{B753B6DB-0CCE-4F2C-91AA-2D1D0CD3ADC6}" srcOrd="7" destOrd="0" presId="urn:microsoft.com/office/officeart/2005/8/layout/cycle6"/>
    <dgm:cxn modelId="{4B816EFC-64D9-4362-8772-BC40744FC283}" type="presParOf" srcId="{E5FA1AB8-D955-4A74-9E1D-ABB76F6A9024}" destId="{7CD5143F-A8BA-47AD-B181-D11421FE7046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ECC828-FE2D-4990-8275-93EAAA3677E2}" type="doc">
      <dgm:prSet loTypeId="urn:microsoft.com/office/officeart/2005/8/layout/chevron2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DE1D56F8-E187-4CBE-A4C0-C5A6EF0A3710}">
      <dgm:prSet phldrT="[Текст]" phldr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dirty="0"/>
        </a:p>
      </dgm:t>
    </dgm:pt>
    <dgm:pt modelId="{9CADAEE2-3EA4-4B2A-A380-5812FAFCAF59}" type="parTrans" cxnId="{60D1167A-CC2E-4BD5-84F9-BE66FCBB68D9}">
      <dgm:prSet/>
      <dgm:spPr/>
      <dgm:t>
        <a:bodyPr/>
        <a:lstStyle/>
        <a:p>
          <a:endParaRPr lang="ru-RU"/>
        </a:p>
      </dgm:t>
    </dgm:pt>
    <dgm:pt modelId="{D268D4F1-E2A9-4903-98F0-47D323E5C3F2}" type="sibTrans" cxnId="{60D1167A-CC2E-4BD5-84F9-BE66FCBB68D9}">
      <dgm:prSet/>
      <dgm:spPr/>
      <dgm:t>
        <a:bodyPr/>
        <a:lstStyle/>
        <a:p>
          <a:endParaRPr lang="ru-RU"/>
        </a:p>
      </dgm:t>
    </dgm:pt>
    <dgm:pt modelId="{3CCA3757-2DC1-463C-848D-11E0FD4ED67C}">
      <dgm:prSet phldrT="[Текст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Мне предстоит сдавать экзамены в школе (в вузе).</a:t>
          </a:r>
          <a:endParaRPr lang="ru-RU" b="1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CF034076-02E0-445A-BF9B-D2DEA6FEA4AF}" type="parTrans" cxnId="{F3ED35D0-EB96-4623-A2D9-645F29EA1D74}">
      <dgm:prSet/>
      <dgm:spPr/>
      <dgm:t>
        <a:bodyPr/>
        <a:lstStyle/>
        <a:p>
          <a:endParaRPr lang="ru-RU"/>
        </a:p>
      </dgm:t>
    </dgm:pt>
    <dgm:pt modelId="{18D68631-DC50-4B7C-AB53-3AB3C73F2930}" type="sibTrans" cxnId="{F3ED35D0-EB96-4623-A2D9-645F29EA1D74}">
      <dgm:prSet/>
      <dgm:spPr/>
      <dgm:t>
        <a:bodyPr/>
        <a:lstStyle/>
        <a:p>
          <a:endParaRPr lang="ru-RU"/>
        </a:p>
      </dgm:t>
    </dgm:pt>
    <dgm:pt modelId="{30062B31-6E06-4CF4-842C-D9581B44CB0D}">
      <dgm:prSet phldrT="[Текст]" phldr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rgbClr val="008000"/>
        </a:solidFill>
      </dgm:spPr>
      <dgm:t>
        <a:bodyPr/>
        <a:lstStyle/>
        <a:p>
          <a:endParaRPr lang="ru-RU" dirty="0"/>
        </a:p>
      </dgm:t>
    </dgm:pt>
    <dgm:pt modelId="{0B4B844B-7E58-4522-B2CB-114638792FEA}" type="parTrans" cxnId="{B87D7CCA-45D6-4B05-AB6A-46A1F46FF3FC}">
      <dgm:prSet/>
      <dgm:spPr/>
      <dgm:t>
        <a:bodyPr/>
        <a:lstStyle/>
        <a:p>
          <a:endParaRPr lang="ru-RU"/>
        </a:p>
      </dgm:t>
    </dgm:pt>
    <dgm:pt modelId="{8358BA41-10FC-493F-AF6F-846410762651}" type="sibTrans" cxnId="{B87D7CCA-45D6-4B05-AB6A-46A1F46FF3FC}">
      <dgm:prSet/>
      <dgm:spPr/>
      <dgm:t>
        <a:bodyPr/>
        <a:lstStyle/>
        <a:p>
          <a:endParaRPr lang="ru-RU"/>
        </a:p>
      </dgm:t>
    </dgm:pt>
    <dgm:pt modelId="{C282ED86-8072-490C-9A08-668A7232AC82}">
      <dgm:prSet phldrT="[Текст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rgbClr val="008000"/>
        </a:solidFill>
      </dgm:spPr>
      <dgm:t>
        <a:bodyPr/>
        <a:lstStyle/>
        <a:p>
          <a:r>
            <a:rPr lang="ru-RU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Мне в жизни пригодятся мои знания.</a:t>
          </a:r>
        </a:p>
      </dgm:t>
    </dgm:pt>
    <dgm:pt modelId="{CC5472A6-37C0-475A-9A5F-948FCF62EA4D}" type="parTrans" cxnId="{0002059F-1CF4-4CA0-82FB-66201727B89C}">
      <dgm:prSet/>
      <dgm:spPr/>
      <dgm:t>
        <a:bodyPr/>
        <a:lstStyle/>
        <a:p>
          <a:endParaRPr lang="ru-RU"/>
        </a:p>
      </dgm:t>
    </dgm:pt>
    <dgm:pt modelId="{A92A855D-365D-4D4E-A282-1A5DB5E39BB4}" type="sibTrans" cxnId="{0002059F-1CF4-4CA0-82FB-66201727B89C}">
      <dgm:prSet/>
      <dgm:spPr/>
      <dgm:t>
        <a:bodyPr/>
        <a:lstStyle/>
        <a:p>
          <a:endParaRPr lang="ru-RU"/>
        </a:p>
      </dgm:t>
    </dgm:pt>
    <dgm:pt modelId="{392A5BA7-378D-41D5-B557-125BF1568F9A}">
      <dgm:prSet phldrT="[Текст]" phldr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>
        <a:solidFill>
          <a:srgbClr val="0000FF"/>
        </a:solidFill>
      </dgm:spPr>
      <dgm:t>
        <a:bodyPr/>
        <a:lstStyle/>
        <a:p>
          <a:endParaRPr lang="ru-RU" dirty="0"/>
        </a:p>
      </dgm:t>
    </dgm:pt>
    <dgm:pt modelId="{86585597-E2E5-417D-9C4F-1C1A5CBA6A3D}" type="parTrans" cxnId="{0B77B41E-6E24-4DF7-861E-77C08F6E2F93}">
      <dgm:prSet/>
      <dgm:spPr/>
      <dgm:t>
        <a:bodyPr/>
        <a:lstStyle/>
        <a:p>
          <a:endParaRPr lang="ru-RU"/>
        </a:p>
      </dgm:t>
    </dgm:pt>
    <dgm:pt modelId="{95FBB8A0-61F8-4CC0-91A2-C4CBDE2BAD92}" type="sibTrans" cxnId="{0B77B41E-6E24-4DF7-861E-77C08F6E2F93}">
      <dgm:prSet/>
      <dgm:spPr/>
      <dgm:t>
        <a:bodyPr/>
        <a:lstStyle/>
        <a:p>
          <a:endParaRPr lang="ru-RU"/>
        </a:p>
      </dgm:t>
    </dgm:pt>
    <dgm:pt modelId="{CB138FFB-933E-4D77-8723-1730182D6E35}">
      <dgm:prSet phldrT="[Текст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>
        <a:solidFill>
          <a:srgbClr val="0000FF"/>
        </a:solidFill>
      </dgm:spPr>
      <dgm:t>
        <a:bodyPr/>
        <a:lstStyle/>
        <a:p>
          <a:r>
            <a:rPr lang="ru-RU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Решение задач – отличный способ тренировки </a:t>
          </a:r>
          <a:r>
            <a:rPr lang="ru-RU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мозга.</a:t>
          </a:r>
          <a:endParaRPr lang="ru-RU" b="1" dirty="0" smtClean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7B4D551B-5FCB-4AAB-8D33-4F6A27EA9BC7}" type="parTrans" cxnId="{1423AD25-1760-4E4D-A1E4-251C0C4F99A4}">
      <dgm:prSet/>
      <dgm:spPr/>
      <dgm:t>
        <a:bodyPr/>
        <a:lstStyle/>
        <a:p>
          <a:endParaRPr lang="ru-RU"/>
        </a:p>
      </dgm:t>
    </dgm:pt>
    <dgm:pt modelId="{453B52BA-68A4-4111-A767-36FFF8B24EE8}" type="sibTrans" cxnId="{1423AD25-1760-4E4D-A1E4-251C0C4F99A4}">
      <dgm:prSet/>
      <dgm:spPr/>
      <dgm:t>
        <a:bodyPr/>
        <a:lstStyle/>
        <a:p>
          <a:endParaRPr lang="ru-RU"/>
        </a:p>
      </dgm:t>
    </dgm:pt>
    <dgm:pt modelId="{246EB2CC-168B-450C-9A96-89E4C74BACFF}" type="pres">
      <dgm:prSet presAssocID="{C6ECC828-FE2D-4990-8275-93EAAA3677E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696E59-62E4-43F9-8167-D7CEC262D491}" type="pres">
      <dgm:prSet presAssocID="{DE1D56F8-E187-4CBE-A4C0-C5A6EF0A3710}" presName="composite" presStyleCnt="0"/>
      <dgm:spPr/>
    </dgm:pt>
    <dgm:pt modelId="{2D87FA59-8179-4BDC-B800-09EBC79872EE}" type="pres">
      <dgm:prSet presAssocID="{DE1D56F8-E187-4CBE-A4C0-C5A6EF0A371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1672D6-E434-4577-89D2-6F2F59D61E59}" type="pres">
      <dgm:prSet presAssocID="{DE1D56F8-E187-4CBE-A4C0-C5A6EF0A371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5919E4-1289-4118-8F04-5B2B47CFF292}" type="pres">
      <dgm:prSet presAssocID="{D268D4F1-E2A9-4903-98F0-47D323E5C3F2}" presName="sp" presStyleCnt="0"/>
      <dgm:spPr/>
    </dgm:pt>
    <dgm:pt modelId="{02238946-0957-4263-B31B-BECCBEDCEB91}" type="pres">
      <dgm:prSet presAssocID="{30062B31-6E06-4CF4-842C-D9581B44CB0D}" presName="composite" presStyleCnt="0"/>
      <dgm:spPr/>
    </dgm:pt>
    <dgm:pt modelId="{2DC97A5C-F2DF-4E64-A537-107A3C64200E}" type="pres">
      <dgm:prSet presAssocID="{30062B31-6E06-4CF4-842C-D9581B44CB0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E326EB-40C3-4C60-97B6-98B7BF7B9B73}" type="pres">
      <dgm:prSet presAssocID="{30062B31-6E06-4CF4-842C-D9581B44CB0D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268732-664D-4113-9B97-79A7C1A8BADE}" type="pres">
      <dgm:prSet presAssocID="{8358BA41-10FC-493F-AF6F-846410762651}" presName="sp" presStyleCnt="0"/>
      <dgm:spPr/>
    </dgm:pt>
    <dgm:pt modelId="{5AD36FB7-694C-4265-B138-4AEEAF5BB36B}" type="pres">
      <dgm:prSet presAssocID="{392A5BA7-378D-41D5-B557-125BF1568F9A}" presName="composite" presStyleCnt="0"/>
      <dgm:spPr/>
    </dgm:pt>
    <dgm:pt modelId="{7CA2FD99-0884-450C-9E80-F26E1F9AEC68}" type="pres">
      <dgm:prSet presAssocID="{392A5BA7-378D-41D5-B557-125BF1568F9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7E75CB-0BEE-40D4-A285-7C072B21ADA3}" type="pres">
      <dgm:prSet presAssocID="{392A5BA7-378D-41D5-B557-125BF1568F9A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D686A8-AACB-419D-9154-52F9CD6BF563}" type="presOf" srcId="{3CCA3757-2DC1-463C-848D-11E0FD4ED67C}" destId="{281672D6-E434-4577-89D2-6F2F59D61E59}" srcOrd="0" destOrd="0" presId="urn:microsoft.com/office/officeart/2005/8/layout/chevron2"/>
    <dgm:cxn modelId="{0B77B41E-6E24-4DF7-861E-77C08F6E2F93}" srcId="{C6ECC828-FE2D-4990-8275-93EAAA3677E2}" destId="{392A5BA7-378D-41D5-B557-125BF1568F9A}" srcOrd="2" destOrd="0" parTransId="{86585597-E2E5-417D-9C4F-1C1A5CBA6A3D}" sibTransId="{95FBB8A0-61F8-4CC0-91A2-C4CBDE2BAD92}"/>
    <dgm:cxn modelId="{1423AD25-1760-4E4D-A1E4-251C0C4F99A4}" srcId="{392A5BA7-378D-41D5-B557-125BF1568F9A}" destId="{CB138FFB-933E-4D77-8723-1730182D6E35}" srcOrd="0" destOrd="0" parTransId="{7B4D551B-5FCB-4AAB-8D33-4F6A27EA9BC7}" sibTransId="{453B52BA-68A4-4111-A767-36FFF8B24EE8}"/>
    <dgm:cxn modelId="{0002059F-1CF4-4CA0-82FB-66201727B89C}" srcId="{30062B31-6E06-4CF4-842C-D9581B44CB0D}" destId="{C282ED86-8072-490C-9A08-668A7232AC82}" srcOrd="0" destOrd="0" parTransId="{CC5472A6-37C0-475A-9A5F-948FCF62EA4D}" sibTransId="{A92A855D-365D-4D4E-A282-1A5DB5E39BB4}"/>
    <dgm:cxn modelId="{53C171F8-1560-4DD9-819F-C8239F40E65F}" type="presOf" srcId="{C6ECC828-FE2D-4990-8275-93EAAA3677E2}" destId="{246EB2CC-168B-450C-9A96-89E4C74BACFF}" srcOrd="0" destOrd="0" presId="urn:microsoft.com/office/officeart/2005/8/layout/chevron2"/>
    <dgm:cxn modelId="{60D1167A-CC2E-4BD5-84F9-BE66FCBB68D9}" srcId="{C6ECC828-FE2D-4990-8275-93EAAA3677E2}" destId="{DE1D56F8-E187-4CBE-A4C0-C5A6EF0A3710}" srcOrd="0" destOrd="0" parTransId="{9CADAEE2-3EA4-4B2A-A380-5812FAFCAF59}" sibTransId="{D268D4F1-E2A9-4903-98F0-47D323E5C3F2}"/>
    <dgm:cxn modelId="{738B92A8-5120-4CF8-AF91-DE41B1981DAC}" type="presOf" srcId="{DE1D56F8-E187-4CBE-A4C0-C5A6EF0A3710}" destId="{2D87FA59-8179-4BDC-B800-09EBC79872EE}" srcOrd="0" destOrd="0" presId="urn:microsoft.com/office/officeart/2005/8/layout/chevron2"/>
    <dgm:cxn modelId="{A24B7994-8343-4695-9E2E-4CCEFE0C33B6}" type="presOf" srcId="{CB138FFB-933E-4D77-8723-1730182D6E35}" destId="{997E75CB-0BEE-40D4-A285-7C072B21ADA3}" srcOrd="0" destOrd="0" presId="urn:microsoft.com/office/officeart/2005/8/layout/chevron2"/>
    <dgm:cxn modelId="{C1D2E86E-BC8E-4793-BAAA-9280A57B8FDE}" type="presOf" srcId="{C282ED86-8072-490C-9A08-668A7232AC82}" destId="{EAE326EB-40C3-4C60-97B6-98B7BF7B9B73}" srcOrd="0" destOrd="0" presId="urn:microsoft.com/office/officeart/2005/8/layout/chevron2"/>
    <dgm:cxn modelId="{B38A0A93-8F0C-49C5-B811-05D177A102E3}" type="presOf" srcId="{30062B31-6E06-4CF4-842C-D9581B44CB0D}" destId="{2DC97A5C-F2DF-4E64-A537-107A3C64200E}" srcOrd="0" destOrd="0" presId="urn:microsoft.com/office/officeart/2005/8/layout/chevron2"/>
    <dgm:cxn modelId="{B87D7CCA-45D6-4B05-AB6A-46A1F46FF3FC}" srcId="{C6ECC828-FE2D-4990-8275-93EAAA3677E2}" destId="{30062B31-6E06-4CF4-842C-D9581B44CB0D}" srcOrd="1" destOrd="0" parTransId="{0B4B844B-7E58-4522-B2CB-114638792FEA}" sibTransId="{8358BA41-10FC-493F-AF6F-846410762651}"/>
    <dgm:cxn modelId="{F3ED35D0-EB96-4623-A2D9-645F29EA1D74}" srcId="{DE1D56F8-E187-4CBE-A4C0-C5A6EF0A3710}" destId="{3CCA3757-2DC1-463C-848D-11E0FD4ED67C}" srcOrd="0" destOrd="0" parTransId="{CF034076-02E0-445A-BF9B-D2DEA6FEA4AF}" sibTransId="{18D68631-DC50-4B7C-AB53-3AB3C73F2930}"/>
    <dgm:cxn modelId="{76D5CB3C-CA3C-48F5-B7EB-6328B0177647}" type="presOf" srcId="{392A5BA7-378D-41D5-B557-125BF1568F9A}" destId="{7CA2FD99-0884-450C-9E80-F26E1F9AEC68}" srcOrd="0" destOrd="0" presId="urn:microsoft.com/office/officeart/2005/8/layout/chevron2"/>
    <dgm:cxn modelId="{F9211437-9F1A-4B75-B223-EAEA1C5271C4}" type="presParOf" srcId="{246EB2CC-168B-450C-9A96-89E4C74BACFF}" destId="{66696E59-62E4-43F9-8167-D7CEC262D491}" srcOrd="0" destOrd="0" presId="urn:microsoft.com/office/officeart/2005/8/layout/chevron2"/>
    <dgm:cxn modelId="{E9544BE9-8026-4527-911F-5E93AE9D68BE}" type="presParOf" srcId="{66696E59-62E4-43F9-8167-D7CEC262D491}" destId="{2D87FA59-8179-4BDC-B800-09EBC79872EE}" srcOrd="0" destOrd="0" presId="urn:microsoft.com/office/officeart/2005/8/layout/chevron2"/>
    <dgm:cxn modelId="{B4FEA202-2902-4287-B103-31E8C1F25BFD}" type="presParOf" srcId="{66696E59-62E4-43F9-8167-D7CEC262D491}" destId="{281672D6-E434-4577-89D2-6F2F59D61E59}" srcOrd="1" destOrd="0" presId="urn:microsoft.com/office/officeart/2005/8/layout/chevron2"/>
    <dgm:cxn modelId="{DF065FFF-11FC-4B03-9F61-AEA1656DDF00}" type="presParOf" srcId="{246EB2CC-168B-450C-9A96-89E4C74BACFF}" destId="{CB5919E4-1289-4118-8F04-5B2B47CFF292}" srcOrd="1" destOrd="0" presId="urn:microsoft.com/office/officeart/2005/8/layout/chevron2"/>
    <dgm:cxn modelId="{862B28D0-939A-4E5D-A59C-E80F10FB4515}" type="presParOf" srcId="{246EB2CC-168B-450C-9A96-89E4C74BACFF}" destId="{02238946-0957-4263-B31B-BECCBEDCEB91}" srcOrd="2" destOrd="0" presId="urn:microsoft.com/office/officeart/2005/8/layout/chevron2"/>
    <dgm:cxn modelId="{11A9A046-E125-4B1B-9BA6-6BD159732F40}" type="presParOf" srcId="{02238946-0957-4263-B31B-BECCBEDCEB91}" destId="{2DC97A5C-F2DF-4E64-A537-107A3C64200E}" srcOrd="0" destOrd="0" presId="urn:microsoft.com/office/officeart/2005/8/layout/chevron2"/>
    <dgm:cxn modelId="{9DEFB905-7300-4864-874F-DB8E756AB0E9}" type="presParOf" srcId="{02238946-0957-4263-B31B-BECCBEDCEB91}" destId="{EAE326EB-40C3-4C60-97B6-98B7BF7B9B73}" srcOrd="1" destOrd="0" presId="urn:microsoft.com/office/officeart/2005/8/layout/chevron2"/>
    <dgm:cxn modelId="{943D09C5-28EA-4270-8ED5-6BC915F1A8EE}" type="presParOf" srcId="{246EB2CC-168B-450C-9A96-89E4C74BACFF}" destId="{BC268732-664D-4113-9B97-79A7C1A8BADE}" srcOrd="3" destOrd="0" presId="urn:microsoft.com/office/officeart/2005/8/layout/chevron2"/>
    <dgm:cxn modelId="{7BAF07BF-3DB2-4C9A-8C2C-31A523EC1F04}" type="presParOf" srcId="{246EB2CC-168B-450C-9A96-89E4C74BACFF}" destId="{5AD36FB7-694C-4265-B138-4AEEAF5BB36B}" srcOrd="4" destOrd="0" presId="urn:microsoft.com/office/officeart/2005/8/layout/chevron2"/>
    <dgm:cxn modelId="{63079497-D7E0-48D2-BA67-5A79D13A7323}" type="presParOf" srcId="{5AD36FB7-694C-4265-B138-4AEEAF5BB36B}" destId="{7CA2FD99-0884-450C-9E80-F26E1F9AEC68}" srcOrd="0" destOrd="0" presId="urn:microsoft.com/office/officeart/2005/8/layout/chevron2"/>
    <dgm:cxn modelId="{1E9B8B10-8FC3-4FA0-821E-7A1D3E77DB60}" type="presParOf" srcId="{5AD36FB7-694C-4265-B138-4AEEAF5BB36B}" destId="{997E75CB-0BEE-40D4-A285-7C072B21ADA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C01115-588D-47D8-AD6C-D0A08665F058}" type="doc">
      <dgm:prSet loTypeId="urn:microsoft.com/office/officeart/2005/8/layout/default#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6A09890D-74B8-4DD5-8C38-35041778D3A9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активное включение</a:t>
          </a:r>
        </a:p>
        <a:p>
          <a:pPr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dirty="0"/>
        </a:p>
      </dgm:t>
    </dgm:pt>
    <dgm:pt modelId="{E4CE62BF-F964-4289-9F0C-1D47E0E2818D}" type="parTrans" cxnId="{8E438223-9D5B-4084-885A-2711CCFE734C}">
      <dgm:prSet/>
      <dgm:spPr/>
      <dgm:t>
        <a:bodyPr/>
        <a:lstStyle/>
        <a:p>
          <a:endParaRPr lang="ru-RU"/>
        </a:p>
      </dgm:t>
    </dgm:pt>
    <dgm:pt modelId="{D44A3923-7EE1-475E-83F6-EE40E15A96FA}" type="sibTrans" cxnId="{8E438223-9D5B-4084-885A-2711CCFE734C}">
      <dgm:prSet/>
      <dgm:spPr/>
      <dgm:t>
        <a:bodyPr/>
        <a:lstStyle/>
        <a:p>
          <a:endParaRPr lang="ru-RU"/>
        </a:p>
      </dgm:t>
    </dgm:pt>
    <dgm:pt modelId="{09CDDF5F-6902-4205-BA7F-49EAC3287172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свобода выбора деятельности </a:t>
          </a:r>
        </a:p>
        <a:p>
          <a:pPr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72858C8-AAC8-4A41-A054-28ED8C9147E1}" type="parTrans" cxnId="{4F0E5EAC-1833-45B4-BBA0-391191469CE3}">
      <dgm:prSet/>
      <dgm:spPr/>
      <dgm:t>
        <a:bodyPr/>
        <a:lstStyle/>
        <a:p>
          <a:endParaRPr lang="ru-RU"/>
        </a:p>
      </dgm:t>
    </dgm:pt>
    <dgm:pt modelId="{BD831677-8B1C-455B-A04A-F6AB42C8E0C5}" type="sibTrans" cxnId="{4F0E5EAC-1833-45B4-BBA0-391191469CE3}">
      <dgm:prSet/>
      <dgm:spPr/>
      <dgm:t>
        <a:bodyPr/>
        <a:lstStyle/>
        <a:p>
          <a:endParaRPr lang="ru-RU"/>
        </a:p>
      </dgm:t>
    </dgm:pt>
    <dgm:pt modelId="{074EF2CE-D0CD-45F8-9DF2-8E43C3D0E205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системность знаний и умений</a:t>
          </a:r>
        </a:p>
        <a:p>
          <a:pPr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dirty="0"/>
        </a:p>
      </dgm:t>
    </dgm:pt>
    <dgm:pt modelId="{6654EFB3-4FC2-4580-82FC-9BA65D7F36C9}" type="parTrans" cxnId="{E3952386-2981-4B9E-AC3C-FE60DD252D4D}">
      <dgm:prSet/>
      <dgm:spPr/>
      <dgm:t>
        <a:bodyPr/>
        <a:lstStyle/>
        <a:p>
          <a:endParaRPr lang="ru-RU"/>
        </a:p>
      </dgm:t>
    </dgm:pt>
    <dgm:pt modelId="{7097C1D9-9387-4EA2-A064-70980433CBFB}" type="sibTrans" cxnId="{E3952386-2981-4B9E-AC3C-FE60DD252D4D}">
      <dgm:prSet/>
      <dgm:spPr/>
      <dgm:t>
        <a:bodyPr/>
        <a:lstStyle/>
        <a:p>
          <a:endParaRPr lang="ru-RU"/>
        </a:p>
      </dgm:t>
    </dgm:pt>
    <dgm:pt modelId="{B58C1A1A-E89E-4086-96CE-EA5131D36104}">
      <dgm:prSet custT="1"/>
      <dgm:spPr/>
      <dgm:t>
        <a:bodyPr/>
        <a:lstStyle/>
        <a:p>
          <a:endParaRPr lang="ru-RU" sz="24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проблема,</a:t>
          </a:r>
        </a:p>
        <a:p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исследование каких – либо фактов </a:t>
          </a:r>
        </a:p>
        <a:p>
          <a:endParaRPr lang="ru-RU" sz="2100" dirty="0"/>
        </a:p>
      </dgm:t>
    </dgm:pt>
    <dgm:pt modelId="{8CF3B57B-AF65-40C6-B5CA-8F383553EA6B}" type="parTrans" cxnId="{55ED48B9-789D-40ED-AEEB-2C89F189B72B}">
      <dgm:prSet/>
      <dgm:spPr/>
      <dgm:t>
        <a:bodyPr/>
        <a:lstStyle/>
        <a:p>
          <a:endParaRPr lang="ru-RU"/>
        </a:p>
      </dgm:t>
    </dgm:pt>
    <dgm:pt modelId="{E230E85E-03D5-4520-8072-7A05D2EA8A1F}" type="sibTrans" cxnId="{55ED48B9-789D-40ED-AEEB-2C89F189B72B}">
      <dgm:prSet/>
      <dgm:spPr/>
      <dgm:t>
        <a:bodyPr/>
        <a:lstStyle/>
        <a:p>
          <a:endParaRPr lang="ru-RU"/>
        </a:p>
      </dgm:t>
    </dgm:pt>
    <dgm:pt modelId="{93F6A29F-07F8-49E6-8134-0A848A453265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развитие математической «зоркости», внимания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8848BA6-AD23-4E91-A981-E20924BD2B1A}" type="parTrans" cxnId="{15B01B1B-D265-4C0D-AE34-A5E51E202FC5}">
      <dgm:prSet/>
      <dgm:spPr/>
      <dgm:t>
        <a:bodyPr/>
        <a:lstStyle/>
        <a:p>
          <a:endParaRPr lang="ru-RU"/>
        </a:p>
      </dgm:t>
    </dgm:pt>
    <dgm:pt modelId="{05B873B7-6C5F-4F65-AF02-2BF43915A6D6}" type="sibTrans" cxnId="{15B01B1B-D265-4C0D-AE34-A5E51E202FC5}">
      <dgm:prSet/>
      <dgm:spPr/>
      <dgm:t>
        <a:bodyPr/>
        <a:lstStyle/>
        <a:p>
          <a:endParaRPr lang="ru-RU"/>
        </a:p>
      </dgm:t>
    </dgm:pt>
    <dgm:pt modelId="{19623AFF-4FD2-4841-938F-49522BA9C12A}" type="pres">
      <dgm:prSet presAssocID="{39C01115-588D-47D8-AD6C-D0A08665F05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4B2D26-58DE-4C3A-9ADC-45EC7C3D9433}" type="pres">
      <dgm:prSet presAssocID="{6A09890D-74B8-4DD5-8C38-35041778D3A9}" presName="node" presStyleLbl="node1" presStyleIdx="0" presStyleCnt="5" custLinFactNeighborX="-2398" custLinFactNeighborY="8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543B1A-4CBB-4AA7-94A8-C0F194A454E5}" type="pres">
      <dgm:prSet presAssocID="{D44A3923-7EE1-475E-83F6-EE40E15A96FA}" presName="sibTrans" presStyleCnt="0"/>
      <dgm:spPr/>
    </dgm:pt>
    <dgm:pt modelId="{F66ECADE-529A-4E92-9C73-C8095B6CAA07}" type="pres">
      <dgm:prSet presAssocID="{09CDDF5F-6902-4205-BA7F-49EAC3287172}" presName="node" presStyleLbl="node1" presStyleIdx="1" presStyleCnt="5" custLinFactNeighborX="2401" custLinFactNeighborY="8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D6E9D1-8115-4820-A563-7285BF98570C}" type="pres">
      <dgm:prSet presAssocID="{BD831677-8B1C-455B-A04A-F6AB42C8E0C5}" presName="sibTrans" presStyleCnt="0"/>
      <dgm:spPr/>
    </dgm:pt>
    <dgm:pt modelId="{F4CC79D3-8604-4DDB-ACA7-7891E7921F21}" type="pres">
      <dgm:prSet presAssocID="{074EF2CE-D0CD-45F8-9DF2-8E43C3D0E20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2E192C-DED9-43CF-ADE8-775A7E5718BC}" type="pres">
      <dgm:prSet presAssocID="{7097C1D9-9387-4EA2-A064-70980433CBFB}" presName="sibTrans" presStyleCnt="0"/>
      <dgm:spPr/>
    </dgm:pt>
    <dgm:pt modelId="{154DE5CB-5431-4F70-9BE6-E8EA5E37F098}" type="pres">
      <dgm:prSet presAssocID="{B58C1A1A-E89E-4086-96CE-EA5131D36104}" presName="node" presStyleLbl="node1" presStyleIdx="3" presStyleCnt="5" custScaleY="982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40A659-7F12-488F-ACF9-A06C1FE2C39B}" type="pres">
      <dgm:prSet presAssocID="{E230E85E-03D5-4520-8072-7A05D2EA8A1F}" presName="sibTrans" presStyleCnt="0"/>
      <dgm:spPr/>
    </dgm:pt>
    <dgm:pt modelId="{55C912BD-0A20-4F74-8945-284C1A61F4E4}" type="pres">
      <dgm:prSet presAssocID="{93F6A29F-07F8-49E6-8134-0A848A45326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952386-2981-4B9E-AC3C-FE60DD252D4D}" srcId="{39C01115-588D-47D8-AD6C-D0A08665F058}" destId="{074EF2CE-D0CD-45F8-9DF2-8E43C3D0E205}" srcOrd="2" destOrd="0" parTransId="{6654EFB3-4FC2-4580-82FC-9BA65D7F36C9}" sibTransId="{7097C1D9-9387-4EA2-A064-70980433CBFB}"/>
    <dgm:cxn modelId="{A553AF32-FE68-4AD9-A02D-88CF67996CC4}" type="presOf" srcId="{93F6A29F-07F8-49E6-8134-0A848A453265}" destId="{55C912BD-0A20-4F74-8945-284C1A61F4E4}" srcOrd="0" destOrd="0" presId="urn:microsoft.com/office/officeart/2005/8/layout/default#1"/>
    <dgm:cxn modelId="{15B01B1B-D265-4C0D-AE34-A5E51E202FC5}" srcId="{39C01115-588D-47D8-AD6C-D0A08665F058}" destId="{93F6A29F-07F8-49E6-8134-0A848A453265}" srcOrd="4" destOrd="0" parTransId="{68848BA6-AD23-4E91-A981-E20924BD2B1A}" sibTransId="{05B873B7-6C5F-4F65-AF02-2BF43915A6D6}"/>
    <dgm:cxn modelId="{D8981819-0E97-4A8B-8546-E812ACA49920}" type="presOf" srcId="{09CDDF5F-6902-4205-BA7F-49EAC3287172}" destId="{F66ECADE-529A-4E92-9C73-C8095B6CAA07}" srcOrd="0" destOrd="0" presId="urn:microsoft.com/office/officeart/2005/8/layout/default#1"/>
    <dgm:cxn modelId="{0D748F45-BC80-41D9-954F-C87C4BC8C528}" type="presOf" srcId="{074EF2CE-D0CD-45F8-9DF2-8E43C3D0E205}" destId="{F4CC79D3-8604-4DDB-ACA7-7891E7921F21}" srcOrd="0" destOrd="0" presId="urn:microsoft.com/office/officeart/2005/8/layout/default#1"/>
    <dgm:cxn modelId="{93372DD8-99A8-48DF-B570-8F195669FD16}" type="presOf" srcId="{6A09890D-74B8-4DD5-8C38-35041778D3A9}" destId="{044B2D26-58DE-4C3A-9ADC-45EC7C3D9433}" srcOrd="0" destOrd="0" presId="urn:microsoft.com/office/officeart/2005/8/layout/default#1"/>
    <dgm:cxn modelId="{2806D82C-CBDE-4F8D-B5AD-9EE6ACF8AD2A}" type="presOf" srcId="{B58C1A1A-E89E-4086-96CE-EA5131D36104}" destId="{154DE5CB-5431-4F70-9BE6-E8EA5E37F098}" srcOrd="0" destOrd="0" presId="urn:microsoft.com/office/officeart/2005/8/layout/default#1"/>
    <dgm:cxn modelId="{8E438223-9D5B-4084-885A-2711CCFE734C}" srcId="{39C01115-588D-47D8-AD6C-D0A08665F058}" destId="{6A09890D-74B8-4DD5-8C38-35041778D3A9}" srcOrd="0" destOrd="0" parTransId="{E4CE62BF-F964-4289-9F0C-1D47E0E2818D}" sibTransId="{D44A3923-7EE1-475E-83F6-EE40E15A96FA}"/>
    <dgm:cxn modelId="{5B3C16F5-6E7A-42BA-96AD-CACE0BA42ACE}" type="presOf" srcId="{39C01115-588D-47D8-AD6C-D0A08665F058}" destId="{19623AFF-4FD2-4841-938F-49522BA9C12A}" srcOrd="0" destOrd="0" presId="urn:microsoft.com/office/officeart/2005/8/layout/default#1"/>
    <dgm:cxn modelId="{4F0E5EAC-1833-45B4-BBA0-391191469CE3}" srcId="{39C01115-588D-47D8-AD6C-D0A08665F058}" destId="{09CDDF5F-6902-4205-BA7F-49EAC3287172}" srcOrd="1" destOrd="0" parTransId="{272858C8-AAC8-4A41-A054-28ED8C9147E1}" sibTransId="{BD831677-8B1C-455B-A04A-F6AB42C8E0C5}"/>
    <dgm:cxn modelId="{55ED48B9-789D-40ED-AEEB-2C89F189B72B}" srcId="{39C01115-588D-47D8-AD6C-D0A08665F058}" destId="{B58C1A1A-E89E-4086-96CE-EA5131D36104}" srcOrd="3" destOrd="0" parTransId="{8CF3B57B-AF65-40C6-B5CA-8F383553EA6B}" sibTransId="{E230E85E-03D5-4520-8072-7A05D2EA8A1F}"/>
    <dgm:cxn modelId="{048C9DD4-91F7-4CE4-B6F8-7E92146DF274}" type="presParOf" srcId="{19623AFF-4FD2-4841-938F-49522BA9C12A}" destId="{044B2D26-58DE-4C3A-9ADC-45EC7C3D9433}" srcOrd="0" destOrd="0" presId="urn:microsoft.com/office/officeart/2005/8/layout/default#1"/>
    <dgm:cxn modelId="{433BB340-2D6D-4B3B-9A19-FC39D83B9A76}" type="presParOf" srcId="{19623AFF-4FD2-4841-938F-49522BA9C12A}" destId="{4F543B1A-4CBB-4AA7-94A8-C0F194A454E5}" srcOrd="1" destOrd="0" presId="urn:microsoft.com/office/officeart/2005/8/layout/default#1"/>
    <dgm:cxn modelId="{A279DEE0-35A2-4634-A915-B76C94E918EA}" type="presParOf" srcId="{19623AFF-4FD2-4841-938F-49522BA9C12A}" destId="{F66ECADE-529A-4E92-9C73-C8095B6CAA07}" srcOrd="2" destOrd="0" presId="urn:microsoft.com/office/officeart/2005/8/layout/default#1"/>
    <dgm:cxn modelId="{67CF35E8-7D61-4A91-8E5A-D44CBDA6715F}" type="presParOf" srcId="{19623AFF-4FD2-4841-938F-49522BA9C12A}" destId="{FED6E9D1-8115-4820-A563-7285BF98570C}" srcOrd="3" destOrd="0" presId="urn:microsoft.com/office/officeart/2005/8/layout/default#1"/>
    <dgm:cxn modelId="{884E7A5A-65D4-4CDC-9894-929A6B42EB87}" type="presParOf" srcId="{19623AFF-4FD2-4841-938F-49522BA9C12A}" destId="{F4CC79D3-8604-4DDB-ACA7-7891E7921F21}" srcOrd="4" destOrd="0" presId="urn:microsoft.com/office/officeart/2005/8/layout/default#1"/>
    <dgm:cxn modelId="{7DE7753D-483B-4FBA-AF0C-F6DA0FCC236F}" type="presParOf" srcId="{19623AFF-4FD2-4841-938F-49522BA9C12A}" destId="{FE2E192C-DED9-43CF-ADE8-775A7E5718BC}" srcOrd="5" destOrd="0" presId="urn:microsoft.com/office/officeart/2005/8/layout/default#1"/>
    <dgm:cxn modelId="{81F4C17A-5CEA-4C6F-B4BF-286BD984ED2C}" type="presParOf" srcId="{19623AFF-4FD2-4841-938F-49522BA9C12A}" destId="{154DE5CB-5431-4F70-9BE6-E8EA5E37F098}" srcOrd="6" destOrd="0" presId="urn:microsoft.com/office/officeart/2005/8/layout/default#1"/>
    <dgm:cxn modelId="{5969E045-E56C-41C7-936A-C5AA2B9CC3F0}" type="presParOf" srcId="{19623AFF-4FD2-4841-938F-49522BA9C12A}" destId="{7040A659-7F12-488F-ACF9-A06C1FE2C39B}" srcOrd="7" destOrd="0" presId="urn:microsoft.com/office/officeart/2005/8/layout/default#1"/>
    <dgm:cxn modelId="{B2D938C3-EE9D-4F7D-BAAC-11E3750C239C}" type="presParOf" srcId="{19623AFF-4FD2-4841-938F-49522BA9C12A}" destId="{55C912BD-0A20-4F74-8945-284C1A61F4E4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B57ECE-E70C-41CF-AD0A-1A4BBDE45E97}">
      <dsp:nvSpPr>
        <dsp:cNvPr id="0" name=""/>
        <dsp:cNvSpPr/>
      </dsp:nvSpPr>
      <dsp:spPr>
        <a:xfrm>
          <a:off x="3257548" y="3590927"/>
          <a:ext cx="4769035" cy="167424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Использование современных педагогических технологий  способствует развитию   коммуникативной компетенции, творческой активной личности.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39278" y="3672657"/>
        <a:ext cx="4605575" cy="1510789"/>
      </dsp:txXfrm>
    </dsp:sp>
    <dsp:sp modelId="{80009353-F4EA-4C47-A42E-0A1386689657}">
      <dsp:nvSpPr>
        <dsp:cNvPr id="0" name=""/>
        <dsp:cNvSpPr/>
      </dsp:nvSpPr>
      <dsp:spPr>
        <a:xfrm>
          <a:off x="2151701" y="669613"/>
          <a:ext cx="4466703" cy="4466703"/>
        </a:xfrm>
        <a:custGeom>
          <a:avLst/>
          <a:gdLst/>
          <a:ahLst/>
          <a:cxnLst/>
          <a:rect l="0" t="0" r="0" b="0"/>
          <a:pathLst>
            <a:path>
              <a:moveTo>
                <a:pt x="1073488" y="4141905"/>
              </a:moveTo>
              <a:arcTo wR="2233351" hR="2233351" stAng="7277269" swAng="6784648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8BAA0A-AAA7-4171-93B5-EAD58B18F23B}">
      <dsp:nvSpPr>
        <dsp:cNvPr id="0" name=""/>
        <dsp:cNvSpPr/>
      </dsp:nvSpPr>
      <dsp:spPr>
        <a:xfrm>
          <a:off x="3114671" y="161920"/>
          <a:ext cx="4015957" cy="167424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Мотивация – один из факторов успешного обучения учащихся на уроках.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96401" y="243650"/>
        <a:ext cx="3852497" cy="1510789"/>
      </dsp:txXfrm>
    </dsp:sp>
    <dsp:sp modelId="{3198DFC9-79B7-437D-BFF4-F73FDAB1F84E}">
      <dsp:nvSpPr>
        <dsp:cNvPr id="0" name=""/>
        <dsp:cNvSpPr/>
      </dsp:nvSpPr>
      <dsp:spPr>
        <a:xfrm>
          <a:off x="1635247" y="-555955"/>
          <a:ext cx="4466703" cy="4466703"/>
        </a:xfrm>
        <a:custGeom>
          <a:avLst/>
          <a:gdLst/>
          <a:ahLst/>
          <a:cxnLst/>
          <a:rect l="0" t="0" r="0" b="0"/>
          <a:pathLst>
            <a:path>
              <a:moveTo>
                <a:pt x="4458050" y="2429755"/>
              </a:moveTo>
              <a:arcTo wR="2233351" hR="2233351" stAng="302711" swAng="6806354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70D1E1-BE18-440A-A59D-CF3F3FC76B14}">
      <dsp:nvSpPr>
        <dsp:cNvPr id="0" name=""/>
        <dsp:cNvSpPr/>
      </dsp:nvSpPr>
      <dsp:spPr>
        <a:xfrm>
          <a:off x="542909" y="1947860"/>
          <a:ext cx="4303954" cy="167424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Снижение положительной мотивации ведёт к снижению успешности и эффективности обучения.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624639" y="2029590"/>
        <a:ext cx="4140494" cy="1510789"/>
      </dsp:txXfrm>
    </dsp:sp>
    <dsp:sp modelId="{7CD5143F-A8BA-47AD-B181-D11421FE7046}">
      <dsp:nvSpPr>
        <dsp:cNvPr id="0" name=""/>
        <dsp:cNvSpPr/>
      </dsp:nvSpPr>
      <dsp:spPr>
        <a:xfrm>
          <a:off x="1687774" y="1815984"/>
          <a:ext cx="4466703" cy="4466703"/>
        </a:xfrm>
        <a:custGeom>
          <a:avLst/>
          <a:gdLst/>
          <a:ahLst/>
          <a:cxnLst/>
          <a:rect l="0" t="0" r="0" b="0"/>
          <a:pathLst>
            <a:path>
              <a:moveTo>
                <a:pt x="1509062" y="120707"/>
              </a:moveTo>
              <a:arcTo wR="2233351" hR="2233351" stAng="15064588" swAng="5772875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87FA59-8179-4BDC-B800-09EBC79872EE}">
      <dsp:nvSpPr>
        <dsp:cNvPr id="0" name=""/>
        <dsp:cNvSpPr/>
      </dsp:nvSpPr>
      <dsp:spPr>
        <a:xfrm rot="5400000">
          <a:off x="-258364" y="260663"/>
          <a:ext cx="1722430" cy="1205701"/>
        </a:xfrm>
        <a:prstGeom prst="chevron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 dirty="0"/>
        </a:p>
      </dsp:txBody>
      <dsp:txXfrm rot="-5400000">
        <a:off x="1" y="605150"/>
        <a:ext cx="1205701" cy="516729"/>
      </dsp:txXfrm>
    </dsp:sp>
    <dsp:sp modelId="{281672D6-E434-4577-89D2-6F2F59D61E59}">
      <dsp:nvSpPr>
        <dsp:cNvPr id="0" name=""/>
        <dsp:cNvSpPr/>
      </dsp:nvSpPr>
      <dsp:spPr>
        <a:xfrm rot="5400000">
          <a:off x="3507803" y="-2299803"/>
          <a:ext cx="1119579" cy="5723784"/>
        </a:xfrm>
        <a:prstGeom prst="round2Same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9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Мне предстоит сдавать экзамены в школе (в вузе).</a:t>
          </a:r>
          <a:endParaRPr lang="ru-RU" sz="2900" b="1" kern="1200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sp:txBody>
      <dsp:txXfrm rot="-5400000">
        <a:off x="1205701" y="56952"/>
        <a:ext cx="5669131" cy="1010273"/>
      </dsp:txXfrm>
    </dsp:sp>
    <dsp:sp modelId="{2DC97A5C-F2DF-4E64-A537-107A3C64200E}">
      <dsp:nvSpPr>
        <dsp:cNvPr id="0" name=""/>
        <dsp:cNvSpPr/>
      </dsp:nvSpPr>
      <dsp:spPr>
        <a:xfrm rot="5400000">
          <a:off x="-258364" y="1790322"/>
          <a:ext cx="1722430" cy="1205701"/>
        </a:xfrm>
        <a:prstGeom prst="chevron">
          <a:avLst/>
        </a:prstGeom>
        <a:solidFill>
          <a:srgbClr val="008000"/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 dirty="0"/>
        </a:p>
      </dsp:txBody>
      <dsp:txXfrm rot="-5400000">
        <a:off x="1" y="2134809"/>
        <a:ext cx="1205701" cy="516729"/>
      </dsp:txXfrm>
    </dsp:sp>
    <dsp:sp modelId="{EAE326EB-40C3-4C60-97B6-98B7BF7B9B73}">
      <dsp:nvSpPr>
        <dsp:cNvPr id="0" name=""/>
        <dsp:cNvSpPr/>
      </dsp:nvSpPr>
      <dsp:spPr>
        <a:xfrm rot="5400000">
          <a:off x="3507803" y="-770144"/>
          <a:ext cx="1119579" cy="5723784"/>
        </a:xfrm>
        <a:prstGeom prst="round2SameRect">
          <a:avLst/>
        </a:prstGeom>
        <a:solidFill>
          <a:srgbClr val="008000"/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9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Мне в жизни пригодятся мои знания.</a:t>
          </a:r>
        </a:p>
      </dsp:txBody>
      <dsp:txXfrm rot="-5400000">
        <a:off x="1205701" y="1586611"/>
        <a:ext cx="5669131" cy="1010273"/>
      </dsp:txXfrm>
    </dsp:sp>
    <dsp:sp modelId="{7CA2FD99-0884-450C-9E80-F26E1F9AEC68}">
      <dsp:nvSpPr>
        <dsp:cNvPr id="0" name=""/>
        <dsp:cNvSpPr/>
      </dsp:nvSpPr>
      <dsp:spPr>
        <a:xfrm rot="5400000">
          <a:off x="-258364" y="3319981"/>
          <a:ext cx="1722430" cy="1205701"/>
        </a:xfrm>
        <a:prstGeom prst="chevron">
          <a:avLst/>
        </a:prstGeom>
        <a:solidFill>
          <a:srgbClr val="0000FF"/>
        </a:soli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 dirty="0"/>
        </a:p>
      </dsp:txBody>
      <dsp:txXfrm rot="-5400000">
        <a:off x="1" y="3664468"/>
        <a:ext cx="1205701" cy="516729"/>
      </dsp:txXfrm>
    </dsp:sp>
    <dsp:sp modelId="{997E75CB-0BEE-40D4-A285-7C072B21ADA3}">
      <dsp:nvSpPr>
        <dsp:cNvPr id="0" name=""/>
        <dsp:cNvSpPr/>
      </dsp:nvSpPr>
      <dsp:spPr>
        <a:xfrm rot="5400000">
          <a:off x="3507803" y="759513"/>
          <a:ext cx="1119579" cy="5723784"/>
        </a:xfrm>
        <a:prstGeom prst="round2SameRect">
          <a:avLst/>
        </a:prstGeom>
        <a:solidFill>
          <a:srgbClr val="0000FF"/>
        </a:soli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9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Решение задач – отличный способ тренировки мозгов.</a:t>
          </a:r>
        </a:p>
      </dsp:txBody>
      <dsp:txXfrm rot="-5400000">
        <a:off x="1205701" y="3116269"/>
        <a:ext cx="5669131" cy="10102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9BDDC-72C4-4E59-8CB4-820497691175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5A84E3-7A27-4D66-9323-2FF6D4360D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2893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3214678" y="-24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Математика</a:t>
            </a:r>
            <a:endParaRPr lang="en-US" sz="36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91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12/10/2018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10" y="788974"/>
            <a:ext cx="385447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910" y="1500174"/>
            <a:ext cx="3854478" cy="46656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788974"/>
            <a:ext cx="378462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3784627" cy="46259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12/10/2018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12/10/2018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12/10/2018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785794"/>
            <a:ext cx="2751165" cy="64930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85794"/>
            <a:ext cx="4854602" cy="53403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48" y="1435100"/>
            <a:ext cx="275116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12/10/2018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14355"/>
            <a:ext cx="5486400" cy="4013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12/10/2018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348" y="831863"/>
            <a:ext cx="7715304" cy="5311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8E0A8-8E48-42ED-884C-4B8AE84DB2DE}" type="datetimeFigureOut">
              <a:rPr lang="en-US" smtClean="0"/>
              <a:pPr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214282" y="0"/>
            <a:ext cx="8643998" cy="4857760"/>
          </a:xfrm>
        </p:spPr>
        <p:txBody>
          <a:bodyPr>
            <a:normAutofit/>
          </a:bodyPr>
          <a:lstStyle/>
          <a:p>
            <a:pPr algn="ctr"/>
            <a:r>
              <a:rPr lang="ru-RU" sz="3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БЮДЖЕТНОЕ 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ОБЩЕОБРАЗОВАТЕЛЬНОЕ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УЧРЕЖДЕНИЕ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«СРЕДНЯЯ ШКОЛА № 16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ЕВПАТОРИИ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РКРЫМ»</a:t>
            </a:r>
          </a:p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Мотивация обучения</a:t>
            </a:r>
          </a:p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уроках </a:t>
            </a:r>
            <a:r>
              <a:rPr lang="ru-RU" sz="8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математики</a:t>
            </a:r>
            <a:endParaRPr lang="ru-RU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14744" y="4714884"/>
            <a:ext cx="457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математики</a:t>
            </a:r>
          </a:p>
          <a:p>
            <a:pPr>
              <a:spcBef>
                <a:spcPts val="0"/>
              </a:spcBef>
            </a:pP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Черепенчук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Зоя Николаевна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 descr="C:\Users\1\Desktop\Математика Мотивация к обучению\IrDKfdmQcKs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 l="-1210" t="23044" b="9084"/>
          <a:stretch>
            <a:fillRect/>
          </a:stretch>
        </p:blipFill>
        <p:spPr bwMode="auto">
          <a:xfrm>
            <a:off x="214282" y="2500306"/>
            <a:ext cx="2876271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C:\Users\1\Desktop\oMMeBxW9QmU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2714596"/>
            <a:ext cx="3107553" cy="4143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1428736"/>
            <a:ext cx="5905470" cy="682387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/>
            </a:r>
            <a:br>
              <a:rPr lang="ru-RU" sz="28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r>
              <a:rPr lang="ru-RU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СИТУАЦИЯ УСПЕХА</a:t>
            </a:r>
            <a:endParaRPr lang="ru-RU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8"/>
          <p:cNvGrpSpPr/>
          <p:nvPr/>
        </p:nvGrpSpPr>
        <p:grpSpPr>
          <a:xfrm>
            <a:off x="496246" y="500042"/>
            <a:ext cx="8647754" cy="5224535"/>
            <a:chOff x="865268" y="1826707"/>
            <a:chExt cx="7899741" cy="4213421"/>
          </a:xfrm>
        </p:grpSpPr>
        <p:sp>
          <p:nvSpPr>
            <p:cNvPr id="15" name="Овал 14"/>
            <p:cNvSpPr/>
            <p:nvPr/>
          </p:nvSpPr>
          <p:spPr>
            <a:xfrm>
              <a:off x="3386992" y="3924826"/>
              <a:ext cx="2151685" cy="858506"/>
            </a:xfrm>
            <a:prstGeom prst="ellipse">
              <a:avLst/>
            </a:prstGeom>
            <a:solidFill>
              <a:srgbClr val="FF939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16" name="Овал 15"/>
            <p:cNvSpPr/>
            <p:nvPr/>
          </p:nvSpPr>
          <p:spPr>
            <a:xfrm>
              <a:off x="3386992" y="1874891"/>
              <a:ext cx="2896874" cy="859959"/>
            </a:xfrm>
            <a:prstGeom prst="ellipse">
              <a:avLst/>
            </a:prstGeom>
            <a:solidFill>
              <a:srgbClr val="FF939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Овал 19"/>
            <p:cNvSpPr/>
            <p:nvPr/>
          </p:nvSpPr>
          <p:spPr>
            <a:xfrm>
              <a:off x="2332706" y="5040716"/>
              <a:ext cx="2654250" cy="999412"/>
            </a:xfrm>
            <a:prstGeom prst="ellipse">
              <a:avLst/>
            </a:prstGeom>
            <a:solidFill>
              <a:srgbClr val="FF939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tx1"/>
                  </a:solidFill>
                </a:rPr>
                <a:t>Искренний интерес</a:t>
              </a:r>
              <a:endParaRPr lang="ru-RU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Овал 12"/>
            <p:cNvSpPr/>
            <p:nvPr/>
          </p:nvSpPr>
          <p:spPr>
            <a:xfrm>
              <a:off x="865268" y="1826707"/>
              <a:ext cx="2363146" cy="627091"/>
            </a:xfrm>
            <a:prstGeom prst="ellipse">
              <a:avLst/>
            </a:prstGeom>
            <a:solidFill>
              <a:srgbClr val="FF939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Овал 17"/>
            <p:cNvSpPr/>
            <p:nvPr/>
          </p:nvSpPr>
          <p:spPr>
            <a:xfrm>
              <a:off x="5029068" y="3294234"/>
              <a:ext cx="3735941" cy="805018"/>
            </a:xfrm>
            <a:prstGeom prst="ellipse">
              <a:avLst/>
            </a:prstGeom>
            <a:solidFill>
              <a:srgbClr val="FF939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tx1"/>
                  </a:solidFill>
                </a:rPr>
                <a:t>Психологическая поддержка</a:t>
              </a:r>
              <a:endParaRPr lang="ru-RU" sz="2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3643306" y="3286124"/>
            <a:ext cx="17372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/>
              <a:t>Активное</a:t>
            </a:r>
          </a:p>
          <a:p>
            <a:pPr algn="ctr"/>
            <a:r>
              <a:rPr lang="ru-RU" sz="2400" b="1" dirty="0" smtClean="0"/>
              <a:t> слушание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428992" y="642918"/>
            <a:ext cx="29795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Эмоциональный комфорт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85786" y="642918"/>
            <a:ext cx="20401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/>
              <a:t>Признание 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70720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pp.userapi.com/c846121/v846121394/13f4aa/vQmzyJ5oAS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500174"/>
            <a:ext cx="6500858" cy="48756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857232"/>
            <a:ext cx="8786842" cy="654032"/>
          </a:xfrm>
        </p:spPr>
        <p:txBody>
          <a:bodyPr>
            <a:noAutofit/>
          </a:bodyPr>
          <a:lstStyle/>
          <a:p>
            <a:r>
              <a:rPr lang="ru-RU" altLang="uk-UA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Если на уроке ученик переживает свои </a:t>
            </a:r>
            <a:br>
              <a:rPr lang="ru-RU" altLang="uk-UA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uk-UA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успехи или неудачи– это способствует</a:t>
            </a:r>
            <a:br>
              <a:rPr lang="ru-RU" altLang="uk-UA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uk-UA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мотивации .</a:t>
            </a:r>
            <a:r>
              <a:rPr lang="ru-RU" alt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28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altLang="uk-UA" sz="2400" b="1" i="1" dirty="0" smtClean="0">
                <a:latin typeface="Times New Roman" pitchFamily="18" charset="0"/>
                <a:cs typeface="Times New Roman" pitchFamily="18" charset="0"/>
              </a:rPr>
              <a:t>Л.С</a:t>
            </a:r>
            <a:r>
              <a:rPr lang="ru-RU" altLang="uk-UA" sz="24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uk-UA" sz="2400" b="1" i="1" dirty="0" err="1" smtClean="0">
                <a:latin typeface="Times New Roman" pitchFamily="18" charset="0"/>
                <a:cs typeface="Times New Roman" pitchFamily="18" charset="0"/>
              </a:rPr>
              <a:t>Выготский</a:t>
            </a:r>
            <a:r>
              <a:rPr lang="ru-RU" altLang="uk-UA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uk-UA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uk-UA" sz="2800" dirty="0" smtClean="0">
                <a:latin typeface="Times New Roman" pitchFamily="18" charset="0"/>
                <a:cs typeface="Times New Roman" pitchFamily="18" charset="0"/>
              </a:rPr>
              <a:t>						</a:t>
            </a:r>
            <a:r>
              <a:rPr lang="ru-RU" altLang="uk-UA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uk-UA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9680" y="159215"/>
            <a:ext cx="7247248" cy="1176285"/>
          </a:xfrm>
        </p:spPr>
        <p:txBody>
          <a:bodyPr>
            <a:noAutofit/>
          </a:bodyPr>
          <a:lstStyle/>
          <a:p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рактическая значимость 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изучаемого </a:t>
            </a:r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материала…</a:t>
            </a:r>
            <a:endParaRPr lang="ru-RU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65257" y="1514888"/>
            <a:ext cx="2778049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Одна </a:t>
            </a:r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причин </a:t>
            </a:r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падения интереса к 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учению – </a:t>
            </a:r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</a:t>
            </a:r>
            <a:endParaRPr lang="ru-RU" sz="2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оторванность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школьных знаний от жизни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непонимание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того, как их можно применить в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дальнейшем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«к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онкурент»- Интернет.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67072" y="1214422"/>
            <a:ext cx="5476928" cy="48865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815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31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Мотивирующий </a:t>
            </a:r>
            <a:r>
              <a:rPr lang="ru-RU" sz="3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СОВЕТ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>
              <a:buNone/>
            </a:pPr>
            <a:r>
              <a:rPr lang="ru-RU" dirty="0" smtClean="0"/>
              <a:t>	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Если ТЫ будешь отвлекаться во время урока,</a:t>
            </a: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то у тебя будет время мечтать, 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но если вместо этого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ТЫ ВЫБЕРЕШЬ УЧЕБУ, 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то ты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сможешь ВОПЛОТИТЬ </a:t>
            </a:r>
            <a:r>
              <a:rPr lang="ru-RU" sz="6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МЕЧТУ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>
              <a:buNone/>
            </a:pP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жизнь!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339" t="16154" r="3867" b="5221"/>
          <a:stretch/>
        </p:blipFill>
        <p:spPr bwMode="auto">
          <a:xfrm>
            <a:off x="357158" y="928670"/>
            <a:ext cx="7858180" cy="52149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654032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ЛЕСТНИЦА УСПЕХА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928670"/>
            <a:ext cx="4786314" cy="526893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</a:t>
            </a:r>
            <a:r>
              <a:rPr lang="ru-RU" sz="3600" b="1" i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ты идешь на урок, то идти нужно </a:t>
            </a:r>
            <a:r>
              <a:rPr lang="ru-RU" sz="4400" b="1" i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вместе</a:t>
            </a:r>
            <a:r>
              <a:rPr lang="ru-RU" sz="3600" b="1" i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 своими учениками на урок, а не со своим любимым  уроком к ученикам…</a:t>
            </a:r>
            <a:endParaRPr lang="ru-RU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pic>
        <p:nvPicPr>
          <p:cNvPr id="26626" name="Picture 2" descr="https://pp.userapi.com/c846121/v846121394/13f4ce/l1X-D1NPGS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000108"/>
            <a:ext cx="3750495" cy="50006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214422"/>
            <a:ext cx="7729566" cy="235745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Успехов нам в работе по развитию мотивационной сферы учащихся.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И пусть </a:t>
            </a:r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нам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не изменяет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наша мотивация!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8674" name="Picture 2" descr="https://pp.userapi.com/c849232/v849232220/ccf11/0lWaMGztqIQ.jpg"/>
          <p:cNvPicPr>
            <a:picLocks noChangeAspect="1" noChangeArrowheads="1"/>
          </p:cNvPicPr>
          <p:nvPr/>
        </p:nvPicPr>
        <p:blipFill>
          <a:blip r:embed="rId2"/>
          <a:srcRect l="3658" t="20420" r="8536" b="12037"/>
          <a:stretch>
            <a:fillRect/>
          </a:stretch>
        </p:blipFill>
        <p:spPr bwMode="auto">
          <a:xfrm>
            <a:off x="2000232" y="3286124"/>
            <a:ext cx="5143536" cy="30718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785794"/>
            <a:ext cx="4714876" cy="526893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«</a:t>
            </a:r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Все наши замыслы, все поиски и построения превращаются в прах, если у ученика нет желания учиться…</a:t>
            </a:r>
            <a:r>
              <a:rPr lang="ru-RU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В.А.Сухомлинский 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i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pic>
        <p:nvPicPr>
          <p:cNvPr id="12290" name="Picture 2" descr="https://pp.userapi.com/c846121/v846121394/13f500/iVI_VE9dcW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785794"/>
            <a:ext cx="3559950" cy="4746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s://pp.userapi.com/c846121/v846121394/13f4f6/cVK7E_lv1PI.jpg"/>
          <p:cNvPicPr>
            <a:picLocks noChangeAspect="1" noChangeArrowheads="1"/>
          </p:cNvPicPr>
          <p:nvPr/>
        </p:nvPicPr>
        <p:blipFill>
          <a:blip r:embed="rId2"/>
          <a:srcRect r="11111" b="16666"/>
          <a:stretch>
            <a:fillRect/>
          </a:stretch>
        </p:blipFill>
        <p:spPr bwMode="auto">
          <a:xfrm>
            <a:off x="4572000" y="857232"/>
            <a:ext cx="3543325" cy="44291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428596" y="857232"/>
            <a:ext cx="4286280" cy="5268931"/>
          </a:xfrm>
        </p:spPr>
        <p:txBody>
          <a:bodyPr/>
          <a:lstStyle/>
          <a:p>
            <a:pPr lvl="0">
              <a:buNone/>
            </a:pP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«Если ученик в школе не научился сам ничего творить, то и в жизни он всегда будет только подражать...»</a:t>
            </a:r>
            <a:endParaRPr lang="ru-RU" sz="4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Л.Н. Толстой 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18186136"/>
              </p:ext>
            </p:extLst>
          </p:nvPr>
        </p:nvGraphicFramePr>
        <p:xfrm>
          <a:off x="457200" y="981075"/>
          <a:ext cx="8229600" cy="5616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78480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57224" y="5072074"/>
            <a:ext cx="73581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Распоряжение Правительства РФ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24 декабря 2013 г. N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2506-р</a:t>
            </a:r>
          </a:p>
          <a:p>
            <a:pPr algn="r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Концепции развития математического образования в РФ</a:t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714356"/>
            <a:ext cx="792961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Математика занимает особое место в науке, культуре и общественной жизни, являясь одной из важнейших составляющих мирового научно-технического прогресса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Низкая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учебная мотивация школьников связана с общественной недооценкой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значимости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математического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образования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	Одна из задач развития математического образования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 Российской Федерации являются: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	обеспечение обучающимся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имеющим высокую мотивацию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всех условий для развития и применения этих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способностей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621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000100" y="1285860"/>
          <a:ext cx="6929486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214414" y="500042"/>
            <a:ext cx="664373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Зачем нужна математика?</a:t>
            </a:r>
            <a:endParaRPr lang="ru-RU" sz="4000" b="1" cap="none" spc="50" dirty="0">
              <a:ln w="11430"/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Методическая ценность ПРОБЛЕМНОГО ОБУЧЕНИЯ </a:t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(с целью повышения мотивации)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4250014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ontent"/>
          <p:cNvSpPr/>
          <p:nvPr>
            <p:custDataLst>
              <p:custData r:id="rId1"/>
            </p:custDataLst>
          </p:nvPr>
        </p:nvSpPr>
        <p:spPr>
          <a:xfrm>
            <a:off x="0" y="6525344"/>
            <a:ext cx="8964488" cy="332656"/>
          </a:xfrm>
          <a:prstGeom prst="rect">
            <a:avLst/>
          </a:prstGeom>
          <a:gradFill flip="none" rotWithShape="1">
            <a:gsLst>
              <a:gs pos="0">
                <a:srgbClr val="F68E38">
                  <a:shade val="30000"/>
                  <a:satMod val="115000"/>
                </a:srgbClr>
              </a:gs>
              <a:gs pos="50000">
                <a:srgbClr val="F68E38">
                  <a:shade val="67500"/>
                  <a:satMod val="115000"/>
                </a:srgbClr>
              </a:gs>
              <a:gs pos="100000">
                <a:srgbClr val="F68E38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</a:ln>
          <a:effectLst/>
        </p:spPr>
        <p:txBody>
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Буканёва</a:t>
            </a: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О.В.</a:t>
            </a: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1.liveinternet.ru/images/attach/c/7/94/840/94840835_2031587_celigizn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4031"/>
          <a:stretch>
            <a:fillRect/>
          </a:stretch>
        </p:blipFill>
        <p:spPr bwMode="auto">
          <a:xfrm>
            <a:off x="6286512" y="714356"/>
            <a:ext cx="1428760" cy="166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9238" y="404011"/>
            <a:ext cx="5566028" cy="1431925"/>
          </a:xfrm>
          <a:noFill/>
        </p:spPr>
        <p:txBody>
          <a:bodyPr>
            <a:normAutofit fontScale="90000"/>
          </a:bodyPr>
          <a:lstStyle/>
          <a:p>
            <a:r>
              <a:rPr lang="ru-RU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ПРОБЛЕМНОЕ ОБУЧЕНИЕ </a:t>
            </a:r>
            <a:endParaRPr lang="ru-RU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27"/>
          <p:cNvGrpSpPr/>
          <p:nvPr/>
        </p:nvGrpSpPr>
        <p:grpSpPr>
          <a:xfrm>
            <a:off x="636279" y="2229345"/>
            <a:ext cx="7334040" cy="4185103"/>
            <a:chOff x="1152259" y="1850413"/>
            <a:chExt cx="6699659" cy="3375153"/>
          </a:xfrm>
        </p:grpSpPr>
        <p:sp>
          <p:nvSpPr>
            <p:cNvPr id="29" name="Овал 28"/>
            <p:cNvSpPr/>
            <p:nvPr/>
          </p:nvSpPr>
          <p:spPr>
            <a:xfrm>
              <a:off x="1152259" y="2981588"/>
              <a:ext cx="2925542" cy="1111656"/>
            </a:xfrm>
            <a:prstGeom prst="ellipse">
              <a:avLst/>
            </a:prstGeom>
            <a:solidFill>
              <a:srgbClr val="FFCC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30" name="Овал 29"/>
            <p:cNvSpPr/>
            <p:nvPr/>
          </p:nvSpPr>
          <p:spPr>
            <a:xfrm>
              <a:off x="1954915" y="1960358"/>
              <a:ext cx="2475990" cy="876799"/>
            </a:xfrm>
            <a:prstGeom prst="ellipse">
              <a:avLst/>
            </a:prstGeom>
            <a:solidFill>
              <a:srgbClr val="FFCC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32" name="Овал 31"/>
            <p:cNvSpPr/>
            <p:nvPr/>
          </p:nvSpPr>
          <p:spPr>
            <a:xfrm>
              <a:off x="4597940" y="1850413"/>
              <a:ext cx="2537324" cy="1129729"/>
            </a:xfrm>
            <a:prstGeom prst="ellipse">
              <a:avLst/>
            </a:prstGeom>
            <a:solidFill>
              <a:srgbClr val="FFCC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33" name="Овал 32"/>
            <p:cNvSpPr/>
            <p:nvPr/>
          </p:nvSpPr>
          <p:spPr>
            <a:xfrm>
              <a:off x="4471514" y="3343701"/>
              <a:ext cx="3380404" cy="1881865"/>
            </a:xfrm>
            <a:prstGeom prst="ellipse">
              <a:avLst/>
            </a:prstGeom>
            <a:solidFill>
              <a:srgbClr val="FFCC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</a:endParaRPr>
            </a:p>
          </p:txBody>
        </p:sp>
        <p:cxnSp>
          <p:nvCxnSpPr>
            <p:cNvPr id="34" name="Прямая со стрелкой 33"/>
            <p:cNvCxnSpPr/>
            <p:nvPr/>
          </p:nvCxnSpPr>
          <p:spPr>
            <a:xfrm flipH="1">
              <a:off x="5972625" y="2981588"/>
              <a:ext cx="2" cy="36211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 стрелкой 37"/>
            <p:cNvCxnSpPr/>
            <p:nvPr/>
          </p:nvCxnSpPr>
          <p:spPr>
            <a:xfrm>
              <a:off x="4077801" y="3652370"/>
              <a:ext cx="560155" cy="27443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 стрелкой 39"/>
            <p:cNvCxnSpPr/>
            <p:nvPr/>
          </p:nvCxnSpPr>
          <p:spPr>
            <a:xfrm>
              <a:off x="4116944" y="2705711"/>
              <a:ext cx="1042022" cy="83170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Овал 41"/>
            <p:cNvSpPr/>
            <p:nvPr/>
          </p:nvSpPr>
          <p:spPr>
            <a:xfrm>
              <a:off x="2950547" y="4277346"/>
              <a:ext cx="1237995" cy="573999"/>
            </a:xfrm>
            <a:prstGeom prst="ellipse">
              <a:avLst/>
            </a:prstGeom>
            <a:solidFill>
              <a:srgbClr val="FFCC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tx1"/>
                  </a:solidFill>
                </a:rPr>
                <a:t>…</a:t>
              </a:r>
              <a:endParaRPr lang="ru-RU" sz="2400" b="1" dirty="0">
                <a:solidFill>
                  <a:schemeClr val="tx1"/>
                </a:solidFill>
              </a:endParaRPr>
            </a:p>
          </p:txBody>
        </p:sp>
        <p:cxnSp>
          <p:nvCxnSpPr>
            <p:cNvPr id="43" name="Прямая со стрелкой 42"/>
            <p:cNvCxnSpPr/>
            <p:nvPr/>
          </p:nvCxnSpPr>
          <p:spPr>
            <a:xfrm flipV="1">
              <a:off x="4170834" y="4477125"/>
              <a:ext cx="314926" cy="8722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Прямоугольник 7"/>
          <p:cNvSpPr/>
          <p:nvPr/>
        </p:nvSpPr>
        <p:spPr>
          <a:xfrm>
            <a:off x="1718623" y="2678445"/>
            <a:ext cx="2490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Противоречие </a:t>
            </a: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45204" y="2514262"/>
            <a:ext cx="23701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/>
              <a:t>Различные</a:t>
            </a:r>
          </a:p>
          <a:p>
            <a:pPr algn="ctr"/>
            <a:r>
              <a:rPr lang="ru-RU" sz="2400" b="1" dirty="0" smtClean="0"/>
              <a:t> точки зрения </a:t>
            </a:r>
            <a:endParaRPr lang="ru-RU" sz="2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70910" y="3857234"/>
            <a:ext cx="31332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/>
              <a:t>Постановка </a:t>
            </a:r>
          </a:p>
          <a:p>
            <a:pPr algn="ctr"/>
            <a:r>
              <a:rPr lang="ru-RU" sz="2400" b="1" dirty="0" smtClean="0"/>
              <a:t> </a:t>
            </a:r>
            <a:r>
              <a:rPr lang="ru-RU" sz="2400" b="1" dirty="0"/>
              <a:t>проблемных задач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285424" y="4479693"/>
            <a:ext cx="36848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Ученик не </a:t>
            </a:r>
            <a:r>
              <a:rPr lang="ru-RU" sz="2400" b="1" dirty="0"/>
              <a:t>"пасует</a:t>
            </a:r>
            <a:r>
              <a:rPr lang="ru-RU" sz="2400" b="1" dirty="0" smtClean="0"/>
              <a:t>”</a:t>
            </a:r>
          </a:p>
          <a:p>
            <a:pPr algn="ctr"/>
            <a:r>
              <a:rPr lang="ru-RU" sz="2400" b="1" dirty="0" smtClean="0"/>
              <a:t> </a:t>
            </a:r>
            <a:r>
              <a:rPr lang="ru-RU" sz="2400" b="1" dirty="0"/>
              <a:t>перед проблемами</a:t>
            </a:r>
            <a:r>
              <a:rPr lang="ru-RU" sz="2400" b="1" dirty="0" smtClean="0"/>
              <a:t>,</a:t>
            </a:r>
          </a:p>
          <a:p>
            <a:pPr algn="ctr"/>
            <a:r>
              <a:rPr lang="ru-RU" sz="2400" b="1" dirty="0" smtClean="0"/>
              <a:t> </a:t>
            </a:r>
            <a:r>
              <a:rPr lang="ru-RU" sz="2400" b="1" dirty="0"/>
              <a:t>а стремится их разрешить</a:t>
            </a:r>
          </a:p>
        </p:txBody>
      </p:sp>
    </p:spTree>
    <p:extLst>
      <p:ext uri="{BB962C8B-B14F-4D97-AF65-F5344CB8AC3E}">
        <p14:creationId xmlns:p14="http://schemas.microsoft.com/office/powerpoint/2010/main" xmlns="" val="192953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C:\Users\1\Desktop\Математика Мотивация к обучению\kHnqXJhLOwU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-1912" t="30936" r="9313" b="15398"/>
          <a:stretch>
            <a:fillRect/>
          </a:stretch>
        </p:blipFill>
        <p:spPr bwMode="auto">
          <a:xfrm>
            <a:off x="4500562" y="928670"/>
            <a:ext cx="3857652" cy="29809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0"/>
            <a:ext cx="5905470" cy="682387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/>
            </a:r>
            <a:br>
              <a:rPr lang="ru-RU" sz="28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r>
              <a:rPr lang="ru-RU" sz="40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СИТУАЦИЯ УСПЕХА</a:t>
            </a:r>
            <a:endParaRPr lang="ru-RU" sz="18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284294" y="1092312"/>
            <a:ext cx="7576816" cy="5376727"/>
            <a:chOff x="980387" y="1734932"/>
            <a:chExt cx="6921435" cy="4336160"/>
          </a:xfrm>
        </p:grpSpPr>
        <p:sp>
          <p:nvSpPr>
            <p:cNvPr id="14" name="Овал 13"/>
            <p:cNvSpPr/>
            <p:nvPr/>
          </p:nvSpPr>
          <p:spPr>
            <a:xfrm>
              <a:off x="980387" y="1734932"/>
              <a:ext cx="2475990" cy="928314"/>
            </a:xfrm>
            <a:prstGeom prst="ellipse">
              <a:avLst/>
            </a:prstGeom>
            <a:solidFill>
              <a:srgbClr val="FF939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1937972" y="2663246"/>
              <a:ext cx="3507800" cy="1059782"/>
            </a:xfrm>
            <a:prstGeom prst="ellipse">
              <a:avLst/>
            </a:prstGeom>
            <a:solidFill>
              <a:srgbClr val="FF939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16" name="Овал 15"/>
            <p:cNvSpPr/>
            <p:nvPr/>
          </p:nvSpPr>
          <p:spPr>
            <a:xfrm>
              <a:off x="3802340" y="3730505"/>
              <a:ext cx="2896874" cy="859959"/>
            </a:xfrm>
            <a:prstGeom prst="ellipse">
              <a:avLst/>
            </a:prstGeom>
            <a:solidFill>
              <a:srgbClr val="FF939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Овал 19"/>
            <p:cNvSpPr/>
            <p:nvPr/>
          </p:nvSpPr>
          <p:spPr>
            <a:xfrm>
              <a:off x="2205137" y="4939403"/>
              <a:ext cx="2774036" cy="1131689"/>
            </a:xfrm>
            <a:prstGeom prst="ellipse">
              <a:avLst/>
            </a:prstGeom>
            <a:solidFill>
              <a:srgbClr val="FF939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tx1"/>
                  </a:solidFill>
                </a:rPr>
                <a:t>Ура</a:t>
              </a:r>
              <a:r>
                <a:rPr lang="ru-RU" sz="2400" b="1" dirty="0" smtClean="0">
                  <a:solidFill>
                    <a:schemeClr val="tx1"/>
                  </a:solidFill>
                </a:rPr>
                <a:t>!</a:t>
              </a:r>
            </a:p>
            <a:p>
              <a:pPr algn="ctr"/>
              <a:r>
                <a:rPr lang="ru-RU" sz="2400" b="1" dirty="0" smtClean="0">
                  <a:solidFill>
                    <a:schemeClr val="tx1"/>
                  </a:solidFill>
                </a:rPr>
                <a:t>ЗАДАЧА РЕШЕНА!</a:t>
              </a:r>
              <a:endParaRPr lang="ru-RU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Овал 12"/>
            <p:cNvSpPr/>
            <p:nvPr/>
          </p:nvSpPr>
          <p:spPr>
            <a:xfrm>
              <a:off x="5538676" y="4572134"/>
              <a:ext cx="2363146" cy="952967"/>
            </a:xfrm>
            <a:prstGeom prst="ellipse">
              <a:avLst/>
            </a:prstGeom>
            <a:solidFill>
              <a:srgbClr val="FF939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430168" y="1281384"/>
            <a:ext cx="23896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/>
              <a:t>Посильность   </a:t>
            </a:r>
          </a:p>
          <a:p>
            <a:pPr algn="ctr"/>
            <a:r>
              <a:rPr lang="ru-RU" sz="2400" b="1" dirty="0" smtClean="0"/>
              <a:t>требований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14480" y="2357430"/>
            <a:ext cx="295202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/>
              <a:t>Каждый работает </a:t>
            </a:r>
          </a:p>
          <a:p>
            <a:pPr algn="ctr"/>
            <a:r>
              <a:rPr lang="ru-RU" sz="2400" b="1" dirty="0" smtClean="0"/>
              <a:t>на уровне своих </a:t>
            </a:r>
          </a:p>
          <a:p>
            <a:pPr algn="ctr"/>
            <a:r>
              <a:rPr lang="ru-RU" sz="2400" b="1" dirty="0" smtClean="0"/>
              <a:t>возможностей 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37078" y="3665430"/>
            <a:ext cx="264392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/>
              <a:t>Чувство </a:t>
            </a:r>
          </a:p>
          <a:p>
            <a:pPr algn="ctr"/>
            <a:r>
              <a:rPr lang="ru-RU" sz="2400" b="1" dirty="0" smtClean="0"/>
              <a:t>удовлетворения</a:t>
            </a:r>
            <a:endParaRPr lang="ru-RU" sz="2400" b="1" dirty="0"/>
          </a:p>
        </p:txBody>
      </p:sp>
      <p:sp>
        <p:nvSpPr>
          <p:cNvPr id="22" name="Стрелка вниз 21"/>
          <p:cNvSpPr/>
          <p:nvPr/>
        </p:nvSpPr>
        <p:spPr>
          <a:xfrm rot="19513690">
            <a:off x="2018567" y="2158571"/>
            <a:ext cx="484632" cy="298387"/>
          </a:xfrm>
          <a:prstGeom prst="downArrow">
            <a:avLst/>
          </a:prstGeom>
          <a:solidFill>
            <a:srgbClr val="FF65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 rot="19577928">
            <a:off x="3631319" y="3516237"/>
            <a:ext cx="484632" cy="298387"/>
          </a:xfrm>
          <a:prstGeom prst="downArrow">
            <a:avLst/>
          </a:prstGeom>
          <a:solidFill>
            <a:srgbClr val="FF65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 rot="19577928">
            <a:off x="5361132" y="4521774"/>
            <a:ext cx="484632" cy="298387"/>
          </a:xfrm>
          <a:prstGeom prst="downArrow">
            <a:avLst/>
          </a:prstGeom>
          <a:solidFill>
            <a:srgbClr val="FF65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 rot="4149878">
            <a:off x="4725449" y="5022291"/>
            <a:ext cx="484632" cy="837953"/>
          </a:xfrm>
          <a:prstGeom prst="downArrow">
            <a:avLst/>
          </a:prstGeom>
          <a:solidFill>
            <a:srgbClr val="FF65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594177" y="4733614"/>
            <a:ext cx="20472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/>
              <a:t>Вера   </a:t>
            </a:r>
          </a:p>
          <a:p>
            <a:pPr algn="ctr"/>
            <a:r>
              <a:rPr lang="ru-RU" sz="2400" b="1" dirty="0" smtClean="0"/>
              <a:t>в </a:t>
            </a:r>
            <a:r>
              <a:rPr lang="ru-RU" sz="2400" b="1" dirty="0"/>
              <a:t>свои силы </a:t>
            </a:r>
          </a:p>
        </p:txBody>
      </p:sp>
    </p:spTree>
    <p:extLst>
      <p:ext uri="{BB962C8B-B14F-4D97-AF65-F5344CB8AC3E}">
        <p14:creationId xmlns:p14="http://schemas.microsoft.com/office/powerpoint/2010/main" xmlns="" val="129768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АТЕМАТИКА В ЖИЗНИ ЧЕЛОВЕКА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2.xml><?xml version="1.0" encoding="utf-8"?>
<Control xmlns="http://schemas.microsoft.com/VisualStudio/2011/storyboarding/control">
  <Id Name="System.Storyboarding.Annotation.AnimatedBanner" Revision="1" Stencil="System.Storyboarding.Annotation" StencilVersion="0.1"/>
</Control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30" ma:contentTypeDescription="Create a new document." ma:contentTypeScope="" ma:versionID="dbcf0f450ab99b1f534105340ddde851"/>
</file>

<file path=customXml/item5.xml><?xml version="1.0" encoding="utf-8"?>
<Control xmlns="http://schemas.microsoft.com/VisualStudio/2011/storyboarding/control">
  <Id Name="System.Storyboarding.Annotation.AnimatedBanner" Revision="1" Stencil="System.Storyboarding.Annotation" StencilVersion="0.1"/>
</Control>
</file>

<file path=customXml/itemProps1.xml><?xml version="1.0" encoding="utf-8"?>
<ds:datastoreItem xmlns:ds="http://schemas.openxmlformats.org/officeDocument/2006/customXml" ds:itemID="{72954BF4-6556-442C-BFED-59C91ECA896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1F27058-0CE3-4526-A751-022201545F6D}">
  <ds:schemaRefs>
    <ds:schemaRef ds:uri="http://schemas.microsoft.com/VisualStudio/2011/storyboarding/control"/>
  </ds:schemaRefs>
</ds:datastoreItem>
</file>

<file path=customXml/itemProps3.xml><?xml version="1.0" encoding="utf-8"?>
<ds:datastoreItem xmlns:ds="http://schemas.openxmlformats.org/officeDocument/2006/customXml" ds:itemID="{1A21926C-F056-483B-B3E8-AE1F1A8F882A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016C5905-55F3-4113-92F9-3C177D03DCD2}">
  <ds:schemaRefs>
    <ds:schemaRef ds:uri="http://schemas.microsoft.com/office/2006/metadata/contentType"/>
    <ds:schemaRef ds:uri="http://schemas.microsoft.com/office/2006/metadata/properties/metaAttributes"/>
  </ds:schemaRefs>
</ds:datastoreItem>
</file>

<file path=customXml/itemProps5.xml><?xml version="1.0" encoding="utf-8"?>
<ds:datastoreItem xmlns:ds="http://schemas.openxmlformats.org/officeDocument/2006/customXml" ds:itemID="{7489889E-6E94-441D-B286-45F270E9F750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937</TotalTime>
  <Words>238</Words>
  <Application>Microsoft Office PowerPoint</Application>
  <PresentationFormat>Экран (4:3)</PresentationFormat>
  <Paragraphs>73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МАТЕМАТИКА В ЖИЗНИ ЧЕЛОВЕКА</vt:lpstr>
      <vt:lpstr>Слайд 1</vt:lpstr>
      <vt:lpstr>Слайд 2</vt:lpstr>
      <vt:lpstr>Слайд 3</vt:lpstr>
      <vt:lpstr>Слайд 4</vt:lpstr>
      <vt:lpstr>Слайд 5</vt:lpstr>
      <vt:lpstr>Слайд 6</vt:lpstr>
      <vt:lpstr>Методическая ценность ПРОБЛЕМНОГО ОБУЧЕНИЯ  (с целью повышения мотивации)</vt:lpstr>
      <vt:lpstr>ПРОБЛЕМНОЕ ОБУЧЕНИЕ </vt:lpstr>
      <vt:lpstr> СИТУАЦИЯ УСПЕХА</vt:lpstr>
      <vt:lpstr> СИТУАЦИЯ УСПЕХА</vt:lpstr>
      <vt:lpstr>Если на уроке ученик переживает свои  успехи или неудачи– это способствует                    мотивации .   Л.С. Выготский         </vt:lpstr>
      <vt:lpstr>Практическая значимость изучаемого материала…</vt:lpstr>
      <vt:lpstr>        Мотивирующий  СОВЕТ</vt:lpstr>
      <vt:lpstr>ЛЕСТНИЦА УСПЕХА</vt:lpstr>
      <vt:lpstr>Слайд 15</vt:lpstr>
      <vt:lpstr>Успехов нам в работе по развитию мотивационной сферы учащихся.   И пусть нам не изменяет  наша мотивация! </vt:lpstr>
    </vt:vector>
  </TitlesOfParts>
  <Company>dom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семья</dc:creator>
  <cp:lastModifiedBy>1</cp:lastModifiedBy>
  <cp:revision>255</cp:revision>
  <dcterms:created xsi:type="dcterms:W3CDTF">2011-04-16T14:04:25Z</dcterms:created>
  <dcterms:modified xsi:type="dcterms:W3CDTF">2018-12-10T16:23:23Z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TC019087039991</vt:lpwstr>
  </property>
</Properties>
</file>