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7" r:id="rId3"/>
    <p:sldId id="262" r:id="rId4"/>
    <p:sldId id="263" r:id="rId5"/>
    <p:sldId id="256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629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ru-RU" sz="2800" b="1" i="0" u="none" strike="noStrike" baseline="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Темы самообразовательной деятельности учителей школы </a:t>
            </a:r>
            <a:endParaRPr lang="ru-RU" sz="28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c:rich>
      </c:tx>
      <c:layout>
        <c:manualLayout>
          <c:xMode val="edge"/>
          <c:yMode val="edge"/>
          <c:x val="0.14429417208501349"/>
          <c:y val="2.375299133389879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>
        <c:manualLayout>
          <c:layoutTarget val="inner"/>
          <c:xMode val="edge"/>
          <c:yMode val="edge"/>
          <c:x val="0.25452797646155945"/>
          <c:y val="0.19332559646660227"/>
          <c:w val="0.50443403779587359"/>
          <c:h val="0.71056044902505189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numRef>
              <c:f>Лист1!$A$2:$A$5</c:f>
              <c:numCache>
                <c:formatCode>General</c:formatCode>
                <c:ptCount val="4"/>
                <c:pt idx="0">
                  <c:v>56</c:v>
                </c:pt>
                <c:pt idx="1">
                  <c:v>18</c:v>
                </c:pt>
                <c:pt idx="2">
                  <c:v>5</c:v>
                </c:pt>
                <c:pt idx="3">
                  <c:v>2</c:v>
                </c:pt>
              </c:numCache>
            </c:num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70</c:v>
                </c:pt>
                <c:pt idx="1">
                  <c:v>22</c:v>
                </c:pt>
                <c:pt idx="2">
                  <c:v>5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5E91E-90CC-4DEF-A6DF-15DCB04ED890}" type="datetimeFigureOut">
              <a:rPr lang="ru-RU" smtClean="0"/>
              <a:t>13.11.2019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C9C77-35CF-4786-AC84-1FB710721D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33140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5E91E-90CC-4DEF-A6DF-15DCB04ED890}" type="datetimeFigureOut">
              <a:rPr lang="ru-RU" smtClean="0"/>
              <a:t>13.11.2019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C9C77-35CF-4786-AC84-1FB710721D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105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5E91E-90CC-4DEF-A6DF-15DCB04ED890}" type="datetimeFigureOut">
              <a:rPr lang="ru-RU" smtClean="0"/>
              <a:t>13.11.2019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C9C77-35CF-4786-AC84-1FB710721D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6098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5E91E-90CC-4DEF-A6DF-15DCB04ED890}" type="datetimeFigureOut">
              <a:rPr lang="ru-RU" smtClean="0"/>
              <a:t>13.11.2019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C9C77-35CF-4786-AC84-1FB710721D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41952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5E91E-90CC-4DEF-A6DF-15DCB04ED890}" type="datetimeFigureOut">
              <a:rPr lang="ru-RU" smtClean="0"/>
              <a:t>13.11.2019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C9C77-35CF-4786-AC84-1FB710721D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17164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5E91E-90CC-4DEF-A6DF-15DCB04ED890}" type="datetimeFigureOut">
              <a:rPr lang="ru-RU" smtClean="0"/>
              <a:t>13.11.2019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C9C77-35CF-4786-AC84-1FB710721D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94408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5E91E-90CC-4DEF-A6DF-15DCB04ED890}" type="datetimeFigureOut">
              <a:rPr lang="ru-RU" smtClean="0"/>
              <a:t>13.11.2019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C9C77-35CF-4786-AC84-1FB710721D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07527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5E91E-90CC-4DEF-A6DF-15DCB04ED890}" type="datetimeFigureOut">
              <a:rPr lang="ru-RU" smtClean="0"/>
              <a:t>13.11.2019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C9C77-35CF-4786-AC84-1FB710721D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78629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5E91E-90CC-4DEF-A6DF-15DCB04ED890}" type="datetimeFigureOut">
              <a:rPr lang="ru-RU" smtClean="0"/>
              <a:t>13.11.2019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C9C77-35CF-4786-AC84-1FB710721D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71642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5E91E-90CC-4DEF-A6DF-15DCB04ED890}" type="datetimeFigureOut">
              <a:rPr lang="ru-RU" smtClean="0"/>
              <a:t>13.11.2019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C9C77-35CF-4786-AC84-1FB710721D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4217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C5E91E-90CC-4DEF-A6DF-15DCB04ED890}" type="datetimeFigureOut">
              <a:rPr lang="ru-RU" smtClean="0"/>
              <a:t>13.11.2019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C9C77-35CF-4786-AC84-1FB710721D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52099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C5E91E-90CC-4DEF-A6DF-15DCB04ED890}" type="datetimeFigureOut">
              <a:rPr lang="ru-RU" smtClean="0"/>
              <a:t>13.11.2019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5C9C77-35CF-4786-AC84-1FB710721D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15911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5135" y="-146304"/>
            <a:ext cx="12477135" cy="7192259"/>
          </a:xfrm>
        </p:spPr>
      </p:pic>
      <p:sp>
        <p:nvSpPr>
          <p:cNvPr id="7" name="Прямоугольник 6"/>
          <p:cNvSpPr/>
          <p:nvPr/>
        </p:nvSpPr>
        <p:spPr>
          <a:xfrm>
            <a:off x="1179577" y="675435"/>
            <a:ext cx="10279920" cy="52315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 smtClean="0"/>
              <a:t>      Самообразование </a:t>
            </a:r>
            <a:r>
              <a:rPr lang="ru-RU" sz="3200" b="1" dirty="0"/>
              <a:t>учителя как необходимое условие профессиональной деятельности педагога. Анализ состояния и продуктивности самообразовательной деятельности педагогов школы.</a:t>
            </a:r>
            <a:endParaRPr lang="ru-RU" sz="3200" dirty="0"/>
          </a:p>
          <a:p>
            <a:pPr algn="r"/>
            <a:r>
              <a:rPr lang="ru-RU" sz="3200" b="1" dirty="0"/>
              <a:t> </a:t>
            </a:r>
            <a:r>
              <a:rPr lang="ru-RU" sz="3200" b="1" dirty="0" smtClean="0"/>
              <a:t>                              </a:t>
            </a:r>
          </a:p>
          <a:p>
            <a:pPr algn="r"/>
            <a:endParaRPr lang="ru-RU" sz="3200" b="1" dirty="0"/>
          </a:p>
          <a:p>
            <a:pPr algn="r"/>
            <a:r>
              <a:rPr lang="ru-RU" sz="3200" b="1" dirty="0" smtClean="0"/>
              <a:t> </a:t>
            </a:r>
            <a:r>
              <a:rPr lang="ru-RU" sz="2400" b="1" i="1" dirty="0" smtClean="0"/>
              <a:t>Подготовила </a:t>
            </a:r>
            <a:endParaRPr lang="ru-RU" sz="2400" dirty="0"/>
          </a:p>
          <a:p>
            <a:pPr algn="r"/>
            <a:r>
              <a:rPr lang="ru-RU" sz="2400" b="1" i="1" dirty="0"/>
              <a:t>заместитель директора по УВР</a:t>
            </a:r>
            <a:endParaRPr lang="ru-RU" sz="2400" dirty="0"/>
          </a:p>
          <a:p>
            <a:pPr algn="r"/>
            <a:r>
              <a:rPr lang="ru-RU" sz="2400" b="1" i="1" dirty="0"/>
              <a:t>Полищук Татьяна Васильевна</a:t>
            </a:r>
            <a:endParaRPr lang="ru-RU" sz="2400" dirty="0"/>
          </a:p>
          <a:p>
            <a:endParaRPr lang="ru-RU" sz="3200" b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2800" b="1" i="1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4900" y="2817643"/>
            <a:ext cx="5497068" cy="3089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91601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0527" y="-162233"/>
            <a:ext cx="12477135" cy="7192259"/>
          </a:xfrm>
        </p:spPr>
      </p:pic>
      <p:sp>
        <p:nvSpPr>
          <p:cNvPr id="7" name="Прямоугольник 6"/>
          <p:cNvSpPr/>
          <p:nvPr/>
        </p:nvSpPr>
        <p:spPr>
          <a:xfrm>
            <a:off x="2182761" y="675435"/>
            <a:ext cx="9276735" cy="5329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795403" y="1256230"/>
            <a:ext cx="10518648" cy="13512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600" b="1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«Учитель </a:t>
            </a:r>
            <a:r>
              <a:rPr lang="ru-RU" sz="36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>учится </a:t>
            </a:r>
            <a:endParaRPr lang="ru-RU" sz="3600" b="1" i="1" dirty="0" smtClean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3600" b="1" i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                  всю жизнь».</a:t>
            </a:r>
            <a:r>
              <a:rPr lang="ru-RU" sz="36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endParaRPr lang="ru-RU" sz="3600" b="1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37712" y="372591"/>
            <a:ext cx="3286125" cy="579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9687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82296"/>
            <a:ext cx="12477135" cy="7192259"/>
          </a:xfrm>
        </p:spPr>
      </p:pic>
      <p:sp>
        <p:nvSpPr>
          <p:cNvPr id="7" name="Прямоугольник 6"/>
          <p:cNvSpPr/>
          <p:nvPr/>
        </p:nvSpPr>
        <p:spPr>
          <a:xfrm>
            <a:off x="2182761" y="675435"/>
            <a:ext cx="9276735" cy="5329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89588" y="830703"/>
            <a:ext cx="996990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ru-RU" sz="2800" b="1" i="1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692991" y="1171816"/>
            <a:ext cx="9091152" cy="33194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800" b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Тема самообразования определяется, исходя из: </a:t>
            </a:r>
            <a:endParaRPr lang="ru-RU" sz="2800" b="1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1) единой методической темы школы;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8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2) актуальности </a:t>
            </a: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важности темы, ее научно-теоретического и практического значения, затруднений педагогов;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3) педагогического стажа; </a:t>
            </a:r>
            <a:endParaRPr lang="ru-RU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50215" algn="just">
              <a:lnSpc>
                <a:spcPct val="107000"/>
              </a:lnSpc>
              <a:spcAft>
                <a:spcPts val="0"/>
              </a:spcAft>
            </a:pPr>
            <a:r>
              <a:rPr lang="ru-RU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4) уровня профессиональной компетентности педагога.</a:t>
            </a: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6981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" name="Объект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2568" y="91440"/>
            <a:ext cx="12477135" cy="7192259"/>
          </a:xfrm>
        </p:spPr>
      </p:pic>
      <p:sp>
        <p:nvSpPr>
          <p:cNvPr id="7" name="Прямоугольник 6"/>
          <p:cNvSpPr/>
          <p:nvPr/>
        </p:nvSpPr>
        <p:spPr>
          <a:xfrm>
            <a:off x="2182761" y="675435"/>
            <a:ext cx="9276735" cy="5329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endParaRPr lang="ru-RU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489588" y="830703"/>
            <a:ext cx="9969908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>
                <a:latin typeface="Times New Roman" panose="02020603050405020304" pitchFamily="18" charset="0"/>
                <a:ea typeface="Calibri" panose="020F0502020204030204" pitchFamily="34" charset="0"/>
              </a:rPr>
              <a:t/>
            </a:r>
            <a:br>
              <a:rPr lang="ru-RU" sz="2800" b="1" i="1" dirty="0">
                <a:latin typeface="Times New Roman" panose="02020603050405020304" pitchFamily="18" charset="0"/>
                <a:ea typeface="Calibri" panose="020F0502020204030204" pitchFamily="34" charset="0"/>
              </a:rPr>
            </a:br>
            <a:endParaRPr lang="ru-RU" sz="28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1928966" y="813745"/>
            <a:ext cx="9091152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Составляющие процесса самообразования педагога: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1.Изучать и внедрять новые педагогические технологии, формы, методы и приёмы обучения.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2.Посещать уроки коллег и участвовать в обмене опытом.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3.Периодически проводить самоанализ своей профессиональной деятельности.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4.Совершенствовать свои знания в области классической и современной психологии и педагогики.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5.Систематически интересоваться событиями современной экономической, политической и культурной жизни.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6.Повышать уровень своей эрудиции, правовой и общей культуры.</a:t>
            </a:r>
          </a:p>
        </p:txBody>
      </p:sp>
    </p:spTree>
    <p:extLst>
      <p:ext uri="{BB962C8B-B14F-4D97-AF65-F5344CB8AC3E}">
        <p14:creationId xmlns:p14="http://schemas.microsoft.com/office/powerpoint/2010/main" val="603478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7483" y="-77227"/>
            <a:ext cx="12521381" cy="6858000"/>
          </a:xfrm>
          <a:prstGeom prst="rect">
            <a:avLst/>
          </a:prstGeom>
        </p:spPr>
      </p:pic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069159" y="1469936"/>
            <a:ext cx="5833085" cy="4886619"/>
          </a:xfrm>
        </p:spPr>
        <p:txBody>
          <a:bodyPr>
            <a:norm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Методика преподавания предмета – 56 учителей (70%)</a:t>
            </a:r>
            <a:endParaRPr lang="ru-RU" sz="20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Использование инновационных технологий и методов обучения на уроках, в том числе,</a:t>
            </a:r>
            <a:r>
              <a:rPr lang="ru-RU" sz="2000" b="1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использование ИКТ - 18 педагогов (22%) </a:t>
            </a:r>
            <a:endParaRPr lang="ru-RU" sz="20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Краеведческая и воспитательная направленность – 5 учителей (6%)</a:t>
            </a:r>
            <a:endParaRPr lang="ru-RU" sz="20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Работа с одарёнными детьми – 2 педагога (2 %)</a:t>
            </a:r>
            <a:endParaRPr lang="ru-RU" sz="2000" b="1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  <p:graphicFrame>
        <p:nvGraphicFramePr>
          <p:cNvPr id="7" name="Диаграмма 6"/>
          <p:cNvGraphicFramePr/>
          <p:nvPr>
            <p:extLst>
              <p:ext uri="{D42A27DB-BD31-4B8C-83A1-F6EECF244321}">
                <p14:modId xmlns:p14="http://schemas.microsoft.com/office/powerpoint/2010/main" val="1657265328"/>
              </p:ext>
            </p:extLst>
          </p:nvPr>
        </p:nvGraphicFramePr>
        <p:xfrm>
          <a:off x="5364578" y="678425"/>
          <a:ext cx="7531510" cy="53466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2444475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394</TotalTime>
  <Words>191</Words>
  <Application>Microsoft Office PowerPoint</Application>
  <PresentationFormat>Широкоэкранный</PresentationFormat>
  <Paragraphs>27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user01</dc:creator>
  <cp:lastModifiedBy>user01</cp:lastModifiedBy>
  <cp:revision>33</cp:revision>
  <dcterms:created xsi:type="dcterms:W3CDTF">2019-11-11T07:03:17Z</dcterms:created>
  <dcterms:modified xsi:type="dcterms:W3CDTF">2019-11-13T12:53:42Z</dcterms:modified>
</cp:coreProperties>
</file>