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A0B1BD3-B184-40C4-B5E8-6287504A20C7}" type="datetimeFigureOut">
              <a:rPr lang="ru-RU" smtClean="0"/>
              <a:t>26.03.2012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E95B901-27D0-4B22-891A-44E8F0874F1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85727"/>
            <a:ext cx="8458200" cy="264320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600" b="1" dirty="0" smtClean="0"/>
              <a:t>Организация </a:t>
            </a:r>
            <a:r>
              <a:rPr lang="ru-RU" sz="3600" b="1" dirty="0" smtClean="0"/>
              <a:t>работы со слабоуспевающими и неуспевающими учащимися на </a:t>
            </a:r>
            <a:r>
              <a:rPr lang="ru-RU" sz="3600" b="1" dirty="0" smtClean="0"/>
              <a:t>уроке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5786454"/>
            <a:ext cx="8401080" cy="785818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зам. директора по УМР</a:t>
            </a:r>
          </a:p>
          <a:p>
            <a:pPr algn="r"/>
            <a:r>
              <a:rPr lang="ru-RU" sz="2000" dirty="0" smtClean="0"/>
              <a:t>Петрова Ирина Анатольевна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Виды </a:t>
            </a:r>
            <a:r>
              <a:rPr lang="ru-RU" dirty="0" smtClean="0"/>
              <a:t>работ со слабоуспевающими учениками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Карточки для индивидуальной </a:t>
            </a:r>
            <a:r>
              <a:rPr lang="ru-RU" dirty="0" smtClean="0"/>
              <a:t>работы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Задания с выбором </a:t>
            </a:r>
            <a:r>
              <a:rPr lang="ru-RU" dirty="0" smtClean="0"/>
              <a:t>ответа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Деформированные </a:t>
            </a:r>
            <a:r>
              <a:rPr lang="ru-RU" dirty="0" smtClean="0"/>
              <a:t>задания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“Разрезные” </a:t>
            </a:r>
            <a:r>
              <a:rPr lang="ru-RU" dirty="0" smtClean="0"/>
              <a:t>теоремы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Карточки - </a:t>
            </a:r>
            <a:r>
              <a:rPr lang="ru-RU" dirty="0" smtClean="0"/>
              <a:t>тренажеры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Творческие </a:t>
            </a:r>
            <a:r>
              <a:rPr lang="ru-RU" dirty="0" smtClean="0"/>
              <a:t>задания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“Карточки-с </a:t>
            </a:r>
            <a:r>
              <a:rPr lang="ru-RU" dirty="0" smtClean="0"/>
              <a:t>образцами решения</a:t>
            </a:r>
            <a:r>
              <a:rPr lang="ru-RU" dirty="0" smtClean="0"/>
              <a:t>”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“Карточки-конспекты”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Учитель должен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§"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Знать </a:t>
            </a:r>
            <a:r>
              <a:rPr lang="ru-RU" dirty="0" smtClean="0"/>
              <a:t>психическое развитие </a:t>
            </a:r>
            <a:r>
              <a:rPr lang="ru-RU" dirty="0" smtClean="0"/>
              <a:t>ребёнка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Стремиться понять и принять каждого </a:t>
            </a:r>
            <a:r>
              <a:rPr lang="ru-RU" dirty="0" smtClean="0"/>
              <a:t>ребёнка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Создать спокойную обстановку и благоприятный психологический климат на уроке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/>
          <a:lstStyle/>
          <a:p>
            <a:r>
              <a:rPr lang="ru-RU" dirty="0" smtClean="0"/>
              <a:t>Учитель должен проявлять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itchFamily="2" charset="2"/>
              <a:buChar char="§"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Разумную </a:t>
            </a:r>
            <a:r>
              <a:rPr lang="ru-RU" sz="3300" dirty="0" smtClean="0"/>
              <a:t>требовательность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Неиссякаемое </a:t>
            </a:r>
            <a:r>
              <a:rPr lang="ru-RU" sz="3300" dirty="0" smtClean="0"/>
              <a:t>терпение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Справедливую </a:t>
            </a:r>
            <a:r>
              <a:rPr lang="ru-RU" sz="3300" dirty="0" smtClean="0"/>
              <a:t>строгость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Веру </a:t>
            </a:r>
            <a:r>
              <a:rPr lang="ru-RU" sz="3300" dirty="0" smtClean="0"/>
              <a:t>в возможности ученика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Уметь встать на позиции ученика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НЕТ насмешливому тону!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Уметь вести непринуждённый диалог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Стремиться к внешней занимательности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Использовать средства невербального общения (опорные сигналы, рисунки, таблицы, схемы, план)</a:t>
            </a:r>
          </a:p>
          <a:p>
            <a:pPr lvl="0">
              <a:buFont typeface="Wingdings" pitchFamily="2" charset="2"/>
              <a:buChar char="§"/>
            </a:pPr>
            <a:r>
              <a:rPr lang="ru-RU" sz="3300" dirty="0" smtClean="0"/>
              <a:t>Учить работать со словарями и другим справочным материалом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обучении необходимо применять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опережающее обучение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различные формы групповой работы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взаимоопрос, самоконтроль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конспекты-блоки по разным темам, использование их на разных этапах обучения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При формулировании целей урока включать как приоритетный коррекционно – развивающий аспект (работа по развитию надпредметных способов деятельности, развитию психических процессов)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Рационально распределять учебный материал (трудное – сначала!)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Применять частую смену видов деятельности на уроке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Многократно проговаривать и закреплять материал урока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/>
              <a:t>Стремиться к алгоритмизации деятельности</a:t>
            </a:r>
          </a:p>
          <a:p>
            <a:pPr marL="0" indent="0">
              <a:buFont typeface="Wingdings" pitchFamily="2" charset="2"/>
              <a:buChar char="§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Дифференцированный подход </a:t>
            </a:r>
            <a:r>
              <a:rPr lang="ru-RU" sz="3200" dirty="0" smtClean="0"/>
              <a:t>в обучении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§"/>
            </a:pPr>
            <a:r>
              <a:rPr lang="ru-RU" dirty="0" smtClean="0"/>
              <a:t>специальные обучающие таблицы, плакаты </a:t>
            </a:r>
            <a:r>
              <a:rPr lang="ru-RU" dirty="0" smtClean="0"/>
              <a:t>и </a:t>
            </a:r>
            <a:r>
              <a:rPr lang="ru-RU" dirty="0" smtClean="0"/>
              <a:t>схемы </a:t>
            </a:r>
            <a:r>
              <a:rPr lang="ru-RU" dirty="0" smtClean="0"/>
              <a:t>для самоконтроля;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карточки </a:t>
            </a:r>
            <a:r>
              <a:rPr lang="ru-RU" dirty="0" smtClean="0"/>
              <a:t>– </a:t>
            </a:r>
            <a:r>
              <a:rPr lang="ru-RU" dirty="0" smtClean="0"/>
              <a:t>задания, определяющие условия предлагаемого </a:t>
            </a:r>
            <a:r>
              <a:rPr lang="ru-RU" dirty="0" smtClean="0"/>
              <a:t>задания,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карточка </a:t>
            </a:r>
            <a:r>
              <a:rPr lang="ru-RU" dirty="0" smtClean="0"/>
              <a:t>с текстами получаемой информации, сопровождаемой необходимыми разъяснениями, чертежами;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карточка, </a:t>
            </a:r>
            <a:r>
              <a:rPr lang="ru-RU" dirty="0" smtClean="0"/>
              <a:t>в </a:t>
            </a:r>
            <a:r>
              <a:rPr lang="ru-RU" dirty="0" smtClean="0"/>
              <a:t>которой </a:t>
            </a:r>
            <a:r>
              <a:rPr lang="ru-RU" dirty="0" smtClean="0"/>
              <a:t>показаны образцы того, как следует вести решения;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карточки-инструкции, </a:t>
            </a:r>
            <a:r>
              <a:rPr lang="ru-RU" dirty="0" smtClean="0"/>
              <a:t>в которых даются указания к выполнению заданий.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Ситуация успеха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Помочь </a:t>
            </a:r>
            <a:r>
              <a:rPr lang="ru-RU" dirty="0" smtClean="0"/>
              <a:t>сильному ученику реализовать свои возможности в более трудоемкой и сложной деятельности;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Слабому </a:t>
            </a:r>
            <a:r>
              <a:rPr lang="ru-RU" dirty="0" smtClean="0"/>
              <a:t>– выполнить посильный объем работы.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/>
          <a:lstStyle/>
          <a:p>
            <a:r>
              <a:rPr lang="ru-RU" dirty="0" smtClean="0"/>
              <a:t>Обучение в сотрудничестве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Индивидуальная </a:t>
            </a:r>
            <a:r>
              <a:rPr lang="ru-RU" dirty="0" smtClean="0"/>
              <a:t>самостоятельная работа для слабых учеников становится как бы частицей </a:t>
            </a:r>
            <a:r>
              <a:rPr lang="ru-RU" dirty="0" smtClean="0"/>
              <a:t>самостоятельной </a:t>
            </a:r>
            <a:r>
              <a:rPr lang="ru-RU" dirty="0" smtClean="0"/>
              <a:t>коллективной </a:t>
            </a:r>
            <a:r>
              <a:rPr lang="ru-RU" dirty="0" smtClean="0"/>
              <a:t>работы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Создаются </a:t>
            </a:r>
            <a:r>
              <a:rPr lang="ru-RU" dirty="0" smtClean="0"/>
              <a:t>благоприятные условия для: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понимания ученика и уважения к ученику (ученик чувствует себя значимым и полезным, с ним совещаются, разговаривают);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помощи со стороны учащихся и учителя при необходимости (помощь незаметная, грамотная, посильная);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для того, чтобы ученик в конце урока получил удовлетворительную оценку за свой труд.</a:t>
            </a:r>
          </a:p>
          <a:p>
            <a:pPr marL="0" indent="0"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ru-RU" dirty="0" smtClean="0"/>
              <a:t>Метод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Метод проектов рассматривается как способ актуализации и стимулирования познавательной деятельности учащихся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 работе над проектом у учащихся не только систематизируются и обобщаются полученные знания на уроках, но и развивается внимание.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«полного усвоения»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Нужно </a:t>
            </a:r>
            <a:r>
              <a:rPr lang="ru-RU" dirty="0" smtClean="0"/>
              <a:t>так индивидуализировать занятия, чтобы каждый ученик получил столько времени, сколько надо для полного усвоения </a:t>
            </a:r>
            <a:r>
              <a:rPr lang="ru-RU" dirty="0" smtClean="0"/>
              <a:t>материала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Цель такого обучения состоит в создании системы психолого-педагогических условий, позволяющих в едином классном коллективе работать с ориентацией не на “</a:t>
            </a:r>
            <a:r>
              <a:rPr lang="ru-RU" dirty="0" smtClean="0"/>
              <a:t>среднего</a:t>
            </a:r>
            <a:r>
              <a:rPr lang="ru-RU" dirty="0" smtClean="0"/>
              <a:t>” ученика, а с каждым в отдельности с учетом индивидуальных познавательных возможностей, потребностей и интересов.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Font typeface="Wingdings" pitchFamily="2" charset="2"/>
              <a:buChar char="§"/>
            </a:pPr>
            <a:endParaRPr lang="ru-RU" dirty="0" smtClean="0"/>
          </a:p>
          <a:p>
            <a:pPr marL="0" indent="0">
              <a:buFont typeface="Wingdings" pitchFamily="2" charset="2"/>
              <a:buChar char="§"/>
            </a:pPr>
            <a:r>
              <a:rPr lang="ru-RU" dirty="0" smtClean="0"/>
              <a:t>Интенсификация </a:t>
            </a:r>
            <a:r>
              <a:rPr lang="ru-RU" dirty="0" smtClean="0"/>
              <a:t>обучения и </a:t>
            </a:r>
            <a:r>
              <a:rPr lang="ru-RU" dirty="0" smtClean="0"/>
              <a:t>перегруженность </a:t>
            </a:r>
            <a:r>
              <a:rPr lang="ru-RU" dirty="0" smtClean="0"/>
              <a:t>школьных </a:t>
            </a:r>
            <a:r>
              <a:rPr lang="ru-RU" dirty="0" smtClean="0"/>
              <a:t>программ</a:t>
            </a:r>
          </a:p>
          <a:p>
            <a:pPr marL="0" indent="0">
              <a:buFont typeface="Wingdings" pitchFamily="2" charset="2"/>
              <a:buChar char="§"/>
            </a:pPr>
            <a:endParaRPr lang="ru-RU" dirty="0" smtClean="0"/>
          </a:p>
          <a:p>
            <a:pPr marL="0" indent="0">
              <a:buFont typeface="Wingdings" pitchFamily="2" charset="2"/>
              <a:buChar char="§"/>
            </a:pPr>
            <a:r>
              <a:rPr lang="ru-RU" dirty="0" smtClean="0"/>
              <a:t> Ситуация </a:t>
            </a:r>
            <a:r>
              <a:rPr lang="ru-RU" dirty="0" smtClean="0"/>
              <a:t>неуспеха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5100" dirty="0" smtClean="0"/>
              <a:t/>
            </a:r>
            <a:br>
              <a:rPr lang="ru-RU" sz="5100" dirty="0" smtClean="0"/>
            </a:br>
            <a:r>
              <a:rPr lang="ru-RU" sz="5100" dirty="0" smtClean="0"/>
              <a:t>Кого </a:t>
            </a:r>
            <a:r>
              <a:rPr lang="ru-RU" sz="5100" dirty="0" smtClean="0"/>
              <a:t>учить?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500" b="1" i="1" dirty="0" smtClean="0"/>
              <a:t>Особенности неуспевающих учащихся</a:t>
            </a:r>
            <a:endParaRPr lang="ru-RU" sz="3500" dirty="0" smtClean="0"/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низкий уровень знаний, как следствие этого низкий уровень интеллектуального развития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отсутствие познавательного интереса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не сформированы элементарные организационные навыки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учащиеся требуют индивидуального подхода с психологической и педагогической (в плане обучения) точки зрения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нет опоры на родителей как союзников учителя - предметника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дети, в основном, из асоциальных семей</a:t>
            </a:r>
          </a:p>
          <a:p>
            <a:pPr lvl="0">
              <a:buFont typeface="Wingdings" pitchFamily="2" charset="2"/>
              <a:buChar char="§"/>
            </a:pPr>
            <a:r>
              <a:rPr lang="ru-RU" sz="3500" dirty="0" smtClean="0"/>
              <a:t>отсутствие адекватной самооценки со стороны учащихся, частые пропуски уроков без уважительной причины, что приводит к отсутствию системы в знаниях и как следствие этого - низкий уровень интеллекта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/>
          <a:lstStyle/>
          <a:p>
            <a:r>
              <a:rPr lang="ru-RU" dirty="0" smtClean="0"/>
              <a:t>Кого учить?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i="1" dirty="0" smtClean="0"/>
              <a:t>Отставание ученика в усвоении конкретного учебного предмета можно обнаружить по следующим признакам:</a:t>
            </a:r>
            <a:endParaRPr lang="ru-RU" sz="2200" dirty="0" smtClean="0"/>
          </a:p>
          <a:p>
            <a:pPr marL="566928" indent="-457200">
              <a:buAutoNum type="arabicPeriod"/>
            </a:pPr>
            <a:r>
              <a:rPr lang="ru-RU" sz="2200" dirty="0" smtClean="0"/>
              <a:t>Низкий уровень </a:t>
            </a:r>
            <a:r>
              <a:rPr lang="ru-RU" sz="2200" dirty="0" smtClean="0"/>
              <a:t>умственного развития</a:t>
            </a:r>
            <a:r>
              <a:rPr lang="ru-RU" sz="2200" dirty="0" smtClean="0"/>
              <a:t>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400" dirty="0" smtClean="0"/>
              <a:t> </a:t>
            </a:r>
            <a:r>
              <a:rPr lang="ru-RU" sz="2200" dirty="0" smtClean="0"/>
              <a:t>Несформированность учебных навыков.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Дефицит внимания с гиперактивностью</a:t>
            </a:r>
            <a:r>
              <a:rPr lang="ru-RU" sz="2200" dirty="0" smtClean="0"/>
              <a:t>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Отсутствие познавательного </a:t>
            </a:r>
            <a:r>
              <a:rPr lang="ru-RU" sz="2200" dirty="0" smtClean="0"/>
              <a:t>интереса.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Несформированность произвольной сферы</a:t>
            </a:r>
            <a:r>
              <a:rPr lang="ru-RU" sz="2200" dirty="0" smtClean="0"/>
              <a:t>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Конфликтные </a:t>
            </a:r>
            <a:r>
              <a:rPr lang="ru-RU" sz="2200" dirty="0" smtClean="0"/>
              <a:t>отношения.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Низкий познавательный </a:t>
            </a:r>
            <a:r>
              <a:rPr lang="ru-RU" sz="2200" dirty="0" smtClean="0"/>
              <a:t>интерес.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Низкий уровень развития словесно-логического </a:t>
            </a:r>
            <a:r>
              <a:rPr lang="ru-RU" sz="2200" dirty="0" smtClean="0"/>
              <a:t>мышления.</a:t>
            </a:r>
          </a:p>
          <a:p>
            <a:pPr marL="566928" indent="-457200">
              <a:buFont typeface="Georgia"/>
              <a:buAutoNum type="arabicPeriod"/>
            </a:pPr>
            <a:r>
              <a:rPr lang="ru-RU" sz="2200" dirty="0" smtClean="0"/>
              <a:t>Низкая </a:t>
            </a:r>
            <a:r>
              <a:rPr lang="ru-RU" sz="2200" dirty="0" smtClean="0"/>
              <a:t>работоспособность</a:t>
            </a:r>
          </a:p>
          <a:p>
            <a:pPr marL="566928" indent="-457200">
              <a:buNone/>
            </a:pPr>
            <a:endParaRPr lang="ru-RU" sz="2200" dirty="0" smtClean="0"/>
          </a:p>
          <a:p>
            <a:pPr marL="566928" indent="-457200">
              <a:buFont typeface="Georgia"/>
              <a:buAutoNum type="arabicPeriod"/>
            </a:pPr>
            <a:endParaRPr lang="ru-RU" sz="2200" dirty="0" smtClean="0"/>
          </a:p>
          <a:p>
            <a:pPr marL="566928" indent="-457200">
              <a:buFont typeface="Georgia"/>
              <a:buAutoNum type="arabicPeriod"/>
            </a:pPr>
            <a:endParaRPr lang="ru-RU" sz="2200" dirty="0" smtClean="0"/>
          </a:p>
          <a:p>
            <a:pPr marL="566928" indent="-457200">
              <a:buFont typeface="Georgia"/>
              <a:buAutoNum type="arabicPeriod"/>
            </a:pPr>
            <a:endParaRPr lang="ru-RU" sz="2200" dirty="0" smtClean="0"/>
          </a:p>
          <a:p>
            <a:pPr marL="566928" indent="-457200">
              <a:buAutoNum type="arabicPeriod"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учить?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Необходимо </a:t>
            </a:r>
            <a:r>
              <a:rPr lang="ru-RU" dirty="0" smtClean="0"/>
              <a:t>выяснить причину отставания, определить действительный уровень его знаний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учить?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Продумать </a:t>
            </a:r>
            <a:r>
              <a:rPr lang="ru-RU" dirty="0" smtClean="0"/>
              <a:t>и осуществить индивидуальный план обучения.</a:t>
            </a:r>
          </a:p>
          <a:p>
            <a:pPr marL="365125" indent="-365125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ru-RU" dirty="0" smtClean="0"/>
              <a:t> Чтобы </a:t>
            </a:r>
            <a:r>
              <a:rPr lang="ru-RU" dirty="0" smtClean="0"/>
              <a:t>предотвратить неуспеваемость, надо своевременно выявлять образовавшиеся </a:t>
            </a:r>
            <a:r>
              <a:rPr lang="ru-RU" dirty="0" smtClean="0"/>
              <a:t>пробелы </a:t>
            </a:r>
            <a:r>
              <a:rPr lang="ru-RU" dirty="0" smtClean="0"/>
              <a:t>в </a:t>
            </a:r>
            <a:r>
              <a:rPr lang="ru-RU" dirty="0" smtClean="0"/>
              <a:t>знаниях;</a:t>
            </a:r>
          </a:p>
          <a:p>
            <a:pPr marL="0" indent="0">
              <a:buFont typeface="Wingdings" pitchFamily="2" charset="2"/>
              <a:buChar char="§"/>
            </a:pPr>
            <a:endParaRPr lang="ru-RU" dirty="0" smtClean="0"/>
          </a:p>
          <a:p>
            <a:pPr marL="0" indent="0">
              <a:buFont typeface="Wingdings" pitchFamily="2" charset="2"/>
              <a:buChar char="§"/>
            </a:pPr>
            <a:r>
              <a:rPr lang="ru-RU" dirty="0" smtClean="0"/>
              <a:t> Установить </a:t>
            </a:r>
            <a:r>
              <a:rPr lang="ru-RU" dirty="0" smtClean="0"/>
              <a:t>правильность и разумность способов учебной </a:t>
            </a:r>
            <a:r>
              <a:rPr lang="ru-RU" dirty="0" smtClean="0"/>
              <a:t>работы;</a:t>
            </a:r>
          </a:p>
          <a:p>
            <a:pPr marL="0" indent="0">
              <a:buFont typeface="Wingdings" pitchFamily="2" charset="2"/>
              <a:buChar char="§"/>
            </a:pPr>
            <a:endParaRPr lang="ru-RU" dirty="0" smtClean="0"/>
          </a:p>
          <a:p>
            <a:pPr marL="0" indent="0">
              <a:buFont typeface="Wingdings" pitchFamily="2" charset="2"/>
              <a:buChar char="§"/>
            </a:pPr>
            <a:r>
              <a:rPr lang="ru-RU" dirty="0" smtClean="0"/>
              <a:t> Вызвать </a:t>
            </a:r>
            <a:r>
              <a:rPr lang="ru-RU" dirty="0" smtClean="0"/>
              <a:t>и развить у учащихся внутреннюю мотивацию учебной деятельности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Помощь слабоуспевающему ученику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ru-RU" dirty="0" smtClean="0"/>
          </a:p>
          <a:p>
            <a:pPr marL="0" lvl="0" indent="0">
              <a:buFont typeface="Wingdings" pitchFamily="2" charset="2"/>
              <a:buChar char="§"/>
            </a:pPr>
            <a:r>
              <a:rPr lang="ru-RU" dirty="0" smtClean="0"/>
              <a:t>Необходимо </a:t>
            </a:r>
            <a:r>
              <a:rPr lang="ru-RU" dirty="0" smtClean="0"/>
              <a:t>более длительное время и больший объем решаемых </a:t>
            </a:r>
            <a:r>
              <a:rPr lang="ru-RU" dirty="0" smtClean="0"/>
              <a:t>задач;</a:t>
            </a:r>
          </a:p>
          <a:p>
            <a:pPr marL="0" lvl="0" indent="0">
              <a:buFont typeface="Wingdings" pitchFamily="2" charset="2"/>
              <a:buChar char="§"/>
            </a:pPr>
            <a:endParaRPr lang="ru-RU" dirty="0" smtClean="0"/>
          </a:p>
          <a:p>
            <a:pPr marL="0" lvl="0" indent="0">
              <a:buFont typeface="Wingdings" pitchFamily="2" charset="2"/>
              <a:buChar char="§"/>
            </a:pPr>
            <a:r>
              <a:rPr lang="ru-RU" dirty="0" smtClean="0"/>
              <a:t> Учитель </a:t>
            </a:r>
            <a:r>
              <a:rPr lang="ru-RU" dirty="0" smtClean="0"/>
              <a:t>для себя и для ученика должен сформулировать минимум знаний и навыков, который должен усвоить ученик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Повышение работоспособности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ru-RU" dirty="0" smtClean="0"/>
              <a:t>Разнообразить виды деятельности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Проветривать кабинет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Проводить физминутки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Всегда надо помнить о соблюдении принципа необходимости и достаточности.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118</TotalTime>
  <Words>691</Words>
  <Application>Microsoft Office PowerPoint</Application>
  <PresentationFormat>Экран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Литейная</vt:lpstr>
      <vt:lpstr>                 Организация работы со слабоуспевающими и неуспевающими учащимися на уроке </vt:lpstr>
      <vt:lpstr>Причины проблемы</vt:lpstr>
      <vt:lpstr> Кого учить? </vt:lpstr>
      <vt:lpstr>Кого учить?</vt:lpstr>
      <vt:lpstr>Чему учить?</vt:lpstr>
      <vt:lpstr>Как учить?</vt:lpstr>
      <vt:lpstr>Выводы</vt:lpstr>
      <vt:lpstr>Помощь слабоуспевающему ученику</vt:lpstr>
      <vt:lpstr>Повышение работоспособности</vt:lpstr>
      <vt:lpstr> Виды работ со слабоуспевающими учениками </vt:lpstr>
      <vt:lpstr>Учитель должен</vt:lpstr>
      <vt:lpstr>Учитель должен проявлять</vt:lpstr>
      <vt:lpstr>В обучении необходимо применять</vt:lpstr>
      <vt:lpstr>Дифференцированный подход в обучении</vt:lpstr>
      <vt:lpstr>Ситуация успеха</vt:lpstr>
      <vt:lpstr>Обучение в сотрудничестве</vt:lpstr>
      <vt:lpstr>Метод проектов</vt:lpstr>
      <vt:lpstr>Технология «полного усвоения»</vt:lpstr>
    </vt:vector>
  </TitlesOfParts>
  <Company>МБОУ Ваховская ОСШ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Организация работы со слабоуспевающими и неуспевающими учащимися на уроке </dc:title>
  <dc:creator>Зам НМР</dc:creator>
  <cp:lastModifiedBy>Зам НМР</cp:lastModifiedBy>
  <cp:revision>12</cp:revision>
  <dcterms:created xsi:type="dcterms:W3CDTF">2012-03-26T07:38:47Z</dcterms:created>
  <dcterms:modified xsi:type="dcterms:W3CDTF">2012-03-26T09:37:28Z</dcterms:modified>
</cp:coreProperties>
</file>