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816" r:id="rId4"/>
    <p:sldMasterId id="2147483828" r:id="rId5"/>
    <p:sldMasterId id="2147483841" r:id="rId6"/>
    <p:sldMasterId id="2147483854" r:id="rId7"/>
    <p:sldMasterId id="2147483867" r:id="rId8"/>
    <p:sldMasterId id="2147483880" r:id="rId9"/>
    <p:sldMasterId id="2147483893" r:id="rId10"/>
    <p:sldMasterId id="2147483932" r:id="rId11"/>
    <p:sldMasterId id="2147483944" r:id="rId12"/>
  </p:sldMasterIdLst>
  <p:sldIdLst>
    <p:sldId id="257" r:id="rId13"/>
    <p:sldId id="261" r:id="rId14"/>
    <p:sldId id="310" r:id="rId15"/>
    <p:sldId id="283" r:id="rId16"/>
    <p:sldId id="285" r:id="rId17"/>
    <p:sldId id="323" r:id="rId18"/>
    <p:sldId id="321" r:id="rId19"/>
    <p:sldId id="289" r:id="rId20"/>
    <p:sldId id="291" r:id="rId21"/>
    <p:sldId id="293" r:id="rId22"/>
    <p:sldId id="295" r:id="rId23"/>
    <p:sldId id="300" r:id="rId24"/>
    <p:sldId id="299" r:id="rId25"/>
    <p:sldId id="308" r:id="rId26"/>
    <p:sldId id="301" r:id="rId27"/>
    <p:sldId id="302" r:id="rId28"/>
    <p:sldId id="303" r:id="rId29"/>
    <p:sldId id="309" r:id="rId30"/>
    <p:sldId id="313" r:id="rId31"/>
    <p:sldId id="324" r:id="rId32"/>
    <p:sldId id="316" r:id="rId33"/>
    <p:sldId id="320" r:id="rId34"/>
    <p:sldId id="322" r:id="rId35"/>
    <p:sldId id="298" r:id="rId36"/>
    <p:sldId id="318" r:id="rId3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727"/>
    <a:srgbClr val="006566"/>
    <a:srgbClr val="93DA52"/>
    <a:srgbClr val="5DE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5161" autoAdjust="0"/>
  </p:normalViewPr>
  <p:slideViewPr>
    <p:cSldViewPr>
      <p:cViewPr varScale="1">
        <p:scale>
          <a:sx n="83" d="100"/>
          <a:sy n="83" d="100"/>
        </p:scale>
        <p:origin x="145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2506"/>
      </p:ext>
    </p:extLst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13420"/>
      </p:ext>
    </p:extLst>
  </p:cSld>
  <p:clrMapOvr>
    <a:masterClrMapping/>
  </p:clrMapOvr>
  <p:transition spd="med">
    <p:cover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C974-059B-4B2C-9528-23715E4905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43"/>
      </p:ext>
    </p:extLst>
  </p:cSld>
  <p:clrMapOvr>
    <a:masterClrMapping/>
  </p:clrMapOvr>
  <p:transition spd="med">
    <p:cover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D856-97A2-4DE9-98DF-FE7FFC394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86735"/>
      </p:ext>
    </p:extLst>
  </p:cSld>
  <p:clrMapOvr>
    <a:masterClrMapping/>
  </p:clrMapOvr>
  <p:transition spd="med">
    <p:cover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0B0F-F1A8-41BD-A8F4-0A27D728F4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4749"/>
      </p:ext>
    </p:extLst>
  </p:cSld>
  <p:clrMapOvr>
    <a:masterClrMapping/>
  </p:clrMapOvr>
  <p:transition spd="med">
    <p:cover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5C01-64EF-435A-9F12-FDE0D15058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2198"/>
      </p:ext>
    </p:extLst>
  </p:cSld>
  <p:clrMapOvr>
    <a:masterClrMapping/>
  </p:clrMapOvr>
  <p:transition spd="med">
    <p:cover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7D6D-445B-4956-94AA-E38E5AC628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17495"/>
      </p:ext>
    </p:extLst>
  </p:cSld>
  <p:clrMapOvr>
    <a:masterClrMapping/>
  </p:clrMapOvr>
  <p:transition spd="med">
    <p:cover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F6D7-E081-4ADA-BD4D-BB864EA56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26429"/>
      </p:ext>
    </p:extLst>
  </p:cSld>
  <p:clrMapOvr>
    <a:masterClrMapping/>
  </p:clrMapOvr>
  <p:transition spd="med">
    <p:cover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1FA3-7A56-4D65-B4C3-3F9A48C3F5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34158"/>
      </p:ext>
    </p:extLst>
  </p:cSld>
  <p:clrMapOvr>
    <a:masterClrMapping/>
  </p:clrMapOvr>
  <p:transition spd="med">
    <p:cover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6A55-2540-474B-82C6-47B3400F5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0392"/>
      </p:ext>
    </p:extLst>
  </p:cSld>
  <p:clrMapOvr>
    <a:masterClrMapping/>
  </p:clrMapOvr>
  <p:transition spd="med">
    <p:cover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F4CE-9AB4-40C8-A987-97B9B86643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2312"/>
      </p:ext>
    </p:extLst>
  </p:cSld>
  <p:clrMapOvr>
    <a:masterClrMapping/>
  </p:clrMapOvr>
  <p:transition spd="med">
    <p:cover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1D7E-99D1-4499-9D0B-BEE026315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7385"/>
      </p:ext>
    </p:extLst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82636"/>
      </p:ext>
    </p:extLst>
  </p:cSld>
  <p:clrMapOvr>
    <a:masterClrMapping/>
  </p:clrMapOvr>
  <p:transition spd="med">
    <p:cover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4921-CCB6-48B2-BEFA-BCDC7244AF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88027"/>
      </p:ext>
    </p:extLst>
  </p:cSld>
  <p:clrMapOvr>
    <a:masterClrMapping/>
  </p:clrMapOvr>
  <p:transition spd="med">
    <p:cover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20E3-50A5-437E-A94E-945AD6BA1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72411"/>
      </p:ext>
    </p:extLst>
  </p:cSld>
  <p:clrMapOvr>
    <a:masterClrMapping/>
  </p:clrMapOvr>
  <p:transition spd="med">
    <p:cover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C974-059B-4B2C-9528-23715E4905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68450"/>
      </p:ext>
    </p:extLst>
  </p:cSld>
  <p:clrMapOvr>
    <a:masterClrMapping/>
  </p:clrMapOvr>
  <p:transition spd="med">
    <p:cover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D856-97A2-4DE9-98DF-FE7FFC394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74102"/>
      </p:ext>
    </p:extLst>
  </p:cSld>
  <p:clrMapOvr>
    <a:masterClrMapping/>
  </p:clrMapOvr>
  <p:transition spd="med">
    <p:cover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0B0F-F1A8-41BD-A8F4-0A27D728F4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83528"/>
      </p:ext>
    </p:extLst>
  </p:cSld>
  <p:clrMapOvr>
    <a:masterClrMapping/>
  </p:clrMapOvr>
  <p:transition spd="med">
    <p:cover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5C01-64EF-435A-9F12-FDE0D15058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42849"/>
      </p:ext>
    </p:extLst>
  </p:cSld>
  <p:clrMapOvr>
    <a:masterClrMapping/>
  </p:clrMapOvr>
  <p:transition spd="med">
    <p:cover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7D6D-445B-4956-94AA-E38E5AC628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063"/>
      </p:ext>
    </p:extLst>
  </p:cSld>
  <p:clrMapOvr>
    <a:masterClrMapping/>
  </p:clrMapOvr>
  <p:transition spd="med">
    <p:cover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33992"/>
      </p:ext>
    </p:extLst>
  </p:cSld>
  <p:clrMapOvr>
    <a:masterClrMapping/>
  </p:clrMapOvr>
  <p:transition spd="med">
    <p:cover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020"/>
      </p:ext>
    </p:extLst>
  </p:cSld>
  <p:clrMapOvr>
    <a:masterClrMapping/>
  </p:clrMapOvr>
  <p:transition spd="med">
    <p:cover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09229"/>
      </p:ext>
    </p:extLst>
  </p:cSld>
  <p:clrMapOvr>
    <a:masterClrMapping/>
  </p:clrMapOvr>
  <p:transition spd="med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A47C-36AA-43CE-8B25-7222E995A2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6173"/>
      </p:ext>
    </p:extLst>
  </p:cSld>
  <p:clrMapOvr>
    <a:masterClrMapping/>
  </p:clrMapOvr>
  <p:transition spd="med">
    <p:cover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12738"/>
      </p:ext>
    </p:extLst>
  </p:cSld>
  <p:clrMapOvr>
    <a:masterClrMapping/>
  </p:clrMapOvr>
  <p:transition spd="med">
    <p:cover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38000"/>
      </p:ext>
    </p:extLst>
  </p:cSld>
  <p:clrMapOvr>
    <a:masterClrMapping/>
  </p:clrMapOvr>
  <p:transition spd="med">
    <p:cover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987"/>
      </p:ext>
    </p:extLst>
  </p:cSld>
  <p:clrMapOvr>
    <a:masterClrMapping/>
  </p:clrMapOvr>
  <p:transition spd="med">
    <p:cover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0102"/>
      </p:ext>
    </p:extLst>
  </p:cSld>
  <p:clrMapOvr>
    <a:masterClrMapping/>
  </p:clrMapOvr>
  <p:transition spd="med">
    <p:cover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1996"/>
      </p:ext>
    </p:extLst>
  </p:cSld>
  <p:clrMapOvr>
    <a:masterClrMapping/>
  </p:clrMapOvr>
  <p:transition spd="med">
    <p:cover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49853"/>
      </p:ext>
    </p:extLst>
  </p:cSld>
  <p:clrMapOvr>
    <a:masterClrMapping/>
  </p:clrMapOvr>
  <p:transition spd="med">
    <p:cover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01638"/>
      </p:ext>
    </p:extLst>
  </p:cSld>
  <p:clrMapOvr>
    <a:masterClrMapping/>
  </p:clrMapOvr>
  <p:transition spd="med">
    <p:cover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52916"/>
      </p:ext>
    </p:extLst>
  </p:cSld>
  <p:clrMapOvr>
    <a:masterClrMapping/>
  </p:clrMapOvr>
  <p:transition spd="med">
    <p:cover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cs typeface="Arial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cs typeface="Arial" charset="0"/>
              </a:endParaRPr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EF6EB2-008F-4412-B36D-B351491A5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67634"/>
      </p:ext>
    </p:extLst>
  </p:cSld>
  <p:clrMapOvr>
    <a:masterClrMapping/>
  </p:clrMapOvr>
  <p:transition spd="med">
    <p:cover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8D029C-F6E0-4585-9F84-7E7753BAA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51671"/>
      </p:ext>
    </p:extLst>
  </p:cSld>
  <p:clrMapOvr>
    <a:masterClrMapping/>
  </p:clrMapOvr>
  <p:transition spd="med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A733-4D69-4D00-BBB3-C181B86297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23129"/>
      </p:ext>
    </p:extLst>
  </p:cSld>
  <p:clrMapOvr>
    <a:masterClrMapping/>
  </p:clrMapOvr>
  <p:transition spd="med">
    <p:cover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559912-7B14-4672-9438-0906E9FC7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13931"/>
      </p:ext>
    </p:extLst>
  </p:cSld>
  <p:clrMapOvr>
    <a:masterClrMapping/>
  </p:clrMapOvr>
  <p:transition spd="med">
    <p:cover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049956-A060-43DF-B7E1-59550420E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3353"/>
      </p:ext>
    </p:extLst>
  </p:cSld>
  <p:clrMapOvr>
    <a:masterClrMapping/>
  </p:clrMapOvr>
  <p:transition spd="med">
    <p:cover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3548B6-5556-41C9-9DAA-FFB9C942F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03089"/>
      </p:ext>
    </p:extLst>
  </p:cSld>
  <p:clrMapOvr>
    <a:masterClrMapping/>
  </p:clrMapOvr>
  <p:transition spd="med">
    <p:cover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CCF63E-A3A5-49D9-BE74-39D4FB842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69506"/>
      </p:ext>
    </p:extLst>
  </p:cSld>
  <p:clrMapOvr>
    <a:masterClrMapping/>
  </p:clrMapOvr>
  <p:transition spd="med">
    <p:cover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5903EA-76DA-4DA8-A009-D0BA1E947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71566"/>
      </p:ext>
    </p:extLst>
  </p:cSld>
  <p:clrMapOvr>
    <a:masterClrMapping/>
  </p:clrMapOvr>
  <p:transition spd="med">
    <p:cover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83FBE5-09EC-4487-8580-992DFD207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68512"/>
      </p:ext>
    </p:extLst>
  </p:cSld>
  <p:clrMapOvr>
    <a:masterClrMapping/>
  </p:clrMapOvr>
  <p:transition spd="med">
    <p:cover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46203C-3A3E-4328-8638-57A7337D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19054"/>
      </p:ext>
    </p:extLst>
  </p:cSld>
  <p:clrMapOvr>
    <a:masterClrMapping/>
  </p:clrMapOvr>
  <p:transition spd="med">
    <p:cover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2530BE-36D9-41CA-B3D2-5DB5E2835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78093"/>
      </p:ext>
    </p:extLst>
  </p:cSld>
  <p:clrMapOvr>
    <a:masterClrMapping/>
  </p:clrMapOvr>
  <p:transition spd="med">
    <p:cover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AFB739-BF64-49F4-9D57-6BF135C5E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22041"/>
      </p:ext>
    </p:extLst>
  </p:cSld>
  <p:clrMapOvr>
    <a:masterClrMapping/>
  </p:clrMapOvr>
  <p:transition spd="med">
    <p:cover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6BC3FE-1B84-4A5F-AE68-01A766FB9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68652"/>
      </p:ext>
    </p:extLst>
  </p:cSld>
  <p:clrMapOvr>
    <a:masterClrMapping/>
  </p:clrMapOvr>
  <p:transition spd="med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8B20D-4E37-4FCD-B9C4-313E010C8F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68932"/>
      </p:ext>
    </p:extLst>
  </p:cSld>
  <p:clrMapOvr>
    <a:masterClrMapping/>
  </p:clrMapOvr>
  <p:transition spd="med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51F1-F477-442B-9581-B7EF0C5E81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88707"/>
      </p:ext>
    </p:extLst>
  </p:cSld>
  <p:clrMapOvr>
    <a:masterClrMapping/>
  </p:clrMapOvr>
  <p:transition spd="med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5B3A-5B64-4FC7-A48A-11456C7E63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1292"/>
      </p:ext>
    </p:extLst>
  </p:cSld>
  <p:clrMapOvr>
    <a:masterClrMapping/>
  </p:clrMapOvr>
  <p:transition spd="med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460A-2785-451D-A57C-4CF268E76C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11317"/>
      </p:ext>
    </p:extLst>
  </p:cSld>
  <p:clrMapOvr>
    <a:masterClrMapping/>
  </p:clrMapOvr>
  <p:transition spd="med"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D9797-A890-4BDF-9F64-6E3F4D1399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3087"/>
      </p:ext>
    </p:extLst>
  </p:cSld>
  <p:clrMapOvr>
    <a:masterClrMapping/>
  </p:clrMapOvr>
  <p:transition spd="med"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22A3-FA43-469E-945B-12AFF8493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50592"/>
      </p:ext>
    </p:extLst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33591"/>
      </p:ext>
    </p:extLst>
  </p:cSld>
  <p:clrMapOvr>
    <a:masterClrMapping/>
  </p:clrMapOvr>
  <p:transition spd="med">
    <p:cover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4384-3B25-4292-AE94-41CC8428F9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8676"/>
      </p:ext>
    </p:extLst>
  </p:cSld>
  <p:clrMapOvr>
    <a:masterClrMapping/>
  </p:clrMapOvr>
  <p:transition spd="med"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79CB0-BD6D-4A27-92A7-B43545F9E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54119"/>
      </p:ext>
    </p:extLst>
  </p:cSld>
  <p:clrMapOvr>
    <a:masterClrMapping/>
  </p:clrMapOvr>
  <p:transition spd="med"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4377-2D85-4961-8D5B-6F89283106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79743"/>
      </p:ext>
    </p:extLst>
  </p:cSld>
  <p:clrMapOvr>
    <a:masterClrMapping/>
  </p:clrMapOvr>
  <p:transition spd="med">
    <p:cover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A47C-36AA-43CE-8B25-7222E995A2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69754"/>
      </p:ext>
    </p:extLst>
  </p:cSld>
  <p:clrMapOvr>
    <a:masterClrMapping/>
  </p:clrMapOvr>
  <p:transition spd="med">
    <p:cover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A733-4D69-4D00-BBB3-C181B86297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40770"/>
      </p:ext>
    </p:extLst>
  </p:cSld>
  <p:clrMapOvr>
    <a:masterClrMapping/>
  </p:clrMapOvr>
  <p:transition spd="med">
    <p:cover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8B20D-4E37-4FCD-B9C4-313E010C8F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74493"/>
      </p:ext>
    </p:extLst>
  </p:cSld>
  <p:clrMapOvr>
    <a:masterClrMapping/>
  </p:clrMapOvr>
  <p:transition spd="med">
    <p:cover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51F1-F477-442B-9581-B7EF0C5E81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23942"/>
      </p:ext>
    </p:extLst>
  </p:cSld>
  <p:clrMapOvr>
    <a:masterClrMapping/>
  </p:clrMapOvr>
  <p:transition spd="med">
    <p:cover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5B3A-5B64-4FC7-A48A-11456C7E63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41782"/>
      </p:ext>
    </p:extLst>
  </p:cSld>
  <p:clrMapOvr>
    <a:masterClrMapping/>
  </p:clrMapOvr>
  <p:transition spd="med">
    <p:cover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460A-2785-451D-A57C-4CF268E76C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59830"/>
      </p:ext>
    </p:extLst>
  </p:cSld>
  <p:clrMapOvr>
    <a:masterClrMapping/>
  </p:clrMapOvr>
  <p:transition spd="med">
    <p:cover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D9797-A890-4BDF-9F64-6E3F4D1399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77559"/>
      </p:ext>
    </p:extLst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04282"/>
      </p:ext>
    </p:extLst>
  </p:cSld>
  <p:clrMapOvr>
    <a:masterClrMapping/>
  </p:clrMapOvr>
  <p:transition spd="med">
    <p:cover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22A3-FA43-469E-945B-12AFF8493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17419"/>
      </p:ext>
    </p:extLst>
  </p:cSld>
  <p:clrMapOvr>
    <a:masterClrMapping/>
  </p:clrMapOvr>
  <p:transition spd="med">
    <p:cover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4384-3B25-4292-AE94-41CC8428F9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4106"/>
      </p:ext>
    </p:extLst>
  </p:cSld>
  <p:clrMapOvr>
    <a:masterClrMapping/>
  </p:clrMapOvr>
  <p:transition spd="med">
    <p:cover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79CB0-BD6D-4A27-92A7-B43545F9E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12779"/>
      </p:ext>
    </p:extLst>
  </p:cSld>
  <p:clrMapOvr>
    <a:masterClrMapping/>
  </p:clrMapOvr>
  <p:transition spd="med">
    <p:cover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4377-2D85-4961-8D5B-6F89283106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52276"/>
      </p:ext>
    </p:extLst>
  </p:cSld>
  <p:clrMapOvr>
    <a:masterClrMapping/>
  </p:clrMapOvr>
  <p:transition spd="med">
    <p:cover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20F68-E9FF-4EBE-81F9-F7573FF8CE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385"/>
      </p:ext>
    </p:extLst>
  </p:cSld>
  <p:clrMapOvr>
    <a:masterClrMapping/>
  </p:clrMapOvr>
  <p:transition spd="med">
    <p:cover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8BCC8-4877-4ED8-B957-03E213DAB9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37231"/>
      </p:ext>
    </p:extLst>
  </p:cSld>
  <p:clrMapOvr>
    <a:masterClrMapping/>
  </p:clrMapOvr>
  <p:transition spd="med">
    <p:cover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BD6F-E9C1-408A-ACE0-3E17FF89BA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0503"/>
      </p:ext>
    </p:extLst>
  </p:cSld>
  <p:clrMapOvr>
    <a:masterClrMapping/>
  </p:clrMapOvr>
  <p:transition spd="med">
    <p:cover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ECBD9-9DCC-4ED5-B064-602A42DB87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5379"/>
      </p:ext>
    </p:extLst>
  </p:cSld>
  <p:clrMapOvr>
    <a:masterClrMapping/>
  </p:clrMapOvr>
  <p:transition spd="med">
    <p:cover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C2973-9B18-49DF-BBDD-4C4A852A69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1660"/>
      </p:ext>
    </p:extLst>
  </p:cSld>
  <p:clrMapOvr>
    <a:masterClrMapping/>
  </p:clrMapOvr>
  <p:transition spd="med">
    <p:cover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DD31B-6F37-4F61-ABC7-B59263E646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05773"/>
      </p:ext>
    </p:extLst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33365"/>
      </p:ext>
    </p:extLst>
  </p:cSld>
  <p:clrMapOvr>
    <a:masterClrMapping/>
  </p:clrMapOvr>
  <p:transition spd="med">
    <p:cover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61BB9-578C-4A45-8A77-80DBF793D4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7946"/>
      </p:ext>
    </p:extLst>
  </p:cSld>
  <p:clrMapOvr>
    <a:masterClrMapping/>
  </p:clrMapOvr>
  <p:transition spd="med">
    <p:cover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77C69-0FDC-4168-9E9C-B671C718FC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85735"/>
      </p:ext>
    </p:extLst>
  </p:cSld>
  <p:clrMapOvr>
    <a:masterClrMapping/>
  </p:clrMapOvr>
  <p:transition spd="med">
    <p:cover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B9B37-5311-4B59-9693-974208A57F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85936"/>
      </p:ext>
    </p:extLst>
  </p:cSld>
  <p:clrMapOvr>
    <a:masterClrMapping/>
  </p:clrMapOvr>
  <p:transition spd="med">
    <p:cover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151EE-4706-40E6-B4FF-176E92164A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94064"/>
      </p:ext>
    </p:extLst>
  </p:cSld>
  <p:clrMapOvr>
    <a:masterClrMapping/>
  </p:clrMapOvr>
  <p:transition spd="med">
    <p:cover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F7AB0-1C63-41F4-BF7E-BA4FCB3F5C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5191"/>
      </p:ext>
    </p:extLst>
  </p:cSld>
  <p:clrMapOvr>
    <a:masterClrMapping/>
  </p:clrMapOvr>
  <p:transition spd="med">
    <p:cover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EAEAEA"/>
              </a:solidFill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20484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2048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</a:endParaRPr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Правка образца подзаголовка</a:t>
            </a: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936C9E-D1FC-428A-BB35-4E1D27DA797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41962"/>
      </p:ext>
    </p:extLst>
  </p:cSld>
  <p:clrMapOvr>
    <a:masterClrMapping/>
  </p:clrMapOvr>
  <p:transition spd="med">
    <p:cover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2EC2-7135-41DD-A829-2AF3EF7ADF7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43136"/>
      </p:ext>
    </p:extLst>
  </p:cSld>
  <p:clrMapOvr>
    <a:masterClrMapping/>
  </p:clrMapOvr>
  <p:transition spd="med">
    <p:cover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EF34-F8B6-4C8E-8D5F-1FD9F0B3C8C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63437"/>
      </p:ext>
    </p:extLst>
  </p:cSld>
  <p:clrMapOvr>
    <a:masterClrMapping/>
  </p:clrMapOvr>
  <p:transition spd="med">
    <p:cover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75BD1-5370-4EF0-AB2A-C6B78712DF4B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09782"/>
      </p:ext>
    </p:extLst>
  </p:cSld>
  <p:clrMapOvr>
    <a:masterClrMapping/>
  </p:clrMapOvr>
  <p:transition spd="med">
    <p:cover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05039-7FDB-44BB-8235-61F50CA48A5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2953"/>
      </p:ext>
    </p:extLst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59036"/>
      </p:ext>
    </p:extLst>
  </p:cSld>
  <p:clrMapOvr>
    <a:masterClrMapping/>
  </p:clrMapOvr>
  <p:transition spd="med">
    <p:cover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11F3D-800B-4D0D-9482-7981016E1FC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40769"/>
      </p:ext>
    </p:extLst>
  </p:cSld>
  <p:clrMapOvr>
    <a:masterClrMapping/>
  </p:clrMapOvr>
  <p:transition spd="med">
    <p:cover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355FC-7592-49FA-A172-05ABF407211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07699"/>
      </p:ext>
    </p:extLst>
  </p:cSld>
  <p:clrMapOvr>
    <a:masterClrMapping/>
  </p:clrMapOvr>
  <p:transition spd="med">
    <p:cover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3569-08BB-4F41-A817-BDA8F4949B2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2591"/>
      </p:ext>
    </p:extLst>
  </p:cSld>
  <p:clrMapOvr>
    <a:masterClrMapping/>
  </p:clrMapOvr>
  <p:transition spd="med">
    <p:cover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B750E-BC5B-4219-B580-66ADE558ECF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58639"/>
      </p:ext>
    </p:extLst>
  </p:cSld>
  <p:clrMapOvr>
    <a:masterClrMapping/>
  </p:clrMapOvr>
  <p:transition spd="med">
    <p:cover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3A07E-FB99-45FC-96A1-80328C1ABFC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6830"/>
      </p:ext>
    </p:extLst>
  </p:cSld>
  <p:clrMapOvr>
    <a:masterClrMapping/>
  </p:clrMapOvr>
  <p:transition spd="med">
    <p:cover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69082-6DD6-417B-8DFF-22EF2EA67E2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89251"/>
      </p:ext>
    </p:extLst>
  </p:cSld>
  <p:clrMapOvr>
    <a:masterClrMapping/>
  </p:clrMapOvr>
  <p:transition spd="med">
    <p:cover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F41FCD-B66C-42E6-BD9B-CB56E2F9F66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2748"/>
      </p:ext>
    </p:extLst>
  </p:cSld>
  <p:clrMapOvr>
    <a:masterClrMapping/>
  </p:clrMapOvr>
  <p:transition spd="med">
    <p:cover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F6D7-E081-4ADA-BD4D-BB864EA56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23177"/>
      </p:ext>
    </p:extLst>
  </p:cSld>
  <p:clrMapOvr>
    <a:masterClrMapping/>
  </p:clrMapOvr>
  <p:transition spd="med">
    <p:cover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1FA3-7A56-4D65-B4C3-3F9A48C3F5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17568"/>
      </p:ext>
    </p:extLst>
  </p:cSld>
  <p:clrMapOvr>
    <a:masterClrMapping/>
  </p:clrMapOvr>
  <p:transition spd="med">
    <p:cover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6A55-2540-474B-82C6-47B3400F5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81254"/>
      </p:ext>
    </p:extLst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31999"/>
      </p:ext>
    </p:extLst>
  </p:cSld>
  <p:clrMapOvr>
    <a:masterClrMapping/>
  </p:clrMapOvr>
  <p:transition spd="med">
    <p:cover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F4CE-9AB4-40C8-A987-97B9B86643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59667"/>
      </p:ext>
    </p:extLst>
  </p:cSld>
  <p:clrMapOvr>
    <a:masterClrMapping/>
  </p:clrMapOvr>
  <p:transition spd="med">
    <p:cover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1D7E-99D1-4499-9D0B-BEE026315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85245"/>
      </p:ext>
    </p:extLst>
  </p:cSld>
  <p:clrMapOvr>
    <a:masterClrMapping/>
  </p:clrMapOvr>
  <p:transition spd="med">
    <p:cover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4921-CCB6-48B2-BEFA-BCDC7244AF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6060"/>
      </p:ext>
    </p:extLst>
  </p:cSld>
  <p:clrMapOvr>
    <a:masterClrMapping/>
  </p:clrMapOvr>
  <p:transition spd="med">
    <p:cover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20E3-50A5-437E-A94E-945AD6BA1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97007"/>
      </p:ext>
    </p:extLst>
  </p:cSld>
  <p:clrMapOvr>
    <a:masterClrMapping/>
  </p:clrMapOvr>
  <p:transition spd="med">
    <p:cover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C974-059B-4B2C-9528-23715E4905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9657"/>
      </p:ext>
    </p:extLst>
  </p:cSld>
  <p:clrMapOvr>
    <a:masterClrMapping/>
  </p:clrMapOvr>
  <p:transition spd="med">
    <p:cover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D856-97A2-4DE9-98DF-FE7FFC394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27963"/>
      </p:ext>
    </p:extLst>
  </p:cSld>
  <p:clrMapOvr>
    <a:masterClrMapping/>
  </p:clrMapOvr>
  <p:transition spd="med">
    <p:cover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0B0F-F1A8-41BD-A8F4-0A27D728F4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3368"/>
      </p:ext>
    </p:extLst>
  </p:cSld>
  <p:clrMapOvr>
    <a:masterClrMapping/>
  </p:clrMapOvr>
  <p:transition spd="med">
    <p:cover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5C01-64EF-435A-9F12-FDE0D15058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38500"/>
      </p:ext>
    </p:extLst>
  </p:cSld>
  <p:clrMapOvr>
    <a:masterClrMapping/>
  </p:clrMapOvr>
  <p:transition spd="med">
    <p:cover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7D6D-445B-4956-94AA-E38E5AC628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22966"/>
      </p:ext>
    </p:extLst>
  </p:cSld>
  <p:clrMapOvr>
    <a:masterClrMapping/>
  </p:clrMapOvr>
  <p:transition spd="med">
    <p:cover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F6D7-E081-4ADA-BD4D-BB864EA56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71704"/>
      </p:ext>
    </p:extLst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14590"/>
      </p:ext>
    </p:extLst>
  </p:cSld>
  <p:clrMapOvr>
    <a:masterClrMapping/>
  </p:clrMapOvr>
  <p:transition spd="med">
    <p:cover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1FA3-7A56-4D65-B4C3-3F9A48C3F5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5643"/>
      </p:ext>
    </p:extLst>
  </p:cSld>
  <p:clrMapOvr>
    <a:masterClrMapping/>
  </p:clrMapOvr>
  <p:transition spd="med">
    <p:cover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6A55-2540-474B-82C6-47B3400F5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18541"/>
      </p:ext>
    </p:extLst>
  </p:cSld>
  <p:clrMapOvr>
    <a:masterClrMapping/>
  </p:clrMapOvr>
  <p:transition spd="med">
    <p:cover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F4CE-9AB4-40C8-A987-97B9B86643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94017"/>
      </p:ext>
    </p:extLst>
  </p:cSld>
  <p:clrMapOvr>
    <a:masterClrMapping/>
  </p:clrMapOvr>
  <p:transition spd="med">
    <p:cover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1D7E-99D1-4499-9D0B-BEE026315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98334"/>
      </p:ext>
    </p:extLst>
  </p:cSld>
  <p:clrMapOvr>
    <a:masterClrMapping/>
  </p:clrMapOvr>
  <p:transition spd="med">
    <p:cover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4921-CCB6-48B2-BEFA-BCDC7244AF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90665"/>
      </p:ext>
    </p:extLst>
  </p:cSld>
  <p:clrMapOvr>
    <a:masterClrMapping/>
  </p:clrMapOvr>
  <p:transition spd="med">
    <p:cover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20E3-50A5-437E-A94E-945AD6BA1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25451"/>
      </p:ext>
    </p:extLst>
  </p:cSld>
  <p:clrMapOvr>
    <a:masterClrMapping/>
  </p:clrMapOvr>
  <p:transition spd="med">
    <p:cover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C974-059B-4B2C-9528-23715E4905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1967"/>
      </p:ext>
    </p:extLst>
  </p:cSld>
  <p:clrMapOvr>
    <a:masterClrMapping/>
  </p:clrMapOvr>
  <p:transition spd="med">
    <p:cover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D856-97A2-4DE9-98DF-FE7FFC394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47737"/>
      </p:ext>
    </p:extLst>
  </p:cSld>
  <p:clrMapOvr>
    <a:masterClrMapping/>
  </p:clrMapOvr>
  <p:transition spd="med">
    <p:cover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0B0F-F1A8-41BD-A8F4-0A27D728F4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65746"/>
      </p:ext>
    </p:extLst>
  </p:cSld>
  <p:clrMapOvr>
    <a:masterClrMapping/>
  </p:clrMapOvr>
  <p:transition spd="med">
    <p:cover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5C01-64EF-435A-9F12-FDE0D15058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6707"/>
      </p:ext>
    </p:extLst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01837"/>
      </p:ext>
    </p:extLst>
  </p:cSld>
  <p:clrMapOvr>
    <a:masterClrMapping/>
  </p:clrMapOvr>
  <p:transition spd="med">
    <p:cover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7D6D-445B-4956-94AA-E38E5AC628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39199"/>
      </p:ext>
    </p:extLst>
  </p:cSld>
  <p:clrMapOvr>
    <a:masterClrMapping/>
  </p:clrMapOvr>
  <p:transition spd="med">
    <p:cover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F6D7-E081-4ADA-BD4D-BB864EA56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31937"/>
      </p:ext>
    </p:extLst>
  </p:cSld>
  <p:clrMapOvr>
    <a:masterClrMapping/>
  </p:clrMapOvr>
  <p:transition spd="med">
    <p:cover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1FA3-7A56-4D65-B4C3-3F9A48C3F5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6803"/>
      </p:ext>
    </p:extLst>
  </p:cSld>
  <p:clrMapOvr>
    <a:masterClrMapping/>
  </p:clrMapOvr>
  <p:transition spd="med">
    <p:cover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6A55-2540-474B-82C6-47B3400F5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16796"/>
      </p:ext>
    </p:extLst>
  </p:cSld>
  <p:clrMapOvr>
    <a:masterClrMapping/>
  </p:clrMapOvr>
  <p:transition spd="med">
    <p:cover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F4CE-9AB4-40C8-A987-97B9B86643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71199"/>
      </p:ext>
    </p:extLst>
  </p:cSld>
  <p:clrMapOvr>
    <a:masterClrMapping/>
  </p:clrMapOvr>
  <p:transition spd="med">
    <p:cover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1D7E-99D1-4499-9D0B-BEE026315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5331"/>
      </p:ext>
    </p:extLst>
  </p:cSld>
  <p:clrMapOvr>
    <a:masterClrMapping/>
  </p:clrMapOvr>
  <p:transition spd="med">
    <p:cover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4921-CCB6-48B2-BEFA-BCDC7244AF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28017"/>
      </p:ext>
    </p:extLst>
  </p:cSld>
  <p:clrMapOvr>
    <a:masterClrMapping/>
  </p:clrMapOvr>
  <p:transition spd="med">
    <p:cover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20E3-50A5-437E-A94E-945AD6BA1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288"/>
      </p:ext>
    </p:extLst>
  </p:cSld>
  <p:clrMapOvr>
    <a:masterClrMapping/>
  </p:clrMapOvr>
  <p:transition spd="med">
    <p:cover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C974-059B-4B2C-9528-23715E4905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454"/>
      </p:ext>
    </p:extLst>
  </p:cSld>
  <p:clrMapOvr>
    <a:masterClrMapping/>
  </p:clrMapOvr>
  <p:transition spd="med">
    <p:cover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D856-97A2-4DE9-98DF-FE7FFC394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1122"/>
      </p:ext>
    </p:extLst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45254"/>
      </p:ext>
    </p:extLst>
  </p:cSld>
  <p:clrMapOvr>
    <a:masterClrMapping/>
  </p:clrMapOvr>
  <p:transition spd="med">
    <p:cover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0B0F-F1A8-41BD-A8F4-0A27D728F4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6430"/>
      </p:ext>
    </p:extLst>
  </p:cSld>
  <p:clrMapOvr>
    <a:masterClrMapping/>
  </p:clrMapOvr>
  <p:transition spd="med">
    <p:cover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5C01-64EF-435A-9F12-FDE0D15058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31291"/>
      </p:ext>
    </p:extLst>
  </p:cSld>
  <p:clrMapOvr>
    <a:masterClrMapping/>
  </p:clrMapOvr>
  <p:transition spd="med">
    <p:cover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7D6D-445B-4956-94AA-E38E5AC628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05912"/>
      </p:ext>
    </p:extLst>
  </p:cSld>
  <p:clrMapOvr>
    <a:masterClrMapping/>
  </p:clrMapOvr>
  <p:transition spd="med">
    <p:cover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F6D7-E081-4ADA-BD4D-BB864EA56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41571"/>
      </p:ext>
    </p:extLst>
  </p:cSld>
  <p:clrMapOvr>
    <a:masterClrMapping/>
  </p:clrMapOvr>
  <p:transition spd="med">
    <p:cover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1FA3-7A56-4D65-B4C3-3F9A48C3F5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03818"/>
      </p:ext>
    </p:extLst>
  </p:cSld>
  <p:clrMapOvr>
    <a:masterClrMapping/>
  </p:clrMapOvr>
  <p:transition spd="med">
    <p:cover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6A55-2540-474B-82C6-47B3400F5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70454"/>
      </p:ext>
    </p:extLst>
  </p:cSld>
  <p:clrMapOvr>
    <a:masterClrMapping/>
  </p:clrMapOvr>
  <p:transition spd="med">
    <p:cover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F4CE-9AB4-40C8-A987-97B9B86643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30840"/>
      </p:ext>
    </p:extLst>
  </p:cSld>
  <p:clrMapOvr>
    <a:masterClrMapping/>
  </p:clrMapOvr>
  <p:transition spd="med">
    <p:cover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1D7E-99D1-4499-9D0B-BEE026315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35408"/>
      </p:ext>
    </p:extLst>
  </p:cSld>
  <p:clrMapOvr>
    <a:masterClrMapping/>
  </p:clrMapOvr>
  <p:transition spd="med">
    <p:cover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4921-CCB6-48B2-BEFA-BCDC7244AF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8269"/>
      </p:ext>
    </p:extLst>
  </p:cSld>
  <p:clrMapOvr>
    <a:masterClrMapping/>
  </p:clrMapOvr>
  <p:transition spd="med">
    <p:cover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20E3-50A5-437E-A94E-945AD6BA1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97439"/>
      </p:ext>
    </p:extLst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90B1-F0A8-4F66-817A-E4F10C84705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BADE-43E6-42A6-A56A-C6A0DD1B8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2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E0720-9E56-4219-9DDC-F15DB752EF6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 spd="med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90B1-F0A8-4F66-817A-E4F10C847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BADE-43E6-42A6-A56A-C6A0DD1B8A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 spd="med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cs typeface="Arial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946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cs typeface="Arial" charset="0"/>
              </a:endParaRPr>
            </a:p>
          </p:txBody>
        </p:sp>
        <p:grpSp>
          <p:nvGrpSpPr>
            <p:cNvPr id="1844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946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5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cs typeface="Arial" charset="0"/>
              </a:endParaRPr>
            </a:p>
          </p:txBody>
        </p:sp>
      </p:grpSp>
      <p:sp>
        <p:nvSpPr>
          <p:cNvPr id="184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rgbClr val="EAEAEA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rgbClr val="EAEAEA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rgbClr val="EAEAEA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EC1CE5-C72B-40C4-8336-5AE4CD1D4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435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ransition spd="med">
    <p:cover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9857B-3698-4E60-B13D-28558DD6A57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r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Е.П.Калиниченко  2009 год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9857B-3698-4E60-B13D-28558DD6A57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ver dir="r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2B0B81-BA38-4129-A66E-4A41E136B54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4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EAEAEA"/>
              </a:solidFill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946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946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5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</a:endParaRPr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1ED357-3F8F-4FB9-94B2-181071E31123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4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E0720-9E56-4219-9DDC-F15DB752EF6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6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ransition spd="med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E0720-9E56-4219-9DDC-F15DB752EF6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ransition spd="med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E0720-9E56-4219-9DDC-F15DB752EF6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ransition spd="med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E0720-9E56-4219-9DDC-F15DB752EF6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ransition spd="med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097" y="3857628"/>
            <a:ext cx="8143903" cy="220719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Самовольные уходы подростков из дома. Причины и профилактика.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0881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188" y="5300663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       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57224" y="1214422"/>
            <a:ext cx="777716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Calibri" pitchFamily="34" charset="0"/>
              </a:rPr>
              <a:t>эти </a:t>
            </a:r>
            <a:r>
              <a:rPr lang="ru-RU" sz="2500" dirty="0">
                <a:latin typeface="Calibri" pitchFamily="34" charset="0"/>
              </a:rPr>
              <a:t>побеги являются следствием реакции оппозиции и наблюдаются в 20% случаев.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500" dirty="0"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</a:t>
            </a:r>
            <a:r>
              <a:rPr lang="ru-RU" sz="2200" dirty="0">
                <a:latin typeface="Calibri" pitchFamily="34" charset="0"/>
              </a:rPr>
              <a:t>Особенность данных побегов в том, что убегают недалеко и в те места, где их увидят, найдут и возвратят. В побеге ведут себя так, чтобы привлечь внимание окружающих.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</a:rPr>
              <a:t>	</a:t>
            </a:r>
            <a:r>
              <a:rPr lang="ru-RU" sz="2200" b="1" dirty="0">
                <a:latin typeface="Calibri" pitchFamily="34" charset="0"/>
              </a:rPr>
              <a:t>Причина </a:t>
            </a:r>
            <a:r>
              <a:rPr lang="ru-RU" sz="2200" dirty="0">
                <a:latin typeface="Calibri" pitchFamily="34" charset="0"/>
              </a:rPr>
              <a:t>- </a:t>
            </a:r>
            <a:r>
              <a:rPr lang="ru-RU" sz="2200" dirty="0" err="1">
                <a:latin typeface="Calibri" pitchFamily="34" charset="0"/>
              </a:rPr>
              <a:t>гиперпротекция</a:t>
            </a:r>
            <a:r>
              <a:rPr lang="ru-RU" sz="2200" dirty="0">
                <a:latin typeface="Calibri" pitchFamily="34" charset="0"/>
              </a:rPr>
              <a:t>, уменьшение внимания со стороны значимых взрослых или необходимость получить какую-либо материальную выгоду или сформировать авторитет у сверстников.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</a:rPr>
              <a:t>	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Calibri" pitchFamily="34" charset="0"/>
              </a:rPr>
              <a:t>Возраст </a:t>
            </a:r>
            <a:r>
              <a:rPr lang="ru-RU" sz="2200" b="1" dirty="0">
                <a:latin typeface="Calibri" pitchFamily="34" charset="0"/>
              </a:rPr>
              <a:t>демонстративных побегов 12-17 лет.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086600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Демонстративные побеги:</a:t>
            </a:r>
            <a:b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4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ru-RU" sz="2400" i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мотивированные побеги)</a:t>
            </a:r>
            <a:endParaRPr lang="ru-RU" sz="24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1620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188" y="5300663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       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42910" y="1285860"/>
            <a:ext cx="7777162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Calibri" pitchFamily="34" charset="0"/>
              </a:rPr>
              <a:t>Редкий </a:t>
            </a:r>
            <a:r>
              <a:rPr lang="ru-RU" sz="2500" dirty="0">
                <a:solidFill>
                  <a:srgbClr val="000000"/>
                </a:solidFill>
                <a:latin typeface="Calibri" pitchFamily="34" charset="0"/>
              </a:rPr>
              <a:t>тип - 9% случаев.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5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Calibri" pitchFamily="34" charset="0"/>
              </a:rPr>
              <a:t>	Этим побегам предшествует внезапно и беспричинно изменяющееся настроение ("какая-то скука", "тоска"). Возникает немотивированная тяга к перемене обстановки. Побеги могут быть проявлением психического заболевания(эпилепсия, </a:t>
            </a:r>
            <a:r>
              <a:rPr lang="ru-RU" sz="2300" dirty="0" err="1" smtClean="0">
                <a:solidFill>
                  <a:srgbClr val="000000"/>
                </a:solidFill>
                <a:latin typeface="Calibri" pitchFamily="34" charset="0"/>
              </a:rPr>
              <a:t>эмилептиформные</a:t>
            </a:r>
            <a:r>
              <a:rPr lang="ru-RU" sz="2300" dirty="0" smtClean="0">
                <a:solidFill>
                  <a:srgbClr val="000000"/>
                </a:solidFill>
                <a:latin typeface="Calibri" pitchFamily="34" charset="0"/>
              </a:rPr>
              <a:t> состояния, маниакально-депрессивный психоз, </a:t>
            </a:r>
            <a:r>
              <a:rPr lang="ru-RU" sz="2300" dirty="0" err="1" smtClean="0">
                <a:solidFill>
                  <a:srgbClr val="000000"/>
                </a:solidFill>
                <a:latin typeface="Calibri" pitchFamily="34" charset="0"/>
              </a:rPr>
              <a:t>шизофрения.деменция</a:t>
            </a:r>
            <a:r>
              <a:rPr lang="ru-RU" sz="2300" dirty="0" smtClean="0">
                <a:solidFill>
                  <a:srgbClr val="000000"/>
                </a:solidFill>
                <a:latin typeface="Calibri" pitchFamily="34" charset="0"/>
              </a:rPr>
              <a:t> и умственная отсталость)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srgbClr val="000000"/>
                </a:solidFill>
                <a:latin typeface="Calibri" pitchFamily="34" charset="0"/>
              </a:rPr>
              <a:t>	В побег пускаются в одиночку и только затем находят попутчиков.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Calibri" pitchFamily="34" charset="0"/>
              </a:rPr>
              <a:t>Внезапно </a:t>
            </a:r>
            <a:r>
              <a:rPr lang="ru-RU" sz="2300" dirty="0">
                <a:solidFill>
                  <a:srgbClr val="000000"/>
                </a:solidFill>
                <a:latin typeface="Calibri" pitchFamily="34" charset="0"/>
              </a:rPr>
              <a:t>возвращаются домой - измученные, притихшие, послушные. Стыдятся своего поступка.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086600" cy="135732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Дроманические</a:t>
            </a:r>
            <a: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побеги:</a:t>
            </a:r>
            <a:b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4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(не</a:t>
            </a:r>
            <a:r>
              <a:rPr lang="ru-RU" sz="2400" i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мотивированные побеги)</a:t>
            </a:r>
            <a:endParaRPr lang="ru-RU" sz="24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0080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i="1" dirty="0" smtClean="0">
                <a:latin typeface="Calibri" pitchFamily="34" charset="0"/>
              </a:rPr>
              <a:t>1.  </a:t>
            </a:r>
            <a:r>
              <a:rPr lang="ru-RU" sz="2000" i="1" dirty="0">
                <a:latin typeface="Calibri" pitchFamily="34" charset="0"/>
              </a:rPr>
              <a:t>Стремление убежать из дома – это </a:t>
            </a:r>
            <a:r>
              <a:rPr lang="ru-RU" sz="2000" b="1" i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знак протеста</a:t>
            </a:r>
            <a:r>
              <a:rPr lang="ru-RU" sz="2000" i="1" dirty="0">
                <a:solidFill>
                  <a:srgbClr val="6CB727"/>
                </a:solidFill>
                <a:latin typeface="Calibri" pitchFamily="34" charset="0"/>
              </a:rPr>
              <a:t>, </a:t>
            </a:r>
            <a:r>
              <a:rPr lang="ru-RU" sz="2000" i="1" dirty="0">
                <a:latin typeface="Calibri" pitchFamily="34" charset="0"/>
              </a:rPr>
              <a:t>который чаще проявляется в среднем школьном возрасте (10 – 13 лет).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210039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Calibri" pitchFamily="34" charset="0"/>
              </a:rPr>
              <a:t>Профилактические меры:</a:t>
            </a:r>
            <a:endParaRPr lang="ru-RU" sz="2000" b="1" dirty="0">
              <a:latin typeface="Calibri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Calibri" pitchFamily="34" charset="0"/>
              </a:rPr>
              <a:t>		Возрастной протест может достигать интенсивности, близкой к отчаянию, если  родители совсем не интересуются жизнью своего ребёнка. Фактически подросток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чувствует</a:t>
            </a:r>
            <a:r>
              <a:rPr lang="ru-RU" sz="1600" dirty="0" smtClean="0">
                <a:latin typeface="Calibri" pitchFamily="34" charset="0"/>
              </a:rPr>
              <a:t>, что он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нужен ,и даже в тягость своим родителям</a:t>
            </a:r>
            <a:r>
              <a:rPr lang="ru-RU" sz="1600" dirty="0" smtClean="0">
                <a:solidFill>
                  <a:srgbClr val="006566"/>
                </a:solidFill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Часто у таких подростков формируется стремление к разрушению.</a:t>
            </a:r>
            <a:endParaRPr lang="ru-RU" sz="1600" dirty="0">
              <a:latin typeface="Calibri" pitchFamily="34" charset="0"/>
            </a:endParaRPr>
          </a:p>
          <a:p>
            <a:pPr lvl="0">
              <a:buNone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		Подросток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всегда должен знать, что </a:t>
            </a:r>
            <a:r>
              <a:rPr lang="ru-RU" sz="1600" b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родители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его безоговорочно </a:t>
            </a:r>
            <a:r>
              <a:rPr lang="ru-RU" sz="1600" b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любят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любят, потому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что он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есть.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buNone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		Подросток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должен знать, что </a:t>
            </a:r>
            <a:r>
              <a:rPr lang="ru-RU" sz="1600" b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родители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поймут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и </a:t>
            </a:r>
            <a:r>
              <a:rPr lang="ru-RU" sz="1600" b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примут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его таким ,какой он есть, даже если остальной мир отвернётся от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него.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buNone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		Научите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подростка не агрессивному и в то же время уверенному отстаиванию своего мнения, умению сказать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нет.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buNone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		Когда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ребёнок начинает взрослеть, ваша любовь должна приобрести другую форму по сравнению с той ,которая ему требовалась в детстве. Она должна проявляться в </a:t>
            </a:r>
            <a:r>
              <a:rPr lang="ru-RU" sz="1600" b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принятии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и </a:t>
            </a:r>
            <a:r>
              <a:rPr lang="ru-RU" sz="1600" b="1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поддержке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его как личности, самостоятельной ,индивидуальной ,способной нести ответственность за свой поступки.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00661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2285992"/>
            <a:ext cx="8643998" cy="30003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Calibri" pitchFamily="34" charset="0"/>
              </a:rPr>
              <a:t>Профилактические меры</a:t>
            </a:r>
            <a:endParaRPr lang="ru-RU" sz="2400" b="1" dirty="0">
              <a:latin typeface="Calibri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libri" pitchFamily="34" charset="0"/>
              </a:rPr>
              <a:t>	Примите факт, что ваш  сын или дочь-уже не ребёнок(по крайней мере ,он или она хочет, чтобы все вокруг так думали).Поэтому и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отношения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с подростком нужно строить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партнёрские</a:t>
            </a:r>
            <a:r>
              <a:rPr lang="ru-RU" sz="1800" dirty="0" smtClean="0">
                <a:latin typeface="Calibri" pitchFamily="34" charset="0"/>
              </a:rPr>
              <a:t>. Это значит, что директивный стиль взаимоотношений типа» я сказал, так и будет "можно забыть.</a:t>
            </a:r>
          </a:p>
          <a:p>
            <a:pPr marL="0" indent="0" algn="ctr">
              <a:buNone/>
            </a:pPr>
            <a:r>
              <a:rPr lang="ru-RU" sz="1800" dirty="0" smtClean="0">
                <a:latin typeface="Calibri" pitchFamily="34" charset="0"/>
              </a:rPr>
              <a:t>Сохраняйте спокойствие при эмоциональных вспышках подростка</a:t>
            </a:r>
          </a:p>
          <a:p>
            <a:pPr marL="0" indent="0" algn="ctr">
              <a:buNone/>
            </a:pPr>
            <a:r>
              <a:rPr lang="ru-RU" sz="1800" dirty="0" smtClean="0">
                <a:latin typeface="Calibri" pitchFamily="34" charset="0"/>
              </a:rPr>
              <a:t>Аргументируйте запреты.</a:t>
            </a:r>
          </a:p>
          <a:p>
            <a:pPr marL="0" indent="0" algn="ctr">
              <a:buNone/>
            </a:pPr>
            <a:r>
              <a:rPr lang="ru-RU" sz="1800" dirty="0" smtClean="0">
                <a:latin typeface="Calibri" pitchFamily="34" charset="0"/>
              </a:rPr>
              <a:t>В спорах пытайтесь договориться.</a:t>
            </a:r>
          </a:p>
          <a:p>
            <a:pPr marL="0" indent="0" algn="ctr">
              <a:buNone/>
            </a:pPr>
            <a:r>
              <a:rPr lang="ru-RU" sz="1800" dirty="0" smtClean="0">
                <a:latin typeface="Calibri" pitchFamily="34" charset="0"/>
              </a:rPr>
              <a:t>Считайтесь с мнением подростка ,иначе он не научиться считаться с Вашим )</a:t>
            </a:r>
          </a:p>
          <a:p>
            <a:pPr marL="0" indent="0" algn="ctr">
              <a:buNone/>
            </a:pPr>
            <a:endParaRPr lang="ru-RU" sz="1800" dirty="0" smtClean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i="1" dirty="0">
                <a:latin typeface="Calibri" pitchFamily="34" charset="0"/>
              </a:rPr>
              <a:t>2. Дети убегают из </a:t>
            </a:r>
            <a:r>
              <a:rPr lang="ru-RU" sz="2000" i="1" dirty="0" smtClean="0">
                <a:latin typeface="Calibri" pitchFamily="34" charset="0"/>
              </a:rPr>
              <a:t>дома</a:t>
            </a:r>
            <a:r>
              <a:rPr lang="ru-RU" sz="2000" i="1" dirty="0" smtClean="0">
                <a:solidFill>
                  <a:srgbClr val="6CB727"/>
                </a:solidFill>
                <a:latin typeface="Calibri" pitchFamily="34" charset="0"/>
              </a:rPr>
              <a:t> </a:t>
            </a:r>
            <a:r>
              <a:rPr lang="ru-RU" sz="2000" b="1" i="1" dirty="0" smtClean="0">
                <a:solidFill>
                  <a:srgbClr val="6CB727"/>
                </a:solidFill>
                <a:latin typeface="Calibri" pitchFamily="34" charset="0"/>
              </a:rPr>
              <a:t>из-за невыносимой домашней обстановки</a:t>
            </a:r>
            <a:r>
              <a:rPr lang="ru-RU" sz="2000" i="1" dirty="0" smtClean="0">
                <a:latin typeface="Calibri" pitchFamily="34" charset="0"/>
              </a:rPr>
              <a:t>: постоянного физического, </a:t>
            </a:r>
            <a:r>
              <a:rPr lang="ru-RU" sz="2000" i="1" dirty="0">
                <a:latin typeface="Calibri" pitchFamily="34" charset="0"/>
              </a:rPr>
              <a:t>сексуального или эмоционального насилия, совершаемого над ними. 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865867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376232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3. Переживание </a:t>
            </a:r>
            <a:r>
              <a:rPr lang="ru-RU" sz="2400" i="1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«ДРАЙВА</a:t>
            </a: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»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342902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Профилактические меры:</a:t>
            </a:r>
          </a:p>
          <a:p>
            <a:pPr algn="ctr">
              <a:buNone/>
            </a:pPr>
            <a:endParaRPr lang="ru-RU" sz="1800" dirty="0">
              <a:latin typeface="Calibri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		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Стимулируйте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ребёнка участвовать в соревнованиях, походах, играх и </a:t>
            </a:r>
            <a:r>
              <a:rPr lang="ru-RU" sz="1800" dirty="0" err="1" smtClean="0">
                <a:latin typeface="Calibri" pitchFamily="34" charset="0"/>
              </a:rPr>
              <a:t>т.д</a:t>
            </a:r>
            <a:r>
              <a:rPr lang="ru-RU" sz="1800" dirty="0" smtClean="0">
                <a:latin typeface="Calibri" pitchFamily="34" charset="0"/>
              </a:rPr>
              <a:t>, где детям предоставляется возможность переживать радостное напряжение разумного риска(так называемого «драйва", преодоление собственного страха.</a:t>
            </a:r>
          </a:p>
          <a:p>
            <a:pPr>
              <a:buNone/>
            </a:pPr>
            <a:endParaRPr lang="ru-RU" sz="18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Мотивируйте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заниматься в спортивных секциях, где можно разрядить социально приемлемым способом накопившееся напряжение.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57298"/>
            <a:ext cx="9144000" cy="142876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Дети любят рисковать. </a:t>
            </a:r>
            <a:r>
              <a:rPr lang="ru-RU" sz="1800" dirty="0" smtClean="0">
                <a:latin typeface="Calibri" pitchFamily="34" charset="0"/>
              </a:rPr>
              <a:t>Они теоритически знают ,что многие люди погибают ,но и сама смерть представляется им чем-то фантомным, то есть тем, что может происходить  «с кем-то ,но не со мной»</a:t>
            </a:r>
          </a:p>
          <a:p>
            <a:pPr algn="ctr"/>
            <a:r>
              <a:rPr lang="ru-RU" sz="1800" dirty="0" smtClean="0">
                <a:latin typeface="Calibri" pitchFamily="34" charset="0"/>
              </a:rPr>
              <a:t>Дети весьма отстранённо воспринимают аргументы о том, что «когда-то в будущем "они могут жестоко поплатиться свои здоровьем. К этому можно добавить стремление переживать напряжение определённого страха.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780408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314327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Профилактические меры: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		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давайте подростку чрезмерных нагрузок </a:t>
            </a:r>
            <a:r>
              <a:rPr lang="ru-RU" sz="1800" dirty="0" smtClean="0">
                <a:latin typeface="Calibri" pitchFamily="34" charset="0"/>
              </a:rPr>
              <a:t>,когда у него не остаётся времени даже для того ,чтобы погулять во дворе. Не забывайте- он ещё ребёнок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		Если кто-то жалуется на поведение вашего ребёнка, не спешите сразу его наказывать,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выясните мотивы </a:t>
            </a:r>
            <a:r>
              <a:rPr lang="ru-RU" sz="1800" dirty="0" smtClean="0">
                <a:latin typeface="Calibri" pitchFamily="34" charset="0"/>
              </a:rPr>
              <a:t>его поступков.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		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Будьте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внимательны и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справедливы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к своим детям, решайте вместе  их проблемы.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		Поддерживаете связь с классным руководителем ,учителями  по вопросу успеваемости вашего ребёнка, консультируйтесь с ними по проблемным учебным вопросам.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		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Создавайте ситуацию успеха для ребёнка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9144000" cy="1208082"/>
          </a:xfrm>
        </p:spPr>
        <p:txBody>
          <a:bodyPr/>
          <a:lstStyle/>
          <a:p>
            <a:pPr marL="342900" lvl="0" indent="-342900" algn="ctr" eaLnBrk="1" hangingPunct="1"/>
            <a:r>
              <a:rPr lang="ru-RU" sz="2000" i="1" kern="1200" dirty="0" smtClean="0">
                <a:latin typeface="Calibri" pitchFamily="34" charset="0"/>
              </a:rPr>
              <a:t>4. Побеги </a:t>
            </a:r>
            <a:r>
              <a:rPr lang="ru-RU" sz="2000" i="1" kern="1200" dirty="0">
                <a:latin typeface="Calibri" pitchFamily="34" charset="0"/>
              </a:rPr>
              <a:t>из внешне благополучных семей могут быть </a:t>
            </a:r>
            <a:r>
              <a:rPr lang="ru-RU" sz="2000" i="1" kern="1200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связаны с неправильной родительской позицией относительно трудностей в учёбе:</a:t>
            </a:r>
            <a:r>
              <a:rPr lang="ru-RU" sz="2000" i="1" kern="1200" dirty="0">
                <a:latin typeface="Calibri" pitchFamily="34" charset="0"/>
              </a:rPr>
              <a:t> систематические упреки, ограничения, жестокие наказания в отношении ребёнка, имеющего неуспеваемость.</a:t>
            </a:r>
          </a:p>
          <a:p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16938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i="1" dirty="0">
                <a:latin typeface="Calibri" pitchFamily="34" charset="0"/>
              </a:rPr>
              <a:t>5. Одним из основных побудительных мотивов ухода ребёнка становится </a:t>
            </a:r>
            <a:r>
              <a:rPr lang="ru-RU" sz="2000" b="1" i="1" dirty="0">
                <a:latin typeface="Calibri" pitchFamily="34" charset="0"/>
              </a:rPr>
              <a:t>потребность во множестве новых и ярких впечатлений</a:t>
            </a:r>
            <a:r>
              <a:rPr lang="ru-RU" sz="2000" i="1" dirty="0">
                <a:latin typeface="Calibri" pitchFamily="34" charset="0"/>
              </a:rPr>
              <a:t>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054485"/>
          </a:xfrm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2400" b="1" dirty="0" smtClean="0"/>
              <a:t>Профилактические меры</a:t>
            </a:r>
          </a:p>
          <a:p>
            <a:pPr>
              <a:buNone/>
            </a:pPr>
            <a:endParaRPr lang="ru-RU" sz="1400" dirty="0"/>
          </a:p>
          <a:p>
            <a:pPr algn="ctr">
              <a:lnSpc>
                <a:spcPct val="150000"/>
              </a:lnSpc>
              <a:buNone/>
            </a:pPr>
            <a:endParaRPr lang="ru-RU" sz="1600" dirty="0"/>
          </a:p>
          <a:p>
            <a:pPr algn="ctr">
              <a:lnSpc>
                <a:spcPct val="150000"/>
              </a:lnSpc>
              <a:buNone/>
            </a:pPr>
            <a:r>
              <a:rPr lang="ru-RU" sz="1600" dirty="0" smtClean="0"/>
              <a:t>Организуйте свободное время ребёнка, в котором ему представиться возможность удовлетворять своё любопытство через исследование себя, разных сторон жизни, мира, природы.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600" dirty="0" smtClean="0"/>
              <a:t>Поддерживайте подростка в его начинаниях ,повышайте оценку его успехов(Для мотивирования его к большим успехам)</a:t>
            </a:r>
            <a:endParaRPr lang="ru-RU" sz="16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312900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307183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Calibri" pitchFamily="34" charset="0"/>
              </a:rPr>
              <a:t>Профилактические меры: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1.Создайте условия </a:t>
            </a:r>
            <a:r>
              <a:rPr lang="ru-RU" sz="1600" dirty="0" smtClean="0">
                <a:latin typeface="Calibri" pitchFamily="34" charset="0"/>
              </a:rPr>
              <a:t>,при которых ребёнок имея все необходимое ,всё-таки должен добиваться некоторых желаний ,совершать какую-то работу для получения вознаграждения.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2.Научите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ребёнка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мечтать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и пробовать свои силы ,помогать в достижениях.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3.Развивайте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лидерские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качества в ребёнке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4.Развивайте творческие </a:t>
            </a:r>
            <a:r>
              <a:rPr lang="ru-RU" sz="1600" dirty="0" smtClean="0">
                <a:latin typeface="Calibri" pitchFamily="34" charset="0"/>
              </a:rPr>
              <a:t>способности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5.Научите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ставить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большие и маленькие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,определять  задачи, которые нужно решать для их достижения, а эти задачи разделять на небольшие легко осуществимые шаги.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928671"/>
            <a:ext cx="8572560" cy="2071701"/>
          </a:xfrm>
        </p:spPr>
        <p:txBody>
          <a:bodyPr/>
          <a:lstStyle/>
          <a:p>
            <a:pPr marL="342900" indent="-342900">
              <a:buAutoNum type="arabicPeriod" startAt="6"/>
            </a:pPr>
            <a:r>
              <a:rPr lang="ru-RU" sz="1600" b="1" i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СКУКА </a:t>
            </a:r>
            <a:r>
              <a:rPr lang="ru-RU" sz="1600" dirty="0" smtClean="0">
                <a:latin typeface="Calibri" pitchFamily="34" charset="0"/>
              </a:rPr>
              <a:t>- Это тяжёлое эмоциональное состояние. Чаще всего это следствие из каких-либо причин: </a:t>
            </a:r>
          </a:p>
          <a:p>
            <a:pPr marL="342900" indent="-342900"/>
            <a:r>
              <a:rPr lang="ru-RU" sz="1600" dirty="0" smtClean="0">
                <a:latin typeface="Calibri" pitchFamily="34" charset="0"/>
              </a:rPr>
              <a:t>1.отсутствие смысла в жизни в результате полученных психических травм ,в том числе от пережитых трагедий, насилия, жестокого обращения; тяжёлых разочарований (предательства близких людей); чрезмерного баловства; чрезмерной критичности взрослых.</a:t>
            </a:r>
          </a:p>
          <a:p>
            <a:r>
              <a:rPr lang="ru-RU" sz="1600" dirty="0" smtClean="0">
                <a:latin typeface="Calibri" pitchFamily="34" charset="0"/>
              </a:rPr>
              <a:t>2.Хроническое неудовлетворение важных базовых потребностей</a:t>
            </a:r>
          </a:p>
          <a:p>
            <a:r>
              <a:rPr lang="ru-RU" sz="1600" dirty="0" smtClean="0">
                <a:latin typeface="Calibri" pitchFamily="34" charset="0"/>
              </a:rPr>
              <a:t>3.Неразвитость творческих способностей</a:t>
            </a:r>
          </a:p>
          <a:p>
            <a:r>
              <a:rPr lang="ru-RU" sz="1600" dirty="0" smtClean="0">
                <a:latin typeface="Calibri" pitchFamily="34" charset="0"/>
              </a:rPr>
              <a:t>4.Жизнь «пока»-всё важное будет потом. Сроки не определены.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623666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292895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Calibri" pitchFamily="34" charset="0"/>
              </a:rPr>
              <a:t>Профилактические меры:</a:t>
            </a:r>
          </a:p>
          <a:p>
            <a:pPr>
              <a:buNone/>
            </a:pPr>
            <a:endParaRPr lang="ru-RU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Развивайте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в ребёнке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уверенность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,положительное отношение к себе, принятие своих качеств, особенностей, отличительных черт.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Научите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ребёнка эффективным моделям противостояния негативному влиянию и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независимому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поведению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в сложных социальных ситуациях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Развивайте</a:t>
            </a:r>
            <a:r>
              <a:rPr lang="ru-RU" sz="1600" b="1" dirty="0" smtClean="0">
                <a:solidFill>
                  <a:srgbClr val="6CB727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в ребёнке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физическую силу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Развивайте </a:t>
            </a:r>
            <a:r>
              <a:rPr lang="ru-RU" sz="1600" dirty="0" smtClean="0">
                <a:latin typeface="Calibri" pitchFamily="34" charset="0"/>
              </a:rPr>
              <a:t>в ребёнке 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умение общаться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ругайте его друзей, или тех ,с кем он встречается.(вызовет </a:t>
            </a:r>
            <a:r>
              <a:rPr lang="ru-RU" sz="1600" b="1" dirty="0" err="1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толькоотрицание</a:t>
            </a:r>
            <a:r>
              <a:rPr lang="ru-RU" sz="1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)если он с ними поссориться или расстанется)</a:t>
            </a:r>
            <a:endParaRPr lang="ru-RU" sz="1600" b="1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09"/>
            <a:ext cx="9144000" cy="178595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Calibri" pitchFamily="34" charset="0"/>
              </a:rPr>
              <a:t>7.  Принадлежность к социальной группе.</a:t>
            </a: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Чем</a:t>
            </a:r>
            <a:r>
              <a:rPr lang="ru-RU" sz="1800" b="1" dirty="0" smtClean="0">
                <a:solidFill>
                  <a:srgbClr val="6CB727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менее подросток уверен в себе</a:t>
            </a:r>
            <a:r>
              <a:rPr lang="ru-RU" sz="1800" dirty="0" smtClean="0">
                <a:latin typeface="Calibri" pitchFamily="34" charset="0"/>
              </a:rPr>
              <a:t>, чем хуже он относится  сам к себе,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тем более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значима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для него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симпатия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сверстников</a:t>
            </a:r>
            <a:r>
              <a:rPr lang="ru-RU" sz="1800" dirty="0" smtClean="0">
                <a:latin typeface="Calibri" pitchFamily="34" charset="0"/>
              </a:rPr>
              <a:t>, и тем менее он способен мыслить и действовать вопреки их мнению.</a:t>
            </a:r>
          </a:p>
          <a:p>
            <a:pPr algn="ctr"/>
            <a:r>
              <a:rPr lang="ru-RU" sz="1800" dirty="0" smtClean="0">
                <a:latin typeface="Calibri" pitchFamily="34" charset="0"/>
              </a:rPr>
              <a:t>Не чувствуя себя достаточно уверенно для того, чтобы спокойно выдержать напор, принуждения и даже издевательства, подросток предпочитает подчиниться требованиям неформального лидера группы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574622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Причины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ухода ребенка из дома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8643998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8. Стремление уйти от осознания несправедливости мира, разочарований (в том числе в любви), переживания тяжелой утраты (смерти любимых людей)</a:t>
            </a:r>
            <a:endParaRPr lang="ru-RU" sz="2000" b="1" dirty="0"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716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</a:rPr>
              <a:t>Подростку свойственен максимализм. Часто мир представляется ему в черно-белых тонах. Он либо восхищается, либо ненавидит. Подросток особенно чувствителен к любой несправедливости. А несправедливостью ему кажется все, что не соответствует его ожиданиям. Он может быть циничным, демонстрируя презрение к чужим бедам, либо замыкается в себе: не видеть, не слышать, не думать, часто ищет способ перестать чувствовать противоречия в душе.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57562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Профилактические меры:</a:t>
            </a:r>
            <a:endParaRPr lang="ru-RU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 Научите подростка видеть неоднозначность жизни и социальных явлений - в любом негативном явлении содержится позитивное зерно (предпосылка к позитивным мнениям), а в любом позитивном явлении есть предпосылка к негативу.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 Поддержите подростка при переживании им горя, разочарования в любви.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 Оставьте дома, на видном месте информацию о работе телефонов доверия и кабинетов психолога. Объясните ребёнку: для чего люди ходят к психологу? Какие проблемы называют психологическими? как обратиться к психологу?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9"/>
            <a:ext cx="8429684" cy="2714644"/>
          </a:xfrm>
        </p:spPr>
        <p:txBody>
          <a:bodyPr/>
          <a:lstStyle/>
          <a:p>
            <a:pPr eaLnBrk="1" hangingPunct="1">
              <a:buNone/>
            </a:pPr>
            <a:r>
              <a:rPr lang="ru-RU" sz="2500" dirty="0" smtClean="0"/>
              <a:t>		«Подростковый возраст — стадия онтогенетического развития между детством и взрослостью (от 11–12 до 16–17 лет), которая характеризуется качественными изменениями, связанными с половым созреванием и вхождением во взрослую жизнь».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1429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Из психологического словаря:</a:t>
            </a:r>
            <a:r>
              <a:rPr lang="ru-RU" sz="36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929066"/>
            <a:ext cx="2595708" cy="21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214618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       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428596" y="1430442"/>
            <a:ext cx="8358246" cy="38933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Беглецы исследователи-это молодые люди, желающие путешествовать ,родители которые не давали им и шагу сделать самостоятельно. Беглецы исследователи ищут приключения ,чтобы утвердить свою независимость.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Беглецы шантажисты-имеют более серьёзные или длительные конфликты с родителями по поводу домашних дел, выбора друзей и т.п. Они уходят .чтобы заставить родителей принять их условия.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Беглецы от опасности –уходят из дома ,чтобы избавиться от постоянного физического или сексуального насилия со стороны родителей, опекунов, нередко совершающих такие действия в пьяном виде. </a:t>
            </a:r>
            <a:endParaRPr lang="ru-RU" sz="23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086600" cy="13573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Основные группы беглецов</a:t>
            </a:r>
            <a:br>
              <a:rPr lang="ru-RU" sz="28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(зарубежная классификация</a:t>
            </a:r>
            <a: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ru-RU" sz="24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1491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       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428596" y="1428736"/>
            <a:ext cx="835824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</a:rPr>
              <a:t>Лёгкая: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-не более чем на 7 дней 1 раз в месяц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-Ночное посещение компьютерных клубов, прогулы в школе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-нет противоправных действий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-нет химических и поведенческих зависимостей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-пограничная интеллектуальная недостаточность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</a:rPr>
              <a:t>Средняя</a:t>
            </a:r>
            <a:r>
              <a:rPr lang="ru-RU" sz="1200" dirty="0" smtClean="0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-Уходы на 2-3 недели ,1-2 раза за 2 месяца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-попрошайничество ,жизнь в подвалах, чердаках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-противоправные действия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-алкоголизация, токсикомания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-агрессивность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-встречается в аномалиях характера(психопатиях),умственной отсталости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</a:rPr>
              <a:t>Тяжёлая: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-Уходы на 1-2 месяца,2 раза за 6 месяцев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-асоциальная жизнь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-противоправные действия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-алкоголизм ,токсикомания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-агрессивность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-невозможность контролировать своё поведение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-встречается при  психических заболеваниях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086600" cy="1357322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Степень тяжести синдрома уходов и бродяжничества </a:t>
            </a:r>
            <a:endParaRPr lang="ru-RU" sz="24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4971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034" y="500042"/>
            <a:ext cx="8429652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побегов</a:t>
            </a:r>
            <a:endParaRPr lang="ru-RU" sz="36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1" y="1357322"/>
            <a:ext cx="1623694" cy="196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57323"/>
            <a:ext cx="1533958" cy="196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3588" y="3105835"/>
            <a:ext cx="74448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Уходы ребёнка из дома влекут за собой серьёзные последствия</a:t>
            </a:r>
            <a:r>
              <a:rPr lang="ru-RU" sz="1400" b="1" dirty="0"/>
              <a:t>: </a:t>
            </a:r>
            <a:endParaRPr lang="ru-RU" sz="14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-</a:t>
            </a:r>
            <a:r>
              <a:rPr lang="ru-RU" sz="1200" b="1" dirty="0" smtClean="0"/>
              <a:t>Проживая без надзора ,подростки привыкают лгать ,бездельничать, воровать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-Подростки легко могут попасть под опасное влияние ,в преступные аморальные действия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-Подростки могут совершить серьёзные правонарушения, вести асоциальный образ жизни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-Подростки могут стать жертвой насилия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Угроза убежать из дома первый раз-это тоже сигнал ,который не должен быть проигнорирован!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Когда дети уходят в первый раз –это ещё не </a:t>
            </a:r>
            <a:r>
              <a:rPr lang="ru-RU" sz="1200" b="1" dirty="0" err="1" smtClean="0"/>
              <a:t>болезнь.Но</a:t>
            </a:r>
            <a:r>
              <a:rPr lang="ru-RU" sz="1200" b="1" dirty="0" smtClean="0"/>
              <a:t> потом желание бродяжничать станет уже необратимым-с ним ребёнок не сможет самостоятельно без помощи взрослого справиться.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1748210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034" y="500042"/>
            <a:ext cx="8429652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для родителей по предупреждению уходов ребенка из дому</a:t>
            </a:r>
            <a:endParaRPr lang="ru-RU" sz="36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857364"/>
            <a:ext cx="9001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Говорите с ребенком!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Начните с малого – спросите у ребенка, как прошел день, что было хорошего, какие проблемы; расскажите про свой день, свои успехи и трудности.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Все, что для взрослых – полная бессмыслица, для ребенка очень важно!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Подросток хочет, чтобы к нему относились серьезно, воспринимали его как взрослого и самостоятельного человека, уважали его личность, поэтому любое необдуманное слово или действие могут нанести тяжелую рану его душе. Впоследствии ребенок будет воспроизводить свои психологические проблемы во взрослой жизни.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Попробуйте найти время, чтобы всей семьей сходить в кафе, кинотеатр или парк.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Запишитесь вместе с сыном или дочкой в спортивный зал или бассейн.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Ни в коем случае нельзя применять меры физического воздействия!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648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90336"/>
            <a:ext cx="81038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Calibri" pitchFamily="34" charset="0"/>
              </a:rPr>
              <a:t>«Если ребенок не будет чувствовать, что ваш дом принадлежит и ему тоже, он сделает своим домом улицу…»  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Calibri" pitchFamily="34" charset="0"/>
              </a:rPr>
              <a:t>                                                                 </a:t>
            </a:r>
            <a:endParaRPr lang="ru-RU" sz="2400" b="1" dirty="0" smtClean="0">
              <a:latin typeface="Calibri" pitchFamily="34" charset="0"/>
            </a:endParaRPr>
          </a:p>
          <a:p>
            <a:pPr algn="r"/>
            <a:r>
              <a:rPr lang="ru-RU" sz="2400" b="1" dirty="0" smtClean="0">
                <a:latin typeface="Calibri" pitchFamily="34" charset="0"/>
              </a:rPr>
              <a:t>                    </a:t>
            </a:r>
            <a:r>
              <a:rPr lang="ru-RU" sz="2400" b="1" i="1" dirty="0">
                <a:latin typeface="Calibri" pitchFamily="34" charset="0"/>
              </a:rPr>
              <a:t>Надин де Ротшильд</a:t>
            </a:r>
          </a:p>
        </p:txBody>
      </p:sp>
    </p:spTree>
    <p:extLst>
      <p:ext uri="{BB962C8B-B14F-4D97-AF65-F5344CB8AC3E}">
        <p14:creationId xmlns:p14="http://schemas.microsoft.com/office/powerpoint/2010/main" val="598861878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0100" y="4000504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kern="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kern="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3200" kern="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8015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1214414" y="214290"/>
            <a:ext cx="6858048" cy="1214422"/>
          </a:xfrm>
          <a:prstGeom prst="roundRect">
            <a:avLst>
              <a:gd name="adj" fmla="val 16667"/>
            </a:avLst>
          </a:prstGeom>
          <a:solidFill>
            <a:srgbClr val="93DA5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Calibri" pitchFamily="34" charset="0"/>
              </a:rPr>
              <a:t>Каковы ощущения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Calibri" pitchFamily="34" charset="0"/>
              </a:rPr>
              <a:t>подростка?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500166" y="4357695"/>
            <a:ext cx="6357982" cy="1214445"/>
          </a:xfrm>
          <a:prstGeom prst="roundRect">
            <a:avLst>
              <a:gd name="adj" fmla="val 16667"/>
            </a:avLst>
          </a:prstGeom>
          <a:solidFill>
            <a:srgbClr val="93DA5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Внутренний конфликт</a:t>
            </a:r>
            <a:endParaRPr lang="ru-RU" sz="2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/>
              <a:t>Я – уникальная личность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/>
              <a:t>Я – такой же как и </a:t>
            </a:r>
            <a:r>
              <a:rPr lang="ru-RU" sz="2200" b="1" i="1" u="sng" dirty="0" smtClean="0"/>
              <a:t>все</a:t>
            </a:r>
            <a:endParaRPr lang="ru-RU" sz="2400" b="1" dirty="0">
              <a:solidFill>
                <a:srgbClr val="000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3505" y="1643063"/>
            <a:ext cx="2928697" cy="1858123"/>
            <a:chOff x="183" y="1035"/>
            <a:chExt cx="1714" cy="1231"/>
          </a:xfrm>
        </p:grpSpPr>
        <p:sp>
          <p:nvSpPr>
            <p:cNvPr id="11279" name="AutoShape 5"/>
            <p:cNvSpPr>
              <a:spLocks noChangeArrowheads="1"/>
            </p:cNvSpPr>
            <p:nvPr/>
          </p:nvSpPr>
          <p:spPr bwMode="auto">
            <a:xfrm>
              <a:off x="183" y="1461"/>
              <a:ext cx="1714" cy="805"/>
            </a:xfrm>
            <a:prstGeom prst="roundRect">
              <a:avLst>
                <a:gd name="adj" fmla="val 16667"/>
              </a:avLst>
            </a:prstGeom>
            <a:solidFill>
              <a:srgbClr val="93DA5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Чувство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взрослости</a:t>
              </a:r>
              <a:endParaRPr lang="ru-RU" sz="2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81" name="Line 11"/>
            <p:cNvSpPr>
              <a:spLocks noChangeShapeType="1"/>
            </p:cNvSpPr>
            <p:nvPr/>
          </p:nvSpPr>
          <p:spPr bwMode="auto">
            <a:xfrm flipH="1">
              <a:off x="1486" y="1035"/>
              <a:ext cx="136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3626" y="1714501"/>
            <a:ext cx="2805113" cy="1863725"/>
            <a:chOff x="3744" y="1035"/>
            <a:chExt cx="1767" cy="1174"/>
          </a:xfrm>
          <a:solidFill>
            <a:srgbClr val="93DA52"/>
          </a:solidFill>
        </p:grpSpPr>
        <p:sp>
          <p:nvSpPr>
            <p:cNvPr id="11276" name="AutoShape 7"/>
            <p:cNvSpPr>
              <a:spLocks noChangeArrowheads="1"/>
            </p:cNvSpPr>
            <p:nvPr/>
          </p:nvSpPr>
          <p:spPr bwMode="auto">
            <a:xfrm>
              <a:off x="3744" y="1395"/>
              <a:ext cx="1767" cy="81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latin typeface="Calibri" pitchFamily="34" charset="0"/>
                </a:rPr>
                <a:t>Половое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latin typeface="Calibri" pitchFamily="34" charset="0"/>
                </a:rPr>
                <a:t>созревание</a:t>
              </a:r>
              <a:endParaRPr lang="ru-RU" sz="2800" b="1" dirty="0">
                <a:latin typeface="Calibri" pitchFamily="34" charset="0"/>
              </a:endParaRPr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4104" y="1035"/>
              <a:ext cx="227" cy="227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76600" y="1700213"/>
            <a:ext cx="2652722" cy="2586043"/>
            <a:chOff x="2064" y="1071"/>
            <a:chExt cx="1632" cy="1724"/>
          </a:xfrm>
          <a:solidFill>
            <a:srgbClr val="93DA52"/>
          </a:solidFill>
        </p:grpSpPr>
        <p:sp>
          <p:nvSpPr>
            <p:cNvPr id="11273" name="AutoShape 21"/>
            <p:cNvSpPr>
              <a:spLocks noChangeArrowheads="1"/>
            </p:cNvSpPr>
            <p:nvPr/>
          </p:nvSpPr>
          <p:spPr bwMode="auto">
            <a:xfrm>
              <a:off x="2064" y="1480"/>
              <a:ext cx="1632" cy="131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latin typeface="Calibri" pitchFamily="34" charset="0"/>
                </a:rPr>
                <a:t>Быстрая смена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latin typeface="Calibri" pitchFamily="34" charset="0"/>
                </a:rPr>
                <a:t>настроения</a:t>
              </a:r>
              <a:endParaRPr lang="ru-RU" sz="2800" b="1" dirty="0">
                <a:latin typeface="Calibri" pitchFamily="34" charset="0"/>
              </a:endParaRPr>
            </a:p>
          </p:txBody>
        </p:sp>
        <p:sp>
          <p:nvSpPr>
            <p:cNvPr id="11274" name="Line 22"/>
            <p:cNvSpPr>
              <a:spLocks noChangeShapeType="1"/>
            </p:cNvSpPr>
            <p:nvPr/>
          </p:nvSpPr>
          <p:spPr bwMode="auto">
            <a:xfrm>
              <a:off x="2925" y="1071"/>
              <a:ext cx="29" cy="279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638508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04800"/>
            <a:ext cx="7543824" cy="4572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Глоссарий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712"/>
            <a:ext cx="8610600" cy="5716488"/>
          </a:xfrm>
        </p:spPr>
        <p:txBody>
          <a:bodyPr/>
          <a:lstStyle/>
          <a:p>
            <a:pPr>
              <a:buNone/>
            </a:pPr>
            <a:r>
              <a:rPr lang="ru-RU" sz="1600" b="1" u="sng" dirty="0">
                <a:latin typeface="Calibri" pitchFamily="34" charset="0"/>
              </a:rPr>
              <a:t>Побег </a:t>
            </a:r>
            <a:r>
              <a:rPr lang="ru-RU" sz="1600" dirty="0" smtClean="0">
                <a:latin typeface="Calibri" pitchFamily="34" charset="0"/>
              </a:rPr>
              <a:t>– </a:t>
            </a:r>
            <a:r>
              <a:rPr lang="ru-RU" sz="1600" dirty="0">
                <a:latin typeface="Calibri" pitchFamily="34" charset="0"/>
              </a:rPr>
              <a:t>самовольный уход из дома на длительный срок (на сутки и более)</a:t>
            </a:r>
          </a:p>
          <a:p>
            <a:pPr>
              <a:buNone/>
            </a:pPr>
            <a:r>
              <a:rPr lang="ru-RU" sz="1600" b="1" u="sng" dirty="0">
                <a:latin typeface="Calibri" pitchFamily="34" charset="0"/>
              </a:rPr>
              <a:t>Бродяжничество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– </a:t>
            </a:r>
            <a:r>
              <a:rPr lang="ru-RU" sz="1600" dirty="0">
                <a:latin typeface="Calibri" pitchFamily="34" charset="0"/>
              </a:rPr>
              <a:t>выражается в повторяющихся уходах из дома, </a:t>
            </a:r>
            <a:r>
              <a:rPr lang="ru-RU" sz="1600" dirty="0" smtClean="0">
                <a:latin typeface="Calibri" pitchFamily="34" charset="0"/>
              </a:rPr>
              <a:t> это </a:t>
            </a:r>
            <a:r>
              <a:rPr lang="ru-RU" sz="1600" dirty="0">
                <a:latin typeface="Calibri" pitchFamily="34" charset="0"/>
              </a:rPr>
              <a:t>скитание лица в течение длительного времени.</a:t>
            </a:r>
          </a:p>
          <a:p>
            <a:pPr>
              <a:buNone/>
            </a:pPr>
            <a:r>
              <a:rPr lang="ru-RU" sz="1600" b="1" u="sng" dirty="0">
                <a:latin typeface="Calibri" pitchFamily="34" charset="0"/>
              </a:rPr>
              <a:t>Мотив</a:t>
            </a: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</a:rPr>
              <a:t>– </a:t>
            </a:r>
            <a:r>
              <a:rPr lang="ru-RU" sz="1600" dirty="0" smtClean="0">
                <a:latin typeface="Calibri" pitchFamily="34" charset="0"/>
              </a:rPr>
              <a:t>внутреннее </a:t>
            </a:r>
            <a:r>
              <a:rPr lang="ru-RU" sz="1600" dirty="0">
                <a:latin typeface="Calibri" pitchFamily="34" charset="0"/>
              </a:rPr>
              <a:t>побуждение к действию, процесс психофизиологического плана, управляющий поведением человека, определяющий его </a:t>
            </a:r>
            <a:r>
              <a:rPr lang="ru-RU" sz="1600" dirty="0" smtClean="0">
                <a:latin typeface="Calibri" pitchFamily="34" charset="0"/>
              </a:rPr>
              <a:t>направленности.</a:t>
            </a:r>
          </a:p>
          <a:p>
            <a:pPr>
              <a:buNone/>
            </a:pPr>
            <a:r>
              <a:rPr lang="ru-RU" sz="1600" b="1" u="sng" dirty="0" smtClean="0">
                <a:latin typeface="Calibri" pitchFamily="34" charset="0"/>
              </a:rPr>
              <a:t>Мотивированная поведенческая реакция </a:t>
            </a:r>
            <a:r>
              <a:rPr lang="ru-RU" sz="1600" dirty="0" smtClean="0">
                <a:latin typeface="Calibri" pitchFamily="34" charset="0"/>
              </a:rPr>
              <a:t>–</a:t>
            </a:r>
            <a:r>
              <a:rPr lang="ru-RU" sz="1600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ru-RU" sz="1600" dirty="0">
                <a:latin typeface="Calibri" pitchFamily="34" charset="0"/>
                <a:ea typeface="Calibri"/>
                <a:cs typeface="Times New Roman"/>
              </a:rPr>
              <a:t>по психологически понятным причинам возникает как ситуационная характерологическая реакция на фоне острой психической травмы (пережитого стресса) у условно здоровых детей и подростков (причинами могут быть реагирование на потерю, острый конфликт со значимыми людьми, острое проявление в характере родителей деспотичности и авторитаризма, неблагополучная социально-бытовая обстановка: родители страдают алкоголизмом или наркоманией, вовлечены в криминал, острый эпизод насилия со стороны </a:t>
            </a:r>
            <a:r>
              <a:rPr lang="ru-RU" sz="1600" dirty="0" smtClean="0">
                <a:latin typeface="Calibri" pitchFamily="34" charset="0"/>
                <a:ea typeface="Calibri"/>
                <a:cs typeface="Times New Roman"/>
              </a:rPr>
              <a:t>родителей)</a:t>
            </a:r>
          </a:p>
          <a:p>
            <a:pPr>
              <a:buNone/>
            </a:pPr>
            <a:r>
              <a:rPr lang="ru-RU" sz="1600" b="1" u="sng" dirty="0" smtClean="0">
                <a:latin typeface="Calibri" pitchFamily="34" charset="0"/>
                <a:ea typeface="Calibri"/>
                <a:cs typeface="Times New Roman"/>
              </a:rPr>
              <a:t>Немотивированная поведенческая реакция </a:t>
            </a:r>
            <a:r>
              <a:rPr lang="ru-RU" sz="1600" b="1" u="sng" dirty="0">
                <a:latin typeface="Calibri" pitchFamily="34" charset="0"/>
                <a:ea typeface="Calibri"/>
                <a:cs typeface="Times New Roman"/>
              </a:rPr>
              <a:t>- это патология, возникает в рамках каких-либо психических расстройств</a:t>
            </a:r>
            <a:r>
              <a:rPr lang="ru-RU" sz="1600" b="1" dirty="0">
                <a:latin typeface="Calibri" pitchFamily="34" charset="0"/>
                <a:ea typeface="Calibri"/>
                <a:cs typeface="Times New Roman"/>
              </a:rPr>
              <a:t>.</a:t>
            </a:r>
            <a:r>
              <a:rPr lang="ru-RU" sz="1600" dirty="0">
                <a:latin typeface="Calibri" pitchFamily="34" charset="0"/>
                <a:ea typeface="Calibri"/>
                <a:cs typeface="Times New Roman"/>
              </a:rPr>
              <a:t> Немотивированные уходы и побеги психологически непонятны окружающим и могут быть совсем не связаны с ситуацией, в которой находился подросток перед уходом или побегом. К примеру, вдруг, на фоне полного благополучия, подросток собирается и исчезает "погулять", и гуляет несколько дней или даже недель. Такой уход возникает чаще на фоне нарушений в сфере влечений (вплоть до импульсивного непреодолимого стремления к </a:t>
            </a:r>
            <a:r>
              <a:rPr lang="ru-RU" sz="1600" dirty="0" smtClean="0">
                <a:latin typeface="Calibri" pitchFamily="34" charset="0"/>
                <a:ea typeface="Calibri"/>
                <a:cs typeface="Times New Roman"/>
              </a:rPr>
              <a:t>уходу), </a:t>
            </a:r>
            <a:r>
              <a:rPr lang="ru-RU" sz="1600" dirty="0">
                <a:latin typeface="Calibri" pitchFamily="34" charset="0"/>
                <a:ea typeface="Calibri"/>
                <a:cs typeface="Times New Roman"/>
              </a:rPr>
              <a:t>неодолимой жажды приключений (расстройства эмоционально-волевой сферы). </a:t>
            </a:r>
            <a:endParaRPr lang="ru-RU" sz="1600" dirty="0" smtClean="0">
              <a:latin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85998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086600" cy="85725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Классификация </a:t>
            </a:r>
            <a: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побегов</a:t>
            </a:r>
            <a:endParaRPr lang="ru-RU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43050"/>
            <a:ext cx="3810000" cy="4114800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6CB727"/>
                </a:solidFill>
              </a:rPr>
              <a:t>Мотивированные</a:t>
            </a:r>
            <a:endParaRPr lang="ru-RU" sz="2800" dirty="0">
              <a:solidFill>
                <a:srgbClr val="6CB727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824413" y="1214422"/>
            <a:ext cx="4319587" cy="2592388"/>
          </a:xfrm>
          <a:prstGeom prst="wedgeEllipseCallout">
            <a:avLst>
              <a:gd name="adj1" fmla="val -48273"/>
              <a:gd name="adj2" fmla="val 82764"/>
            </a:avLst>
          </a:prstGeom>
          <a:solidFill>
            <a:srgbClr val="93DA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ru-RU" sz="3600" b="1" dirty="0" err="1" smtClean="0">
                <a:solidFill>
                  <a:schemeClr val="bg2"/>
                </a:solidFill>
                <a:latin typeface="Calibri" pitchFamily="34" charset="0"/>
              </a:rPr>
              <a:t>Немотивиро</a:t>
            </a:r>
            <a:r>
              <a:rPr lang="ru-RU" sz="3600" b="1" dirty="0" smtClean="0">
                <a:solidFill>
                  <a:schemeClr val="bg2"/>
                </a:solidFill>
                <a:latin typeface="Calibri" pitchFamily="34" charset="0"/>
              </a:rPr>
              <a:t>-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bg2"/>
                </a:solidFill>
                <a:latin typeface="Calibri" pitchFamily="34" charset="0"/>
              </a:rPr>
              <a:t>ванные </a:t>
            </a:r>
            <a:endParaRPr lang="ru-RU" sz="3600" b="1" dirty="0">
              <a:solidFill>
                <a:schemeClr val="bg2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1142984"/>
            <a:ext cx="4427538" cy="2433650"/>
          </a:xfrm>
          <a:prstGeom prst="wedgeEllipseCallout">
            <a:avLst>
              <a:gd name="adj1" fmla="val 34079"/>
              <a:gd name="adj2" fmla="val 101037"/>
            </a:avLst>
          </a:prstGeom>
          <a:solidFill>
            <a:srgbClr val="93DA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chemeClr val="bg2"/>
                </a:solidFill>
                <a:latin typeface="Calibri" pitchFamily="34" charset="0"/>
              </a:rPr>
              <a:t>Мотивиро-ванные</a:t>
            </a:r>
            <a:endParaRPr lang="ru-RU" sz="40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8" name="Picture 9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786190"/>
            <a:ext cx="1514475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6540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501062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6CB727"/>
              </a:buClr>
              <a:buFont typeface="Wingdings" pitchFamily="2" charset="2"/>
              <a:buNone/>
            </a:pPr>
            <a:r>
              <a:rPr lang="ru-RU" sz="2800" b="1" smtClean="0">
                <a:solidFill>
                  <a:schemeClr val="bg2"/>
                </a:solidFill>
                <a:latin typeface="Calibri" pitchFamily="34" charset="0"/>
              </a:rPr>
              <a:t>Социально-психологические: </a:t>
            </a:r>
          </a:p>
          <a:p>
            <a:pPr eaLnBrk="1" hangingPunct="1"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800" smtClean="0">
                <a:solidFill>
                  <a:schemeClr val="bg2"/>
                </a:solidFill>
                <a:latin typeface="Calibri" pitchFamily="34" charset="0"/>
              </a:rPr>
              <a:t>нарушение социализации - социально-педагогическая запущенность, социально-психологическая дезадаптация, в том числе, школьная; </a:t>
            </a:r>
          </a:p>
          <a:p>
            <a:pPr eaLnBrk="1" hangingPunct="1"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800" smtClean="0">
                <a:solidFill>
                  <a:schemeClr val="bg2"/>
                </a:solidFill>
                <a:latin typeface="Calibri" pitchFamily="34" charset="0"/>
              </a:rPr>
              <a:t>возрастные кризисы, акцентуации и патохарактерологические особенности;</a:t>
            </a:r>
          </a:p>
          <a:p>
            <a:pPr eaLnBrk="1" hangingPunct="1"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800" smtClean="0">
                <a:solidFill>
                  <a:schemeClr val="bg2"/>
                </a:solidFill>
                <a:latin typeface="Calibri" pitchFamily="34" charset="0"/>
              </a:rPr>
              <a:t> глубокий психологический дискомфорт / острый, хронический дистресс;</a:t>
            </a:r>
          </a:p>
          <a:p>
            <a:pPr eaLnBrk="1" hangingPunct="1"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800" smtClean="0">
                <a:solidFill>
                  <a:schemeClr val="bg2"/>
                </a:solidFill>
                <a:latin typeface="Calibri" pitchFamily="34" charset="0"/>
              </a:rPr>
              <a:t>психотравмы, депривация в определенный ( как правило ранний) возрастной период.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0125" y="142875"/>
            <a:ext cx="7929563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kern="0" dirty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Причины самовольного ухода</a:t>
            </a:r>
            <a:endParaRPr lang="ru-RU" sz="2400" kern="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9048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28670"/>
            <a:ext cx="8429684" cy="4329114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6CB727"/>
              </a:buClr>
              <a:buNone/>
            </a:pPr>
            <a:r>
              <a:rPr lang="ru-RU" sz="2800" b="1" dirty="0">
                <a:solidFill>
                  <a:schemeClr val="bg2"/>
                </a:solidFill>
                <a:latin typeface="Calibri" pitchFamily="34" charset="0"/>
              </a:rPr>
              <a:t>Медико-биологические</a:t>
            </a:r>
            <a:r>
              <a:rPr lang="ru-RU" sz="2200" b="1" dirty="0">
                <a:solidFill>
                  <a:schemeClr val="bg2"/>
                </a:solidFill>
                <a:latin typeface="Calibri" pitchFamily="34" charset="0"/>
              </a:rPr>
              <a:t>: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bg2"/>
                </a:solidFill>
                <a:latin typeface="Calibri" pitchFamily="34" charset="0"/>
              </a:rPr>
              <a:t>отклонения </a:t>
            </a: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в физическом и психическом здоровье и развитии ( интеллектуальная недостаточность; 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эмоционально-волевые нарушения (при ММД, органических поражениях головного мозга);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физиологические и психоневрологические свойства (</a:t>
            </a:r>
            <a:r>
              <a:rPr lang="ru-RU" sz="2200" dirty="0" err="1">
                <a:solidFill>
                  <a:schemeClr val="bg2"/>
                </a:solidFill>
                <a:latin typeface="Calibri" pitchFamily="34" charset="0"/>
              </a:rPr>
              <a:t>гиперактивность</a:t>
            </a: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, высокая аффективная заряженность, возбудимость нервной системы, повышенная тревожность и т.д.) 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последствия </a:t>
            </a:r>
            <a:r>
              <a:rPr lang="ru-RU" sz="2200" dirty="0" err="1">
                <a:solidFill>
                  <a:schemeClr val="bg2"/>
                </a:solidFill>
                <a:latin typeface="Calibri" pitchFamily="34" charset="0"/>
              </a:rPr>
              <a:t>психотравмы</a:t>
            </a: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формирующиеся психопатии;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клинические признаки социальных проблем, которые несовершеннолетний испытывал в семье, школе, своем окружении;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bg2"/>
                </a:solidFill>
                <a:latin typeface="Calibri" pitchFamily="34" charset="0"/>
              </a:rPr>
              <a:t>проблемы, связанные с отклонениями в возрастном психическом и личностном развитии, соматическом здоровье.</a:t>
            </a:r>
          </a:p>
          <a:p>
            <a:pPr>
              <a:lnSpc>
                <a:spcPct val="80000"/>
              </a:lnSpc>
              <a:buClr>
                <a:srgbClr val="6CB727"/>
              </a:buClr>
              <a:buFont typeface="Wingdings" pitchFamily="2" charset="2"/>
              <a:buChar char="v"/>
            </a:pPr>
            <a:endParaRPr lang="ru-RU" sz="18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29618" cy="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kern="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Причины самовольного ухода</a:t>
            </a:r>
            <a:endParaRPr lang="ru-RU" sz="2400" kern="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4465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       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428596" y="1428736"/>
            <a:ext cx="8358246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Calibri" pitchFamily="34" charset="0"/>
              </a:rPr>
              <a:t>это </a:t>
            </a:r>
            <a:r>
              <a:rPr lang="ru-RU" sz="2500" dirty="0">
                <a:latin typeface="Calibri" pitchFamily="34" charset="0"/>
              </a:rPr>
              <a:t>наиболее частые побеги (45%).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latin typeface="Calibri" pitchFamily="34" charset="0"/>
              </a:rPr>
              <a:t>	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latin typeface="Calibri" pitchFamily="34" charset="0"/>
              </a:rPr>
              <a:t>	</a:t>
            </a:r>
            <a:r>
              <a:rPr lang="ru-RU" sz="2300" dirty="0">
                <a:latin typeface="Calibri" pitchFamily="34" charset="0"/>
              </a:rPr>
              <a:t>Они совершаются, чтобы избавиться от опеки и контроля родных или воспитателей, от наскучивших обязанностей и понуждений, ребёнок желает "свободной", "</a:t>
            </a:r>
            <a:r>
              <a:rPr lang="ru-RU" sz="2300" dirty="0" smtClean="0">
                <a:latin typeface="Calibri" pitchFamily="34" charset="0"/>
              </a:rPr>
              <a:t>весёлой«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>
                <a:latin typeface="Calibri" pitchFamily="34" charset="0"/>
              </a:rPr>
              <a:t>и "лёгкой " жизни. 	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</a:t>
            </a:r>
            <a:endParaRPr lang="ru-RU" sz="2300" dirty="0" smtClean="0"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latin typeface="Calibri" pitchFamily="34" charset="0"/>
              </a:rPr>
              <a:t>Поводом </a:t>
            </a:r>
            <a:r>
              <a:rPr lang="ru-RU" sz="2300" dirty="0">
                <a:latin typeface="Calibri" pitchFamily="34" charset="0"/>
              </a:rPr>
              <a:t>для первого побега нередко является </a:t>
            </a:r>
            <a:r>
              <a:rPr lang="ru-RU" sz="2300" i="1" dirty="0">
                <a:latin typeface="Calibri" pitchFamily="34" charset="0"/>
              </a:rPr>
              <a:t>ссора</a:t>
            </a:r>
            <a:r>
              <a:rPr lang="ru-RU" sz="2300" dirty="0">
                <a:latin typeface="Calibri" pitchFamily="34" charset="0"/>
              </a:rPr>
              <a:t>, </a:t>
            </a:r>
            <a:r>
              <a:rPr lang="ru-RU" sz="2300" i="1" dirty="0">
                <a:latin typeface="Calibri" pitchFamily="34" charset="0"/>
              </a:rPr>
              <a:t>столкновение</a:t>
            </a:r>
            <a:r>
              <a:rPr lang="ru-RU" sz="2300" dirty="0">
                <a:latin typeface="Calibri" pitchFamily="34" charset="0"/>
              </a:rPr>
              <a:t> с родителями или воспитателями.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</a:rPr>
              <a:t>Начало </a:t>
            </a:r>
            <a:r>
              <a:rPr lang="ru-RU" sz="2000" b="1" dirty="0">
                <a:latin typeface="Calibri" pitchFamily="34" charset="0"/>
              </a:rPr>
              <a:t>этих побегов приходится в основном на возраст 12-15 лет. </a:t>
            </a:r>
            <a:endParaRPr lang="ru-RU" sz="2300" b="1" dirty="0"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300" dirty="0"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086600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Эмансипационные побеги:</a:t>
            </a:r>
            <a:b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4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ru-RU" sz="2400" i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мотивированные побеги)</a:t>
            </a:r>
            <a:endParaRPr lang="ru-RU" sz="24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60636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5300663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       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14348" y="1285860"/>
            <a:ext cx="77771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</a:rPr>
              <a:t>этот </a:t>
            </a:r>
            <a:r>
              <a:rPr lang="ru-RU" sz="2400" dirty="0">
                <a:latin typeface="Calibri" pitchFamily="34" charset="0"/>
              </a:rPr>
              <a:t>вид составляет 26% побегов.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Чаще всего первые побеги были следствием жестокого обращения, суровых наказаний, "расправ" со стороны взрослых или сверстников.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Побегу может способствовать неправильный тип семейного воспитания – </a:t>
            </a:r>
            <a:r>
              <a:rPr lang="ru-RU" sz="2300" dirty="0" err="1">
                <a:latin typeface="Calibri" pitchFamily="34" charset="0"/>
              </a:rPr>
              <a:t>гипопротекция</a:t>
            </a:r>
            <a:r>
              <a:rPr lang="ru-RU" sz="2300" dirty="0">
                <a:latin typeface="Calibri" pitchFamily="34" charset="0"/>
              </a:rPr>
              <a:t>, явное или скрытое отвержение ребёнка, воспитание по типу жестокого отношения.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Calibri" pitchFamily="34" charset="0"/>
              </a:rPr>
              <a:t>	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</a:rPr>
              <a:t>Возраст </a:t>
            </a:r>
            <a:r>
              <a:rPr lang="ru-RU" sz="2000" b="1" dirty="0">
                <a:latin typeface="Calibri" pitchFamily="34" charset="0"/>
              </a:rPr>
              <a:t>импульсивных побегов от 7 до 15 лет.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086600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Импульсивные побеги:</a:t>
            </a:r>
            <a:br>
              <a:rPr lang="ru-RU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400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ru-RU" sz="2400" i="1" dirty="0" smtClean="0">
                <a:solidFill>
                  <a:srgbClr val="6CB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мотивированные побеги)</a:t>
            </a:r>
            <a:endParaRPr lang="ru-RU" sz="2400" dirty="0">
              <a:solidFill>
                <a:srgbClr val="6CB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5621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1475</Words>
  <Application>Microsoft Office PowerPoint</Application>
  <PresentationFormat>Экран (4:3)</PresentationFormat>
  <Paragraphs>266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Arial</vt:lpstr>
      <vt:lpstr>Calibri</vt:lpstr>
      <vt:lpstr>Times New Roman</vt:lpstr>
      <vt:lpstr>Verdana</vt:lpstr>
      <vt:lpstr>Wingdings</vt:lpstr>
      <vt:lpstr>Тема Office</vt:lpstr>
      <vt:lpstr>Затмение</vt:lpstr>
      <vt:lpstr>2_Затмение</vt:lpstr>
      <vt:lpstr>Оформление по умолчанию</vt:lpstr>
      <vt:lpstr>Business Plan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1_Тема Office</vt:lpstr>
      <vt:lpstr>1_Business Plan</vt:lpstr>
      <vt:lpstr>  Самовольные уходы подростков из дома. Причины и профилактика.</vt:lpstr>
      <vt:lpstr>Презентация PowerPoint</vt:lpstr>
      <vt:lpstr>Презентация PowerPoint</vt:lpstr>
      <vt:lpstr>Глоссарий</vt:lpstr>
      <vt:lpstr>Классификация побегов</vt:lpstr>
      <vt:lpstr>Презентация PowerPoint</vt:lpstr>
      <vt:lpstr>Презентация PowerPoint</vt:lpstr>
      <vt:lpstr>Эмансипационные побеги: (мотивированные побеги)</vt:lpstr>
      <vt:lpstr>Импульсивные побеги: (мотивированные побеги)</vt:lpstr>
      <vt:lpstr>Демонстративные побеги: (мотивированные побеги)</vt:lpstr>
      <vt:lpstr>Дроманические побеги: (немотивированные побеги)</vt:lpstr>
      <vt:lpstr>Презентация PowerPoint</vt:lpstr>
      <vt:lpstr>Презентация PowerPoint</vt:lpstr>
      <vt:lpstr>3. Переживание «ДРАЙВА»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группы беглецов (зарубежная классификация)</vt:lpstr>
      <vt:lpstr>Степень тяжести синдрома уходов и бродяжничества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55</cp:revision>
  <cp:lastPrinted>2015-05-18T04:35:06Z</cp:lastPrinted>
  <dcterms:created xsi:type="dcterms:W3CDTF">2015-05-13T12:51:47Z</dcterms:created>
  <dcterms:modified xsi:type="dcterms:W3CDTF">2023-10-26T14:58:36Z</dcterms:modified>
</cp:coreProperties>
</file>