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2" r:id="rId9"/>
    <p:sldId id="280" r:id="rId10"/>
    <p:sldId id="266" r:id="rId11"/>
    <p:sldId id="267" r:id="rId12"/>
    <p:sldId id="270" r:id="rId13"/>
    <p:sldId id="272" r:id="rId14"/>
    <p:sldId id="276" r:id="rId15"/>
    <p:sldId id="271" r:id="rId16"/>
    <p:sldId id="277" r:id="rId17"/>
    <p:sldId id="281" r:id="rId18"/>
    <p:sldId id="279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46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5153" y="-22478"/>
            <a:ext cx="179768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1590" y="1906904"/>
            <a:ext cx="7160818" cy="367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17" Type="http://schemas.openxmlformats.org/officeDocument/2006/relationships/image" Target="../media/image56.jpe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8.jpe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9144000" cy="6857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2092" y="0"/>
            <a:ext cx="2985516" cy="6400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62495" y="1738599"/>
            <a:ext cx="7619010" cy="33807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04" marR="508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Формирование</a:t>
            </a:r>
            <a:r>
              <a:rPr spc="-105" dirty="0"/>
              <a:t> </a:t>
            </a:r>
            <a:r>
              <a:rPr spc="-5" dirty="0"/>
              <a:t>функциональной </a:t>
            </a:r>
            <a:r>
              <a:rPr spc="-890" dirty="0"/>
              <a:t> </a:t>
            </a:r>
            <a:r>
              <a:rPr spc="-20" dirty="0"/>
              <a:t>математической</a:t>
            </a:r>
            <a:r>
              <a:rPr spc="-30" dirty="0"/>
              <a:t> </a:t>
            </a:r>
            <a:r>
              <a:rPr spc="-10" dirty="0"/>
              <a:t>грамотности</a:t>
            </a:r>
            <a:r>
              <a:rPr spc="30" dirty="0"/>
              <a:t> </a:t>
            </a:r>
            <a:r>
              <a:rPr spc="-5" dirty="0"/>
              <a:t>на </a:t>
            </a:r>
            <a:r>
              <a:rPr dirty="0"/>
              <a:t> </a:t>
            </a:r>
            <a:r>
              <a:rPr spc="-15" dirty="0"/>
              <a:t>уроках</a:t>
            </a:r>
            <a:r>
              <a:rPr spc="-35" dirty="0"/>
              <a:t> </a:t>
            </a:r>
            <a:r>
              <a:rPr spc="-15" dirty="0"/>
              <a:t>математики</a:t>
            </a:r>
          </a:p>
          <a:p>
            <a:pPr marL="1398270" marR="1390015" indent="415925" algn="ctr">
              <a:lnSpc>
                <a:spcPct val="120100"/>
              </a:lnSpc>
              <a:spcBef>
                <a:spcPts val="484"/>
              </a:spcBef>
            </a:pPr>
            <a:r>
              <a:rPr sz="2400" b="1" spc="-20" dirty="0">
                <a:solidFill>
                  <a:srgbClr val="888888"/>
                </a:solidFill>
              </a:rPr>
              <a:t>Учитель </a:t>
            </a:r>
            <a:r>
              <a:rPr sz="2400" b="1" spc="-10" dirty="0" err="1">
                <a:solidFill>
                  <a:srgbClr val="888888"/>
                </a:solidFill>
              </a:rPr>
              <a:t>математики</a:t>
            </a:r>
            <a:r>
              <a:rPr sz="2400" b="1" spc="-10" dirty="0">
                <a:solidFill>
                  <a:srgbClr val="888888"/>
                </a:solidFill>
              </a:rPr>
              <a:t> </a:t>
            </a:r>
            <a:r>
              <a:rPr sz="2400" b="1" spc="-5" dirty="0">
                <a:solidFill>
                  <a:srgbClr val="888888"/>
                </a:solidFill>
              </a:rPr>
              <a:t> </a:t>
            </a:r>
            <a:endParaRPr lang="ru-RU" sz="2400" b="1" spc="-5" dirty="0" smtClean="0">
              <a:solidFill>
                <a:srgbClr val="888888"/>
              </a:solidFill>
            </a:endParaRPr>
          </a:p>
          <a:p>
            <a:pPr marL="1398270" marR="1390015" indent="415925" algn="ctr">
              <a:lnSpc>
                <a:spcPct val="120100"/>
              </a:lnSpc>
              <a:spcBef>
                <a:spcPts val="484"/>
              </a:spcBef>
            </a:pPr>
            <a:r>
              <a:rPr sz="2400" b="1" spc="-35" dirty="0" smtClean="0">
                <a:solidFill>
                  <a:srgbClr val="888888"/>
                </a:solidFill>
              </a:rPr>
              <a:t>М</a:t>
            </a:r>
            <a:r>
              <a:rPr lang="ru-RU" sz="2400" b="1" spc="-35" dirty="0" smtClean="0">
                <a:solidFill>
                  <a:srgbClr val="888888"/>
                </a:solidFill>
              </a:rPr>
              <a:t>Б</a:t>
            </a:r>
            <a:r>
              <a:rPr sz="2400" b="1" spc="-35" dirty="0" smtClean="0">
                <a:solidFill>
                  <a:srgbClr val="888888"/>
                </a:solidFill>
              </a:rPr>
              <a:t>ОУ</a:t>
            </a:r>
            <a:r>
              <a:rPr sz="2400" b="1" spc="-30" dirty="0" smtClean="0">
                <a:solidFill>
                  <a:srgbClr val="888888"/>
                </a:solidFill>
              </a:rPr>
              <a:t> </a:t>
            </a:r>
            <a:r>
              <a:rPr lang="ru-RU" sz="2400" b="1" spc="-30" dirty="0" smtClean="0">
                <a:solidFill>
                  <a:srgbClr val="888888"/>
                </a:solidFill>
              </a:rPr>
              <a:t>"</a:t>
            </a:r>
            <a:r>
              <a:rPr sz="2400" b="1" dirty="0" smtClean="0">
                <a:solidFill>
                  <a:srgbClr val="888888"/>
                </a:solidFill>
              </a:rPr>
              <a:t>СШ</a:t>
            </a:r>
            <a:r>
              <a:rPr sz="2400" b="1" spc="-20" dirty="0" smtClean="0">
                <a:solidFill>
                  <a:srgbClr val="888888"/>
                </a:solidFill>
              </a:rPr>
              <a:t> </a:t>
            </a:r>
            <a:r>
              <a:rPr sz="2400" b="1" dirty="0">
                <a:solidFill>
                  <a:srgbClr val="888888"/>
                </a:solidFill>
              </a:rPr>
              <a:t>№</a:t>
            </a:r>
            <a:r>
              <a:rPr sz="2400" b="1" dirty="0" smtClean="0">
                <a:solidFill>
                  <a:srgbClr val="888888"/>
                </a:solidFill>
              </a:rPr>
              <a:t>1</a:t>
            </a:r>
            <a:r>
              <a:rPr lang="ru-RU" sz="2400" b="1" dirty="0" smtClean="0">
                <a:solidFill>
                  <a:srgbClr val="888888"/>
                </a:solidFill>
              </a:rPr>
              <a:t>6 им. С. Иванова»</a:t>
            </a:r>
          </a:p>
          <a:p>
            <a:pPr marL="1398270" marR="1390015" indent="415925" algn="ctr">
              <a:lnSpc>
                <a:spcPct val="120100"/>
              </a:lnSpc>
              <a:spcBef>
                <a:spcPts val="484"/>
              </a:spcBef>
            </a:pPr>
            <a:r>
              <a:rPr lang="ru-RU" sz="2400" b="1" dirty="0" smtClean="0">
                <a:solidFill>
                  <a:srgbClr val="888888"/>
                </a:solidFill>
              </a:rPr>
              <a:t>Красноперова Е.Н.</a:t>
            </a:r>
            <a:endParaRPr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567" y="0"/>
            <a:ext cx="75838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Пример</a:t>
            </a:r>
            <a:r>
              <a:rPr spc="-20" dirty="0"/>
              <a:t> </a:t>
            </a:r>
            <a:r>
              <a:rPr spc="-40" dirty="0"/>
              <a:t>«Тормозной</a:t>
            </a:r>
            <a:r>
              <a:rPr spc="-10" dirty="0"/>
              <a:t> </a:t>
            </a:r>
            <a:r>
              <a:rPr spc="-5" dirty="0"/>
              <a:t>путь».</a:t>
            </a:r>
            <a:r>
              <a:rPr spc="5" dirty="0"/>
              <a:t> </a:t>
            </a:r>
            <a:r>
              <a:rPr spc="-5" dirty="0"/>
              <a:t>7 </a:t>
            </a:r>
            <a:r>
              <a:rPr spc="-10" dirty="0"/>
              <a:t>класс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838200"/>
            <a:ext cx="671515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6491" y="0"/>
            <a:ext cx="8039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Вопрос</a:t>
            </a:r>
            <a:r>
              <a:rPr spc="-15" dirty="0"/>
              <a:t> </a:t>
            </a:r>
            <a:r>
              <a:rPr spc="-5" dirty="0"/>
              <a:t>2</a:t>
            </a:r>
            <a:r>
              <a:rPr spc="-10" dirty="0"/>
              <a:t> </a:t>
            </a:r>
            <a:r>
              <a:rPr spc="-5" dirty="0"/>
              <a:t>примера </a:t>
            </a:r>
            <a:r>
              <a:rPr spc="-40" dirty="0"/>
              <a:t>«Тормозной</a:t>
            </a:r>
            <a:r>
              <a:rPr spc="-10" dirty="0"/>
              <a:t> </a:t>
            </a:r>
            <a:r>
              <a:rPr spc="-5" dirty="0"/>
              <a:t>путь»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9" y="714413"/>
            <a:ext cx="8118094" cy="54846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277" y="0"/>
            <a:ext cx="86131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Использование</a:t>
            </a:r>
            <a:r>
              <a:rPr spc="-55" dirty="0"/>
              <a:t> </a:t>
            </a:r>
            <a:r>
              <a:rPr spc="-10" dirty="0"/>
              <a:t>форм</a:t>
            </a:r>
            <a:r>
              <a:rPr dirty="0"/>
              <a:t> </a:t>
            </a:r>
            <a:r>
              <a:rPr spc="-10" dirty="0"/>
              <a:t>для</a:t>
            </a:r>
            <a:r>
              <a:rPr spc="-20" dirty="0"/>
              <a:t> </a:t>
            </a:r>
            <a:r>
              <a:rPr spc="-5" dirty="0"/>
              <a:t>тестирования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53" y="494030"/>
            <a:ext cx="9144000" cy="6338570"/>
            <a:chOff x="0" y="519683"/>
            <a:chExt cx="9144000" cy="6338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9975"/>
              <a:ext cx="4319016" cy="4620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4" y="764666"/>
              <a:ext cx="3745991" cy="4032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7055" y="519683"/>
              <a:ext cx="3549396" cy="400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1873" y="714374"/>
              <a:ext cx="2961512" cy="34149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7416" y="947927"/>
              <a:ext cx="6196583" cy="5369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43250" y="1142987"/>
              <a:ext cx="5829300" cy="47815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14544" y="1732787"/>
              <a:ext cx="4029455" cy="4800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09996" y="1928761"/>
              <a:ext cx="3834003" cy="42118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8915" y="3019042"/>
              <a:ext cx="3919728" cy="38389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14750" y="3214725"/>
              <a:ext cx="3331082" cy="36432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5724" y="3225291"/>
              <a:ext cx="3185287" cy="3632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4614" y="0"/>
            <a:ext cx="5356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Задача</a:t>
            </a:r>
            <a:r>
              <a:rPr spc="-30" dirty="0"/>
              <a:t> </a:t>
            </a:r>
            <a:r>
              <a:rPr spc="-10" dirty="0"/>
              <a:t>«Печь».</a:t>
            </a:r>
            <a:r>
              <a:rPr dirty="0"/>
              <a:t> </a:t>
            </a:r>
            <a:r>
              <a:rPr spc="-5" dirty="0"/>
              <a:t>8,9</a:t>
            </a:r>
            <a:r>
              <a:rPr spc="-25" dirty="0"/>
              <a:t> </a:t>
            </a:r>
            <a:r>
              <a:rPr spc="-10" dirty="0"/>
              <a:t>класс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4800" y="585214"/>
            <a:ext cx="8831580" cy="6273165"/>
            <a:chOff x="304800" y="585214"/>
            <a:chExt cx="8831580" cy="6273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585214"/>
              <a:ext cx="8831580" cy="62727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37" y="779995"/>
              <a:ext cx="8243316" cy="5720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228600"/>
            <a:ext cx="5638800" cy="4051300"/>
            <a:chOff x="0" y="589787"/>
            <a:chExt cx="9144000" cy="5803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9144000" cy="5803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05" y="785761"/>
              <a:ext cx="8915654" cy="5215001"/>
            </a:xfrm>
            <a:prstGeom prst="rect">
              <a:avLst/>
            </a:prstGeom>
          </p:spPr>
        </p:pic>
      </p:grpSp>
      <p:grpSp>
        <p:nvGrpSpPr>
          <p:cNvPr id="5" name="object 2"/>
          <p:cNvGrpSpPr/>
          <p:nvPr/>
        </p:nvGrpSpPr>
        <p:grpSpPr>
          <a:xfrm>
            <a:off x="2667000" y="2743200"/>
            <a:ext cx="5867400" cy="3810000"/>
            <a:chOff x="89915" y="0"/>
            <a:chExt cx="9054465" cy="6858000"/>
          </a:xfrm>
        </p:grpSpPr>
        <p:pic>
          <p:nvPicPr>
            <p:cNvPr id="6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5" y="3851146"/>
              <a:ext cx="9054084" cy="3006852"/>
            </a:xfrm>
            <a:prstGeom prst="rect">
              <a:avLst/>
            </a:prstGeom>
          </p:spPr>
        </p:pic>
        <p:pic>
          <p:nvPicPr>
            <p:cNvPr id="7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4" y="4046435"/>
              <a:ext cx="8634222" cy="2597277"/>
            </a:xfrm>
            <a:prstGeom prst="rect">
              <a:avLst/>
            </a:prstGeom>
          </p:spPr>
        </p:pic>
        <p:pic>
          <p:nvPicPr>
            <p:cNvPr id="8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5" y="0"/>
              <a:ext cx="9054084" cy="4466844"/>
            </a:xfrm>
            <a:prstGeom prst="rect">
              <a:avLst/>
            </a:prstGeom>
          </p:spPr>
        </p:pic>
        <p:pic>
          <p:nvPicPr>
            <p:cNvPr id="9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724" y="142875"/>
              <a:ext cx="8704326" cy="39310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663" y="85863"/>
            <a:ext cx="739140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latin typeface="Arial Black" panose="020B0A04020102020204" pitchFamily="34" charset="0"/>
              </a:rPr>
              <a:t>9</a:t>
            </a:r>
            <a:r>
              <a:rPr sz="3600" b="1" spc="-30" dirty="0">
                <a:latin typeface="Arial Black" panose="020B0A04020102020204" pitchFamily="34" charset="0"/>
              </a:rPr>
              <a:t> </a:t>
            </a:r>
            <a:r>
              <a:rPr sz="3600" b="1" spc="-20" dirty="0">
                <a:latin typeface="Arial Black" panose="020B0A04020102020204" pitchFamily="34" charset="0"/>
              </a:rPr>
              <a:t>сюжетных</a:t>
            </a:r>
            <a:r>
              <a:rPr sz="3600" b="1" spc="-10" dirty="0">
                <a:latin typeface="Arial Black" panose="020B0A04020102020204" pitchFamily="34" charset="0"/>
              </a:rPr>
              <a:t> </a:t>
            </a:r>
            <a:r>
              <a:rPr sz="3600" b="1" spc="-5" dirty="0">
                <a:latin typeface="Arial Black" panose="020B0A04020102020204" pitchFamily="34" charset="0"/>
              </a:rPr>
              <a:t>задач из</a:t>
            </a:r>
            <a:r>
              <a:rPr sz="3600" b="1" spc="-25" dirty="0">
                <a:latin typeface="Arial Black" panose="020B0A04020102020204" pitchFamily="34" charset="0"/>
              </a:rPr>
              <a:t> </a:t>
            </a:r>
            <a:r>
              <a:rPr sz="3600" b="1" spc="-10" dirty="0">
                <a:latin typeface="Arial Black" panose="020B0A04020102020204" pitchFamily="34" charset="0"/>
              </a:rPr>
              <a:t>ОГЭ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5000"/>
            <a:ext cx="9144000" cy="6553200"/>
            <a:chOff x="0" y="304800"/>
            <a:chExt cx="9144000" cy="6553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800"/>
              <a:ext cx="4607052" cy="29900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00126"/>
              <a:ext cx="4214876" cy="240157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7672" y="519684"/>
              <a:ext cx="4803648" cy="28209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3125" y="714375"/>
              <a:ext cx="4214876" cy="22332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0" y="836676"/>
              <a:ext cx="4893563" cy="28422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23690" y="1031620"/>
              <a:ext cx="4305808" cy="2254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4815" y="1447800"/>
              <a:ext cx="4139184" cy="27127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00650" y="1642999"/>
              <a:ext cx="3943349" cy="21240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319527"/>
              <a:ext cx="4631436" cy="40736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514612"/>
              <a:ext cx="4238371" cy="34861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47672" y="2781300"/>
              <a:ext cx="5204460" cy="40767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43125" y="2976524"/>
              <a:ext cx="4616069" cy="38814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05555" y="3305555"/>
              <a:ext cx="5207508" cy="30495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00373" y="3500399"/>
              <a:ext cx="4619625" cy="24621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20184" y="3686554"/>
              <a:ext cx="4623816" cy="31714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4875" y="3881373"/>
              <a:ext cx="4429124" cy="29766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3044" y="4305300"/>
              <a:ext cx="5533644" cy="25527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8662" y="4500536"/>
              <a:ext cx="4945253" cy="2357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Ресурсы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0155" y="343408"/>
            <a:ext cx="8902065" cy="6482080"/>
            <a:chOff x="89915" y="376427"/>
            <a:chExt cx="8902065" cy="6482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5" y="376427"/>
              <a:ext cx="4588764" cy="56708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4" y="571538"/>
              <a:ext cx="4000500" cy="50829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915" y="1127759"/>
              <a:ext cx="6946392" cy="42656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4" y="1322958"/>
              <a:ext cx="6358001" cy="36776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1375" y="1976627"/>
              <a:ext cx="5910072" cy="47030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130" y="2172106"/>
              <a:ext cx="5321808" cy="41144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543" y="2679190"/>
              <a:ext cx="6640068" cy="41788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62" y="2874162"/>
              <a:ext cx="6051423" cy="36981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6427" y="3250692"/>
              <a:ext cx="6417564" cy="33436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474" y="3445687"/>
              <a:ext cx="5829173" cy="27562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38144" y="530351"/>
              <a:ext cx="5553456" cy="4922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2236" y="524255"/>
              <a:ext cx="5330952" cy="42976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500373" y="571487"/>
            <a:ext cx="5429250" cy="369570"/>
          </a:xfrm>
          <a:prstGeom prst="rect">
            <a:avLst/>
          </a:prstGeom>
          <a:solidFill>
            <a:srgbClr val="F79546"/>
          </a:solidFill>
          <a:ln w="38100">
            <a:solidFill>
              <a:srgbClr val="FFFFF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Страница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на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сайте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Российской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электронной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школы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54351" y="1655064"/>
            <a:ext cx="7009130" cy="498475"/>
            <a:chOff x="2054351" y="1655064"/>
            <a:chExt cx="7009130" cy="498475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81783" y="1661160"/>
              <a:ext cx="6981444" cy="4922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54351" y="1655064"/>
              <a:ext cx="6870192" cy="4297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43124" y="1702295"/>
              <a:ext cx="6858000" cy="369570"/>
            </a:xfrm>
            <a:custGeom>
              <a:avLst/>
              <a:gdLst/>
              <a:ahLst/>
              <a:cxnLst/>
              <a:rect l="l" t="t" r="r" b="b"/>
              <a:pathLst>
                <a:path w="6858000" h="369569">
                  <a:moveTo>
                    <a:pt x="6858000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6858000" y="369328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43124" y="1702295"/>
              <a:ext cx="6858000" cy="369570"/>
            </a:xfrm>
            <a:custGeom>
              <a:avLst/>
              <a:gdLst/>
              <a:ahLst/>
              <a:cxnLst/>
              <a:rect l="l" t="t" r="r" b="b"/>
              <a:pathLst>
                <a:path w="6858000" h="369569">
                  <a:moveTo>
                    <a:pt x="0" y="369328"/>
                  </a:moveTo>
                  <a:lnTo>
                    <a:pt x="6858000" y="369328"/>
                  </a:lnTo>
                  <a:lnTo>
                    <a:pt x="6858000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143124" y="1702295"/>
            <a:ext cx="6858001" cy="308418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Банк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заданий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сайте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Института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стратегии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развития образования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911852" y="2369820"/>
            <a:ext cx="4079875" cy="498475"/>
            <a:chOff x="4911852" y="2369820"/>
            <a:chExt cx="4079875" cy="498475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39284" y="2374392"/>
              <a:ext cx="4052316" cy="493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911852" y="2369820"/>
              <a:ext cx="3267455" cy="4297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000625" y="2416670"/>
              <a:ext cx="3929379" cy="369570"/>
            </a:xfrm>
            <a:custGeom>
              <a:avLst/>
              <a:gdLst/>
              <a:ahLst/>
              <a:cxnLst/>
              <a:rect l="l" t="t" r="r" b="b"/>
              <a:pathLst>
                <a:path w="3929379" h="369569">
                  <a:moveTo>
                    <a:pt x="3929126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3929126" y="369328"/>
                  </a:lnTo>
                  <a:lnTo>
                    <a:pt x="3929126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00625" y="2416670"/>
              <a:ext cx="3929379" cy="369570"/>
            </a:xfrm>
            <a:custGeom>
              <a:avLst/>
              <a:gdLst/>
              <a:ahLst/>
              <a:cxnLst/>
              <a:rect l="l" t="t" r="r" b="b"/>
              <a:pathLst>
                <a:path w="3929379" h="369569">
                  <a:moveTo>
                    <a:pt x="0" y="369328"/>
                  </a:moveTo>
                  <a:lnTo>
                    <a:pt x="3929126" y="369328"/>
                  </a:lnTo>
                  <a:lnTo>
                    <a:pt x="3929126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000625" y="2416670"/>
            <a:ext cx="3929379" cy="3695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Сборники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эталонных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заданий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698491" y="3369564"/>
            <a:ext cx="4293235" cy="498475"/>
            <a:chOff x="4698491" y="3369564"/>
            <a:chExt cx="4293235" cy="498475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24399" y="3375660"/>
              <a:ext cx="4267200" cy="4922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698491" y="3369564"/>
              <a:ext cx="4200144" cy="42976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86375" y="3416922"/>
              <a:ext cx="4143375" cy="369570"/>
            </a:xfrm>
            <a:custGeom>
              <a:avLst/>
              <a:gdLst/>
              <a:ahLst/>
              <a:cxnLst/>
              <a:rect l="l" t="t" r="r" b="b"/>
              <a:pathLst>
                <a:path w="4143375" h="369570">
                  <a:moveTo>
                    <a:pt x="4143375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4143375" y="369328"/>
                  </a:lnTo>
                  <a:lnTo>
                    <a:pt x="4143375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86375" y="3416922"/>
              <a:ext cx="4143375" cy="369570"/>
            </a:xfrm>
            <a:custGeom>
              <a:avLst/>
              <a:gdLst/>
              <a:ahLst/>
              <a:cxnLst/>
              <a:rect l="l" t="t" r="r" b="b"/>
              <a:pathLst>
                <a:path w="4143375" h="369570">
                  <a:moveTo>
                    <a:pt x="0" y="369328"/>
                  </a:moveTo>
                  <a:lnTo>
                    <a:pt x="4143375" y="369328"/>
                  </a:lnTo>
                  <a:lnTo>
                    <a:pt x="414337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786376" y="3416922"/>
            <a:ext cx="4143375" cy="3695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Банк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заданий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Медиа.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Просвещение.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79540"/>
            <a:ext cx="7772400" cy="4757371"/>
          </a:xfrm>
          <a:prstGeom prst="rect">
            <a:avLst/>
          </a:prstGeom>
        </p:spPr>
      </p:pic>
      <p:sp>
        <p:nvSpPr>
          <p:cNvPr id="9" name="object 22"/>
          <p:cNvSpPr txBox="1"/>
          <p:nvPr/>
        </p:nvSpPr>
        <p:spPr>
          <a:xfrm>
            <a:off x="1028699" y="228600"/>
            <a:ext cx="6743701" cy="1016304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245"/>
              </a:spcBef>
            </a:pPr>
            <a:r>
              <a:rPr sz="3200" b="1" dirty="0">
                <a:latin typeface="Calibri"/>
                <a:cs typeface="Calibri"/>
              </a:rPr>
              <a:t>Банк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заданий </a:t>
            </a:r>
            <a:r>
              <a:rPr sz="3200" b="1" dirty="0">
                <a:latin typeface="Calibri"/>
                <a:cs typeface="Calibri"/>
              </a:rPr>
              <a:t>на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сайте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Института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стратегии</a:t>
            </a:r>
            <a:r>
              <a:rPr sz="3200" b="1" spc="2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развития образования</a:t>
            </a:r>
            <a:endParaRPr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7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6911331" cy="52159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52400" y="0"/>
            <a:ext cx="6934200" cy="5906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4700" dirty="0">
              <a:latin typeface="Calibri"/>
              <a:cs typeface="Calibri"/>
            </a:endParaRPr>
          </a:p>
          <a:p>
            <a:pPr marL="1125220" marR="1150620" indent="-343535" algn="ctr">
              <a:lnSpc>
                <a:spcPct val="100000"/>
              </a:lnSpc>
            </a:pPr>
            <a:r>
              <a:rPr sz="2800" spc="-10" dirty="0">
                <a:solidFill>
                  <a:srgbClr val="974707"/>
                </a:solidFill>
                <a:latin typeface="Calibri"/>
                <a:cs typeface="Calibri"/>
              </a:rPr>
              <a:t>Математическая </a:t>
            </a:r>
            <a:r>
              <a:rPr sz="2800" spc="-5" dirty="0">
                <a:solidFill>
                  <a:srgbClr val="974707"/>
                </a:solidFill>
                <a:latin typeface="Calibri"/>
                <a:cs typeface="Calibri"/>
              </a:rPr>
              <a:t>грамотность </a:t>
            </a:r>
            <a:r>
              <a:rPr sz="2800" dirty="0">
                <a:latin typeface="Calibri"/>
                <a:cs typeface="Calibri"/>
              </a:rPr>
              <a:t>– </a:t>
            </a:r>
            <a:r>
              <a:rPr sz="2800" spc="-25" dirty="0">
                <a:latin typeface="Calibri"/>
                <a:cs typeface="Calibri"/>
              </a:rPr>
              <a:t>это </a:t>
            </a:r>
            <a:r>
              <a:rPr sz="2800" spc="-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способность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обучающегося</a:t>
            </a:r>
            <a:endParaRPr sz="2800" dirty="0">
              <a:latin typeface="Calibri"/>
              <a:cs typeface="Calibri"/>
            </a:endParaRPr>
          </a:p>
          <a:p>
            <a:pPr marL="1125220" marR="1426210" algn="ctr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Calibri"/>
                <a:cs typeface="Calibri"/>
              </a:rPr>
              <a:t>проводить</a:t>
            </a:r>
            <a:r>
              <a:rPr sz="2800" spc="-10" dirty="0">
                <a:latin typeface="Calibri"/>
                <a:cs typeface="Calibri"/>
              </a:rPr>
              <a:t> математические </a:t>
            </a:r>
            <a:r>
              <a:rPr sz="2800" spc="-5" dirty="0">
                <a:latin typeface="Calibri"/>
                <a:cs typeface="Calibri"/>
              </a:rPr>
              <a:t> рассуждения </a:t>
            </a:r>
            <a:r>
              <a:rPr sz="2800" dirty="0">
                <a:latin typeface="Calibri"/>
                <a:cs typeface="Calibri"/>
              </a:rPr>
              <a:t>и </a:t>
            </a:r>
            <a:r>
              <a:rPr sz="2800" spc="-15" dirty="0">
                <a:latin typeface="Calibri"/>
                <a:cs typeface="Calibri"/>
              </a:rPr>
              <a:t>формулировать, </a:t>
            </a:r>
            <a:r>
              <a:rPr sz="2800" spc="-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применять, </a:t>
            </a:r>
            <a:r>
              <a:rPr sz="2800" spc="-5" dirty="0">
                <a:latin typeface="Calibri"/>
                <a:cs typeface="Calibri"/>
              </a:rPr>
              <a:t>интерпретировать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математику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для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решения</a:t>
            </a:r>
            <a:endParaRPr sz="2800" dirty="0">
              <a:latin typeface="Calibri"/>
              <a:cs typeface="Calibri"/>
            </a:endParaRPr>
          </a:p>
          <a:p>
            <a:pPr marL="1125220" marR="2280285" algn="ctr">
              <a:lnSpc>
                <a:spcPct val="100000"/>
              </a:lnSpc>
              <a:spcBef>
                <a:spcPts val="5"/>
              </a:spcBef>
            </a:pPr>
            <a:r>
              <a:rPr sz="2800" spc="-15" dirty="0">
                <a:latin typeface="Calibri"/>
                <a:cs typeface="Calibri"/>
              </a:rPr>
              <a:t>проблем </a:t>
            </a:r>
            <a:r>
              <a:rPr sz="2800" dirty="0">
                <a:latin typeface="Calibri"/>
                <a:cs typeface="Calibri"/>
              </a:rPr>
              <a:t>в разнообразных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контекстах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реального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мира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5375" y="2028825"/>
            <a:ext cx="403860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7710" y="118364"/>
            <a:ext cx="36753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Структура</a:t>
            </a:r>
            <a:r>
              <a:rPr sz="3600" spc="-90" dirty="0"/>
              <a:t> </a:t>
            </a:r>
            <a:r>
              <a:rPr sz="3600" dirty="0"/>
              <a:t>заданий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461642" y="1063243"/>
            <a:ext cx="67519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77260" algn="l"/>
              </a:tabLst>
            </a:pPr>
            <a:r>
              <a:rPr sz="2800" spc="-10" dirty="0">
                <a:latin typeface="Calibri"/>
                <a:cs typeface="Calibri"/>
              </a:rPr>
              <a:t>Реальный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мир	Математический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мир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87675" y="1743455"/>
            <a:ext cx="5420360" cy="3185160"/>
            <a:chOff x="2987675" y="1743455"/>
            <a:chExt cx="5420360" cy="3185160"/>
          </a:xfrm>
        </p:grpSpPr>
        <p:sp>
          <p:nvSpPr>
            <p:cNvPr id="5" name="object 5"/>
            <p:cNvSpPr/>
            <p:nvPr/>
          </p:nvSpPr>
          <p:spPr>
            <a:xfrm>
              <a:off x="3000375" y="2558033"/>
              <a:ext cx="1071880" cy="1000125"/>
            </a:xfrm>
            <a:custGeom>
              <a:avLst/>
              <a:gdLst/>
              <a:ahLst/>
              <a:cxnLst/>
              <a:rect l="l" t="t" r="r" b="b"/>
              <a:pathLst>
                <a:path w="1071879" h="1000125">
                  <a:moveTo>
                    <a:pt x="250062" y="0"/>
                  </a:moveTo>
                  <a:lnTo>
                    <a:pt x="0" y="250062"/>
                  </a:lnTo>
                  <a:lnTo>
                    <a:pt x="124968" y="250062"/>
                  </a:lnTo>
                  <a:lnTo>
                    <a:pt x="124968" y="1000125"/>
                  </a:lnTo>
                  <a:lnTo>
                    <a:pt x="1071499" y="1000125"/>
                  </a:lnTo>
                  <a:lnTo>
                    <a:pt x="1071499" y="750188"/>
                  </a:lnTo>
                  <a:lnTo>
                    <a:pt x="375030" y="750188"/>
                  </a:lnTo>
                  <a:lnTo>
                    <a:pt x="375030" y="250062"/>
                  </a:lnTo>
                  <a:lnTo>
                    <a:pt x="499999" y="250062"/>
                  </a:lnTo>
                  <a:lnTo>
                    <a:pt x="250062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00375" y="2558033"/>
              <a:ext cx="1071880" cy="1000125"/>
            </a:xfrm>
            <a:custGeom>
              <a:avLst/>
              <a:gdLst/>
              <a:ahLst/>
              <a:cxnLst/>
              <a:rect l="l" t="t" r="r" b="b"/>
              <a:pathLst>
                <a:path w="1071879" h="1000125">
                  <a:moveTo>
                    <a:pt x="1071499" y="750188"/>
                  </a:moveTo>
                  <a:lnTo>
                    <a:pt x="375030" y="750188"/>
                  </a:lnTo>
                  <a:lnTo>
                    <a:pt x="375030" y="250062"/>
                  </a:lnTo>
                  <a:lnTo>
                    <a:pt x="499999" y="250062"/>
                  </a:lnTo>
                  <a:lnTo>
                    <a:pt x="250062" y="0"/>
                  </a:lnTo>
                  <a:lnTo>
                    <a:pt x="0" y="250062"/>
                  </a:lnTo>
                  <a:lnTo>
                    <a:pt x="124968" y="250062"/>
                  </a:lnTo>
                  <a:lnTo>
                    <a:pt x="124968" y="1000125"/>
                  </a:lnTo>
                  <a:lnTo>
                    <a:pt x="1071499" y="1000125"/>
                  </a:lnTo>
                  <a:lnTo>
                    <a:pt x="1071499" y="750188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0375" y="3843908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1071499" y="0"/>
                  </a:moveTo>
                  <a:lnTo>
                    <a:pt x="133985" y="0"/>
                  </a:lnTo>
                  <a:lnTo>
                    <a:pt x="133985" y="803656"/>
                  </a:lnTo>
                  <a:lnTo>
                    <a:pt x="0" y="803656"/>
                  </a:lnTo>
                  <a:lnTo>
                    <a:pt x="267842" y="1071626"/>
                  </a:lnTo>
                  <a:lnTo>
                    <a:pt x="535813" y="803656"/>
                  </a:lnTo>
                  <a:lnTo>
                    <a:pt x="401827" y="803656"/>
                  </a:lnTo>
                  <a:lnTo>
                    <a:pt x="401827" y="267970"/>
                  </a:lnTo>
                  <a:lnTo>
                    <a:pt x="1071499" y="267970"/>
                  </a:lnTo>
                  <a:lnTo>
                    <a:pt x="1071499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0375" y="3843908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1071499" y="267970"/>
                  </a:moveTo>
                  <a:lnTo>
                    <a:pt x="401827" y="267970"/>
                  </a:lnTo>
                  <a:lnTo>
                    <a:pt x="401827" y="803656"/>
                  </a:lnTo>
                  <a:lnTo>
                    <a:pt x="535813" y="803656"/>
                  </a:lnTo>
                  <a:lnTo>
                    <a:pt x="267842" y="1071626"/>
                  </a:lnTo>
                  <a:lnTo>
                    <a:pt x="0" y="803656"/>
                  </a:lnTo>
                  <a:lnTo>
                    <a:pt x="133985" y="803656"/>
                  </a:lnTo>
                  <a:lnTo>
                    <a:pt x="133985" y="0"/>
                  </a:lnTo>
                  <a:lnTo>
                    <a:pt x="1071499" y="0"/>
                  </a:lnTo>
                  <a:lnTo>
                    <a:pt x="1071499" y="267970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9250" y="3843908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943101" y="0"/>
                  </a:moveTo>
                  <a:lnTo>
                    <a:pt x="0" y="0"/>
                  </a:lnTo>
                  <a:lnTo>
                    <a:pt x="0" y="267970"/>
                  </a:lnTo>
                  <a:lnTo>
                    <a:pt x="675259" y="267970"/>
                  </a:lnTo>
                  <a:lnTo>
                    <a:pt x="675259" y="803656"/>
                  </a:lnTo>
                  <a:lnTo>
                    <a:pt x="546862" y="803656"/>
                  </a:lnTo>
                  <a:lnTo>
                    <a:pt x="809244" y="1071626"/>
                  </a:lnTo>
                  <a:lnTo>
                    <a:pt x="1071626" y="803656"/>
                  </a:lnTo>
                  <a:lnTo>
                    <a:pt x="943101" y="803656"/>
                  </a:lnTo>
                  <a:lnTo>
                    <a:pt x="94310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9250" y="3843908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0" y="267970"/>
                  </a:moveTo>
                  <a:lnTo>
                    <a:pt x="675259" y="267970"/>
                  </a:lnTo>
                  <a:lnTo>
                    <a:pt x="675259" y="803656"/>
                  </a:lnTo>
                  <a:lnTo>
                    <a:pt x="546862" y="803656"/>
                  </a:lnTo>
                  <a:lnTo>
                    <a:pt x="809244" y="1071626"/>
                  </a:lnTo>
                  <a:lnTo>
                    <a:pt x="1071626" y="803656"/>
                  </a:lnTo>
                  <a:lnTo>
                    <a:pt x="943101" y="803656"/>
                  </a:lnTo>
                  <a:lnTo>
                    <a:pt x="943101" y="0"/>
                  </a:lnTo>
                  <a:lnTo>
                    <a:pt x="0" y="0"/>
                  </a:lnTo>
                  <a:lnTo>
                    <a:pt x="0" y="267970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29250" y="2558033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803655" y="0"/>
                  </a:moveTo>
                  <a:lnTo>
                    <a:pt x="535813" y="267969"/>
                  </a:lnTo>
                  <a:lnTo>
                    <a:pt x="669798" y="267969"/>
                  </a:lnTo>
                  <a:lnTo>
                    <a:pt x="669798" y="803655"/>
                  </a:lnTo>
                  <a:lnTo>
                    <a:pt x="0" y="803655"/>
                  </a:lnTo>
                  <a:lnTo>
                    <a:pt x="0" y="1071626"/>
                  </a:lnTo>
                  <a:lnTo>
                    <a:pt x="937640" y="1071626"/>
                  </a:lnTo>
                  <a:lnTo>
                    <a:pt x="937640" y="267969"/>
                  </a:lnTo>
                  <a:lnTo>
                    <a:pt x="1071626" y="267969"/>
                  </a:lnTo>
                  <a:lnTo>
                    <a:pt x="803655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29250" y="2558033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0" y="803655"/>
                  </a:moveTo>
                  <a:lnTo>
                    <a:pt x="669798" y="803655"/>
                  </a:lnTo>
                  <a:lnTo>
                    <a:pt x="669798" y="267969"/>
                  </a:lnTo>
                  <a:lnTo>
                    <a:pt x="535813" y="267969"/>
                  </a:lnTo>
                  <a:lnTo>
                    <a:pt x="803655" y="0"/>
                  </a:lnTo>
                  <a:lnTo>
                    <a:pt x="1071626" y="267969"/>
                  </a:lnTo>
                  <a:lnTo>
                    <a:pt x="937640" y="267969"/>
                  </a:lnTo>
                  <a:lnTo>
                    <a:pt x="937640" y="1071626"/>
                  </a:lnTo>
                  <a:lnTo>
                    <a:pt x="0" y="1071626"/>
                  </a:lnTo>
                  <a:lnTo>
                    <a:pt x="0" y="803655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6360" y="1743455"/>
              <a:ext cx="3241547" cy="8839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5001" y="1772284"/>
              <a:ext cx="3143250" cy="7857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215001" y="1772284"/>
              <a:ext cx="3143250" cy="786130"/>
            </a:xfrm>
            <a:custGeom>
              <a:avLst/>
              <a:gdLst/>
              <a:ahLst/>
              <a:cxnLst/>
              <a:rect l="l" t="t" r="r" b="b"/>
              <a:pathLst>
                <a:path w="3143250" h="786130">
                  <a:moveTo>
                    <a:pt x="0" y="130937"/>
                  </a:moveTo>
                  <a:lnTo>
                    <a:pt x="10279" y="79938"/>
                  </a:lnTo>
                  <a:lnTo>
                    <a:pt x="38322" y="38322"/>
                  </a:lnTo>
                  <a:lnTo>
                    <a:pt x="79938" y="10279"/>
                  </a:lnTo>
                  <a:lnTo>
                    <a:pt x="130937" y="0"/>
                  </a:lnTo>
                  <a:lnTo>
                    <a:pt x="3012185" y="0"/>
                  </a:lnTo>
                  <a:lnTo>
                    <a:pt x="3063204" y="10279"/>
                  </a:lnTo>
                  <a:lnTo>
                    <a:pt x="3104864" y="38322"/>
                  </a:lnTo>
                  <a:lnTo>
                    <a:pt x="3132951" y="79938"/>
                  </a:lnTo>
                  <a:lnTo>
                    <a:pt x="3143250" y="130937"/>
                  </a:lnTo>
                  <a:lnTo>
                    <a:pt x="3143250" y="654812"/>
                  </a:lnTo>
                  <a:lnTo>
                    <a:pt x="3132951" y="705810"/>
                  </a:lnTo>
                  <a:lnTo>
                    <a:pt x="3104864" y="747426"/>
                  </a:lnTo>
                  <a:lnTo>
                    <a:pt x="3063204" y="775469"/>
                  </a:lnTo>
                  <a:lnTo>
                    <a:pt x="3012185" y="785749"/>
                  </a:lnTo>
                  <a:lnTo>
                    <a:pt x="130937" y="785749"/>
                  </a:lnTo>
                  <a:lnTo>
                    <a:pt x="79938" y="775469"/>
                  </a:lnTo>
                  <a:lnTo>
                    <a:pt x="38322" y="747426"/>
                  </a:lnTo>
                  <a:lnTo>
                    <a:pt x="10279" y="705810"/>
                  </a:lnTo>
                  <a:lnTo>
                    <a:pt x="0" y="654812"/>
                  </a:lnTo>
                  <a:lnTo>
                    <a:pt x="0" y="130937"/>
                  </a:lnTo>
                  <a:close/>
                </a:path>
              </a:pathLst>
            </a:custGeom>
            <a:ln w="12700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20359" y="2000503"/>
            <a:ext cx="2733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Математическая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проблема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237988" y="4885944"/>
            <a:ext cx="3240405" cy="883919"/>
            <a:chOff x="5237988" y="4885944"/>
            <a:chExt cx="3240405" cy="883919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7988" y="4885944"/>
              <a:ext cx="3240023" cy="8839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4752" y="5077968"/>
              <a:ext cx="3204972" cy="42976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6375" y="4915535"/>
              <a:ext cx="3143250" cy="78579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286375" y="4915535"/>
              <a:ext cx="3143250" cy="786130"/>
            </a:xfrm>
            <a:custGeom>
              <a:avLst/>
              <a:gdLst/>
              <a:ahLst/>
              <a:cxnLst/>
              <a:rect l="l" t="t" r="r" b="b"/>
              <a:pathLst>
                <a:path w="3143250" h="786129">
                  <a:moveTo>
                    <a:pt x="0" y="130937"/>
                  </a:moveTo>
                  <a:lnTo>
                    <a:pt x="10296" y="79992"/>
                  </a:lnTo>
                  <a:lnTo>
                    <a:pt x="38369" y="38369"/>
                  </a:lnTo>
                  <a:lnTo>
                    <a:pt x="79992" y="10296"/>
                  </a:lnTo>
                  <a:lnTo>
                    <a:pt x="130937" y="0"/>
                  </a:lnTo>
                  <a:lnTo>
                    <a:pt x="3012313" y="0"/>
                  </a:lnTo>
                  <a:lnTo>
                    <a:pt x="3063257" y="10296"/>
                  </a:lnTo>
                  <a:lnTo>
                    <a:pt x="3104880" y="38369"/>
                  </a:lnTo>
                  <a:lnTo>
                    <a:pt x="3132953" y="79992"/>
                  </a:lnTo>
                  <a:lnTo>
                    <a:pt x="3143250" y="130937"/>
                  </a:lnTo>
                  <a:lnTo>
                    <a:pt x="3143250" y="654811"/>
                  </a:lnTo>
                  <a:lnTo>
                    <a:pt x="3132953" y="705802"/>
                  </a:lnTo>
                  <a:lnTo>
                    <a:pt x="3104880" y="747437"/>
                  </a:lnTo>
                  <a:lnTo>
                    <a:pt x="3063257" y="775507"/>
                  </a:lnTo>
                  <a:lnTo>
                    <a:pt x="3012313" y="785799"/>
                  </a:lnTo>
                  <a:lnTo>
                    <a:pt x="130937" y="785799"/>
                  </a:lnTo>
                  <a:lnTo>
                    <a:pt x="79992" y="775507"/>
                  </a:lnTo>
                  <a:lnTo>
                    <a:pt x="38369" y="747437"/>
                  </a:lnTo>
                  <a:lnTo>
                    <a:pt x="10296" y="705802"/>
                  </a:lnTo>
                  <a:lnTo>
                    <a:pt x="0" y="654811"/>
                  </a:lnTo>
                  <a:lnTo>
                    <a:pt x="0" y="130937"/>
                  </a:lnTo>
                  <a:close/>
                </a:path>
              </a:pathLst>
            </a:custGeom>
            <a:ln w="12699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23153" y="5144516"/>
            <a:ext cx="2869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Математические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результаты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416675" y="2545333"/>
            <a:ext cx="954405" cy="2383155"/>
            <a:chOff x="6416675" y="2545333"/>
            <a:chExt cx="954405" cy="2383155"/>
          </a:xfrm>
        </p:grpSpPr>
        <p:sp>
          <p:nvSpPr>
            <p:cNvPr id="24" name="object 24"/>
            <p:cNvSpPr/>
            <p:nvPr/>
          </p:nvSpPr>
          <p:spPr>
            <a:xfrm>
              <a:off x="6429375" y="2558033"/>
              <a:ext cx="929005" cy="2357755"/>
            </a:xfrm>
            <a:custGeom>
              <a:avLst/>
              <a:gdLst/>
              <a:ahLst/>
              <a:cxnLst/>
              <a:rect l="l" t="t" r="r" b="b"/>
              <a:pathLst>
                <a:path w="929004" h="2357754">
                  <a:moveTo>
                    <a:pt x="696595" y="0"/>
                  </a:moveTo>
                  <a:lnTo>
                    <a:pt x="232155" y="0"/>
                  </a:lnTo>
                  <a:lnTo>
                    <a:pt x="232155" y="1893189"/>
                  </a:lnTo>
                  <a:lnTo>
                    <a:pt x="0" y="1893189"/>
                  </a:lnTo>
                  <a:lnTo>
                    <a:pt x="464311" y="2357501"/>
                  </a:lnTo>
                  <a:lnTo>
                    <a:pt x="928751" y="1893189"/>
                  </a:lnTo>
                  <a:lnTo>
                    <a:pt x="696595" y="1893189"/>
                  </a:lnTo>
                  <a:lnTo>
                    <a:pt x="6965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429375" y="2558033"/>
              <a:ext cx="929005" cy="2357755"/>
            </a:xfrm>
            <a:custGeom>
              <a:avLst/>
              <a:gdLst/>
              <a:ahLst/>
              <a:cxnLst/>
              <a:rect l="l" t="t" r="r" b="b"/>
              <a:pathLst>
                <a:path w="929004" h="2357754">
                  <a:moveTo>
                    <a:pt x="0" y="1893189"/>
                  </a:moveTo>
                  <a:lnTo>
                    <a:pt x="232155" y="1893189"/>
                  </a:lnTo>
                  <a:lnTo>
                    <a:pt x="232155" y="0"/>
                  </a:lnTo>
                  <a:lnTo>
                    <a:pt x="696595" y="0"/>
                  </a:lnTo>
                  <a:lnTo>
                    <a:pt x="696595" y="1893189"/>
                  </a:lnTo>
                  <a:lnTo>
                    <a:pt x="928751" y="1893189"/>
                  </a:lnTo>
                  <a:lnTo>
                    <a:pt x="464311" y="2357501"/>
                  </a:lnTo>
                  <a:lnTo>
                    <a:pt x="0" y="1893189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748703" y="2898139"/>
            <a:ext cx="254635" cy="140843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dirty="0">
                <a:latin typeface="Calibri"/>
                <a:cs typeface="Calibri"/>
              </a:rPr>
              <a:t>П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я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36091" y="4885944"/>
            <a:ext cx="3241675" cy="883919"/>
            <a:chOff x="736091" y="4885944"/>
            <a:chExt cx="3241675" cy="883919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6091" y="4885944"/>
              <a:ext cx="3241547" cy="8839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787" y="4915535"/>
              <a:ext cx="3143211" cy="7857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85787" y="4915535"/>
              <a:ext cx="3143250" cy="786130"/>
            </a:xfrm>
            <a:custGeom>
              <a:avLst/>
              <a:gdLst/>
              <a:ahLst/>
              <a:cxnLst/>
              <a:rect l="l" t="t" r="r" b="b"/>
              <a:pathLst>
                <a:path w="3143250" h="786129">
                  <a:moveTo>
                    <a:pt x="0" y="130937"/>
                  </a:moveTo>
                  <a:lnTo>
                    <a:pt x="10292" y="79992"/>
                  </a:lnTo>
                  <a:lnTo>
                    <a:pt x="38360" y="38369"/>
                  </a:lnTo>
                  <a:lnTo>
                    <a:pt x="79992" y="10296"/>
                  </a:lnTo>
                  <a:lnTo>
                    <a:pt x="130975" y="0"/>
                  </a:lnTo>
                  <a:lnTo>
                    <a:pt x="3012274" y="0"/>
                  </a:lnTo>
                  <a:lnTo>
                    <a:pt x="3063273" y="10296"/>
                  </a:lnTo>
                  <a:lnTo>
                    <a:pt x="3104889" y="38369"/>
                  </a:lnTo>
                  <a:lnTo>
                    <a:pt x="3132932" y="79992"/>
                  </a:lnTo>
                  <a:lnTo>
                    <a:pt x="3143211" y="130937"/>
                  </a:lnTo>
                  <a:lnTo>
                    <a:pt x="3143211" y="654811"/>
                  </a:lnTo>
                  <a:lnTo>
                    <a:pt x="3132932" y="705802"/>
                  </a:lnTo>
                  <a:lnTo>
                    <a:pt x="3104889" y="747437"/>
                  </a:lnTo>
                  <a:lnTo>
                    <a:pt x="3063273" y="775507"/>
                  </a:lnTo>
                  <a:lnTo>
                    <a:pt x="3012274" y="785799"/>
                  </a:lnTo>
                  <a:lnTo>
                    <a:pt x="130975" y="785799"/>
                  </a:lnTo>
                  <a:lnTo>
                    <a:pt x="79992" y="775507"/>
                  </a:lnTo>
                  <a:lnTo>
                    <a:pt x="38360" y="747437"/>
                  </a:lnTo>
                  <a:lnTo>
                    <a:pt x="10292" y="705802"/>
                  </a:lnTo>
                  <a:lnTo>
                    <a:pt x="0" y="654811"/>
                  </a:lnTo>
                  <a:lnTo>
                    <a:pt x="0" y="130937"/>
                  </a:lnTo>
                  <a:close/>
                </a:path>
              </a:pathLst>
            </a:custGeom>
            <a:ln w="12699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97660" y="5144516"/>
            <a:ext cx="2318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Результаты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контексте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702050" y="4831334"/>
            <a:ext cx="1668780" cy="954405"/>
            <a:chOff x="3702050" y="4831334"/>
            <a:chExt cx="1668780" cy="954405"/>
          </a:xfrm>
        </p:grpSpPr>
        <p:sp>
          <p:nvSpPr>
            <p:cNvPr id="33" name="object 33"/>
            <p:cNvSpPr/>
            <p:nvPr/>
          </p:nvSpPr>
          <p:spPr>
            <a:xfrm>
              <a:off x="3714750" y="4844034"/>
              <a:ext cx="1643380" cy="929005"/>
            </a:xfrm>
            <a:custGeom>
              <a:avLst/>
              <a:gdLst/>
              <a:ahLst/>
              <a:cxnLst/>
              <a:rect l="l" t="t" r="r" b="b"/>
              <a:pathLst>
                <a:path w="1643379" h="929004">
                  <a:moveTo>
                    <a:pt x="464312" y="0"/>
                  </a:moveTo>
                  <a:lnTo>
                    <a:pt x="0" y="464439"/>
                  </a:lnTo>
                  <a:lnTo>
                    <a:pt x="464312" y="928738"/>
                  </a:lnTo>
                  <a:lnTo>
                    <a:pt x="464312" y="696595"/>
                  </a:lnTo>
                  <a:lnTo>
                    <a:pt x="1643126" y="696595"/>
                  </a:lnTo>
                  <a:lnTo>
                    <a:pt x="1643126" y="232283"/>
                  </a:lnTo>
                  <a:lnTo>
                    <a:pt x="464312" y="232283"/>
                  </a:lnTo>
                  <a:lnTo>
                    <a:pt x="464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14750" y="4844034"/>
              <a:ext cx="1643380" cy="929005"/>
            </a:xfrm>
            <a:custGeom>
              <a:avLst/>
              <a:gdLst/>
              <a:ahLst/>
              <a:cxnLst/>
              <a:rect l="l" t="t" r="r" b="b"/>
              <a:pathLst>
                <a:path w="1643379" h="929004">
                  <a:moveTo>
                    <a:pt x="464312" y="0"/>
                  </a:moveTo>
                  <a:lnTo>
                    <a:pt x="464312" y="232283"/>
                  </a:lnTo>
                  <a:lnTo>
                    <a:pt x="1643126" y="232283"/>
                  </a:lnTo>
                  <a:lnTo>
                    <a:pt x="1643126" y="696595"/>
                  </a:lnTo>
                  <a:lnTo>
                    <a:pt x="464312" y="696595"/>
                  </a:lnTo>
                  <a:lnTo>
                    <a:pt x="464312" y="928738"/>
                  </a:lnTo>
                  <a:lnTo>
                    <a:pt x="0" y="464439"/>
                  </a:lnTo>
                  <a:lnTo>
                    <a:pt x="464312" y="0"/>
                  </a:lnTo>
                  <a:close/>
                </a:path>
              </a:pathLst>
            </a:custGeom>
            <a:ln w="25399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105783" y="5007355"/>
            <a:ext cx="10877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latin typeface="Calibri"/>
                <a:cs typeface="Calibri"/>
              </a:rPr>
              <a:t>Ин</a:t>
            </a:r>
            <a:r>
              <a:rPr sz="1800" spc="30" dirty="0">
                <a:latin typeface="Calibri"/>
                <a:cs typeface="Calibri"/>
              </a:rPr>
              <a:t>т</a:t>
            </a:r>
            <a:r>
              <a:rPr sz="1800" spc="50" dirty="0">
                <a:latin typeface="Calibri"/>
                <a:cs typeface="Calibri"/>
              </a:rPr>
              <a:t>е</a:t>
            </a:r>
            <a:r>
              <a:rPr sz="1800" spc="45" dirty="0">
                <a:latin typeface="Calibri"/>
                <a:cs typeface="Calibri"/>
              </a:rPr>
              <a:t>рпр</a:t>
            </a:r>
            <a:r>
              <a:rPr sz="1800" spc="60" dirty="0">
                <a:latin typeface="Calibri"/>
                <a:cs typeface="Calibri"/>
              </a:rPr>
              <a:t>е</a:t>
            </a:r>
            <a:r>
              <a:rPr sz="1800" dirty="0">
                <a:latin typeface="Calibri"/>
                <a:cs typeface="Calibri"/>
              </a:rPr>
              <a:t>-  </a:t>
            </a:r>
            <a:r>
              <a:rPr sz="1800" spc="35" dirty="0">
                <a:latin typeface="Calibri"/>
                <a:cs typeface="Calibri"/>
              </a:rPr>
              <a:t>тировать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07719" y="1743455"/>
            <a:ext cx="3241675" cy="883919"/>
            <a:chOff x="807719" y="1743455"/>
            <a:chExt cx="3241675" cy="883919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719" y="1743455"/>
              <a:ext cx="3241548" cy="88392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224" y="1772284"/>
              <a:ext cx="3143275" cy="78574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57224" y="1772284"/>
              <a:ext cx="3143885" cy="786130"/>
            </a:xfrm>
            <a:custGeom>
              <a:avLst/>
              <a:gdLst/>
              <a:ahLst/>
              <a:cxnLst/>
              <a:rect l="l" t="t" r="r" b="b"/>
              <a:pathLst>
                <a:path w="3143885" h="786130">
                  <a:moveTo>
                    <a:pt x="0" y="130937"/>
                  </a:moveTo>
                  <a:lnTo>
                    <a:pt x="10292" y="79938"/>
                  </a:lnTo>
                  <a:lnTo>
                    <a:pt x="38360" y="38322"/>
                  </a:lnTo>
                  <a:lnTo>
                    <a:pt x="79992" y="10279"/>
                  </a:lnTo>
                  <a:lnTo>
                    <a:pt x="130975" y="0"/>
                  </a:lnTo>
                  <a:lnTo>
                    <a:pt x="3012338" y="0"/>
                  </a:lnTo>
                  <a:lnTo>
                    <a:pt x="3063283" y="10279"/>
                  </a:lnTo>
                  <a:lnTo>
                    <a:pt x="3104905" y="38322"/>
                  </a:lnTo>
                  <a:lnTo>
                    <a:pt x="3132978" y="79938"/>
                  </a:lnTo>
                  <a:lnTo>
                    <a:pt x="3143275" y="130937"/>
                  </a:lnTo>
                  <a:lnTo>
                    <a:pt x="3143275" y="654812"/>
                  </a:lnTo>
                  <a:lnTo>
                    <a:pt x="3132978" y="705810"/>
                  </a:lnTo>
                  <a:lnTo>
                    <a:pt x="3104905" y="747426"/>
                  </a:lnTo>
                  <a:lnTo>
                    <a:pt x="3063283" y="775469"/>
                  </a:lnTo>
                  <a:lnTo>
                    <a:pt x="3012338" y="785749"/>
                  </a:lnTo>
                  <a:lnTo>
                    <a:pt x="130975" y="785749"/>
                  </a:lnTo>
                  <a:lnTo>
                    <a:pt x="79992" y="775469"/>
                  </a:lnTo>
                  <a:lnTo>
                    <a:pt x="38360" y="747426"/>
                  </a:lnTo>
                  <a:lnTo>
                    <a:pt x="10292" y="705810"/>
                  </a:lnTo>
                  <a:lnTo>
                    <a:pt x="0" y="654812"/>
                  </a:lnTo>
                  <a:lnTo>
                    <a:pt x="0" y="130937"/>
                  </a:lnTo>
                  <a:close/>
                </a:path>
              </a:pathLst>
            </a:custGeom>
            <a:ln w="12700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316227" y="2000503"/>
            <a:ext cx="2225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Проблема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контексте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02050" y="1688083"/>
            <a:ext cx="1668780" cy="954405"/>
            <a:chOff x="3702050" y="1688083"/>
            <a:chExt cx="1668780" cy="954405"/>
          </a:xfrm>
        </p:grpSpPr>
        <p:sp>
          <p:nvSpPr>
            <p:cNvPr id="42" name="object 42"/>
            <p:cNvSpPr/>
            <p:nvPr/>
          </p:nvSpPr>
          <p:spPr>
            <a:xfrm>
              <a:off x="3714750" y="1700783"/>
              <a:ext cx="1643380" cy="929005"/>
            </a:xfrm>
            <a:custGeom>
              <a:avLst/>
              <a:gdLst/>
              <a:ahLst/>
              <a:cxnLst/>
              <a:rect l="l" t="t" r="r" b="b"/>
              <a:pathLst>
                <a:path w="1643379" h="929005">
                  <a:moveTo>
                    <a:pt x="1178687" y="0"/>
                  </a:moveTo>
                  <a:lnTo>
                    <a:pt x="1178687" y="232155"/>
                  </a:lnTo>
                  <a:lnTo>
                    <a:pt x="0" y="232155"/>
                  </a:lnTo>
                  <a:lnTo>
                    <a:pt x="0" y="696594"/>
                  </a:lnTo>
                  <a:lnTo>
                    <a:pt x="1178687" y="696594"/>
                  </a:lnTo>
                  <a:lnTo>
                    <a:pt x="1178687" y="928751"/>
                  </a:lnTo>
                  <a:lnTo>
                    <a:pt x="1643126" y="464312"/>
                  </a:lnTo>
                  <a:lnTo>
                    <a:pt x="11786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14750" y="1700783"/>
              <a:ext cx="1643380" cy="929005"/>
            </a:xfrm>
            <a:custGeom>
              <a:avLst/>
              <a:gdLst/>
              <a:ahLst/>
              <a:cxnLst/>
              <a:rect l="l" t="t" r="r" b="b"/>
              <a:pathLst>
                <a:path w="1643379" h="929005">
                  <a:moveTo>
                    <a:pt x="1178687" y="928751"/>
                  </a:moveTo>
                  <a:lnTo>
                    <a:pt x="1178687" y="696594"/>
                  </a:lnTo>
                  <a:lnTo>
                    <a:pt x="0" y="696594"/>
                  </a:lnTo>
                  <a:lnTo>
                    <a:pt x="0" y="232155"/>
                  </a:lnTo>
                  <a:lnTo>
                    <a:pt x="1178687" y="232155"/>
                  </a:lnTo>
                  <a:lnTo>
                    <a:pt x="1178687" y="0"/>
                  </a:lnTo>
                  <a:lnTo>
                    <a:pt x="1643126" y="464312"/>
                  </a:lnTo>
                  <a:lnTo>
                    <a:pt x="1178687" y="928751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03979" y="1863344"/>
            <a:ext cx="1028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100"/>
              </a:spcBef>
            </a:pPr>
            <a:r>
              <a:rPr sz="1800" spc="50" dirty="0">
                <a:latin typeface="Calibri"/>
                <a:cs typeface="Calibri"/>
              </a:rPr>
              <a:t>Ф</a:t>
            </a:r>
            <a:r>
              <a:rPr sz="1800" spc="40" dirty="0">
                <a:latin typeface="Calibri"/>
                <a:cs typeface="Calibri"/>
              </a:rPr>
              <a:t>о</a:t>
            </a:r>
            <a:r>
              <a:rPr sz="1800" spc="45" dirty="0">
                <a:latin typeface="Calibri"/>
                <a:cs typeface="Calibri"/>
              </a:rPr>
              <a:t>р</a:t>
            </a:r>
            <a:r>
              <a:rPr sz="1800" spc="25" dirty="0">
                <a:latin typeface="Calibri"/>
                <a:cs typeface="Calibri"/>
              </a:rPr>
              <a:t>м</a:t>
            </a:r>
            <a:r>
              <a:rPr sz="1800" spc="-15" dirty="0">
                <a:latin typeface="Calibri"/>
                <a:cs typeface="Calibri"/>
              </a:rPr>
              <a:t>у</a:t>
            </a:r>
            <a:r>
              <a:rPr sz="1800" spc="50" dirty="0">
                <a:latin typeface="Calibri"/>
                <a:cs typeface="Calibri"/>
              </a:rPr>
              <a:t>л</a:t>
            </a:r>
            <a:r>
              <a:rPr sz="1800" spc="55" dirty="0">
                <a:latin typeface="Calibri"/>
                <a:cs typeface="Calibri"/>
              </a:rPr>
              <a:t>и</a:t>
            </a:r>
            <a:r>
              <a:rPr sz="1800" dirty="0">
                <a:latin typeface="Calibri"/>
                <a:cs typeface="Calibri"/>
              </a:rPr>
              <a:t>-  </a:t>
            </a:r>
            <a:r>
              <a:rPr sz="1800" spc="35" dirty="0">
                <a:latin typeface="Calibri"/>
                <a:cs typeface="Calibri"/>
              </a:rPr>
              <a:t>ровать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844675" y="2545333"/>
            <a:ext cx="954405" cy="2383155"/>
            <a:chOff x="1844675" y="2545333"/>
            <a:chExt cx="954405" cy="2383155"/>
          </a:xfrm>
        </p:grpSpPr>
        <p:sp>
          <p:nvSpPr>
            <p:cNvPr id="46" name="object 46"/>
            <p:cNvSpPr/>
            <p:nvPr/>
          </p:nvSpPr>
          <p:spPr>
            <a:xfrm>
              <a:off x="1857375" y="2558033"/>
              <a:ext cx="929005" cy="2357755"/>
            </a:xfrm>
            <a:custGeom>
              <a:avLst/>
              <a:gdLst/>
              <a:ahLst/>
              <a:cxnLst/>
              <a:rect l="l" t="t" r="r" b="b"/>
              <a:pathLst>
                <a:path w="929005" h="2357754">
                  <a:moveTo>
                    <a:pt x="464312" y="0"/>
                  </a:moveTo>
                  <a:lnTo>
                    <a:pt x="0" y="464438"/>
                  </a:lnTo>
                  <a:lnTo>
                    <a:pt x="232156" y="464438"/>
                  </a:lnTo>
                  <a:lnTo>
                    <a:pt x="232156" y="2357501"/>
                  </a:lnTo>
                  <a:lnTo>
                    <a:pt x="696468" y="2357501"/>
                  </a:lnTo>
                  <a:lnTo>
                    <a:pt x="696468" y="464438"/>
                  </a:lnTo>
                  <a:lnTo>
                    <a:pt x="928624" y="464438"/>
                  </a:lnTo>
                  <a:lnTo>
                    <a:pt x="4643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57375" y="2558033"/>
              <a:ext cx="929005" cy="2357755"/>
            </a:xfrm>
            <a:custGeom>
              <a:avLst/>
              <a:gdLst/>
              <a:ahLst/>
              <a:cxnLst/>
              <a:rect l="l" t="t" r="r" b="b"/>
              <a:pathLst>
                <a:path w="929005" h="2357754">
                  <a:moveTo>
                    <a:pt x="928624" y="464438"/>
                  </a:moveTo>
                  <a:lnTo>
                    <a:pt x="696468" y="464438"/>
                  </a:lnTo>
                  <a:lnTo>
                    <a:pt x="696468" y="2357501"/>
                  </a:lnTo>
                  <a:lnTo>
                    <a:pt x="232156" y="2357501"/>
                  </a:lnTo>
                  <a:lnTo>
                    <a:pt x="232156" y="464438"/>
                  </a:lnTo>
                  <a:lnTo>
                    <a:pt x="0" y="464438"/>
                  </a:lnTo>
                  <a:lnTo>
                    <a:pt x="464312" y="0"/>
                  </a:lnTo>
                  <a:lnTo>
                    <a:pt x="928624" y="464438"/>
                  </a:lnTo>
                  <a:close/>
                </a:path>
              </a:pathLst>
            </a:custGeom>
            <a:ln w="25399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214143" y="3185531"/>
            <a:ext cx="254635" cy="1376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dirty="0">
                <a:latin typeface="Calibri"/>
                <a:cs typeface="Calibri"/>
              </a:rPr>
              <a:t>О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ц</a:t>
            </a:r>
            <a:r>
              <a:rPr sz="1800" spc="-1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487673" y="3259709"/>
            <a:ext cx="2454910" cy="882650"/>
            <a:chOff x="3487673" y="3259709"/>
            <a:chExt cx="2454910" cy="882650"/>
          </a:xfrm>
        </p:grpSpPr>
        <p:sp>
          <p:nvSpPr>
            <p:cNvPr id="50" name="object 50"/>
            <p:cNvSpPr/>
            <p:nvPr/>
          </p:nvSpPr>
          <p:spPr>
            <a:xfrm>
              <a:off x="3500373" y="3272409"/>
              <a:ext cx="2429510" cy="857250"/>
            </a:xfrm>
            <a:custGeom>
              <a:avLst/>
              <a:gdLst/>
              <a:ahLst/>
              <a:cxnLst/>
              <a:rect l="l" t="t" r="r" b="b"/>
              <a:pathLst>
                <a:path w="2429510" h="857250">
                  <a:moveTo>
                    <a:pt x="2286127" y="0"/>
                  </a:moveTo>
                  <a:lnTo>
                    <a:pt x="142875" y="0"/>
                  </a:lnTo>
                  <a:lnTo>
                    <a:pt x="97731" y="7287"/>
                  </a:lnTo>
                  <a:lnTo>
                    <a:pt x="58512" y="27578"/>
                  </a:lnTo>
                  <a:lnTo>
                    <a:pt x="27578" y="58512"/>
                  </a:lnTo>
                  <a:lnTo>
                    <a:pt x="7287" y="97731"/>
                  </a:lnTo>
                  <a:lnTo>
                    <a:pt x="0" y="142875"/>
                  </a:lnTo>
                  <a:lnTo>
                    <a:pt x="0" y="714374"/>
                  </a:lnTo>
                  <a:lnTo>
                    <a:pt x="7287" y="759567"/>
                  </a:lnTo>
                  <a:lnTo>
                    <a:pt x="27578" y="798792"/>
                  </a:lnTo>
                  <a:lnTo>
                    <a:pt x="58512" y="829708"/>
                  </a:lnTo>
                  <a:lnTo>
                    <a:pt x="97731" y="849974"/>
                  </a:lnTo>
                  <a:lnTo>
                    <a:pt x="142875" y="857249"/>
                  </a:lnTo>
                  <a:lnTo>
                    <a:pt x="2286127" y="857249"/>
                  </a:lnTo>
                  <a:lnTo>
                    <a:pt x="2331270" y="849974"/>
                  </a:lnTo>
                  <a:lnTo>
                    <a:pt x="2370489" y="829708"/>
                  </a:lnTo>
                  <a:lnTo>
                    <a:pt x="2401423" y="798792"/>
                  </a:lnTo>
                  <a:lnTo>
                    <a:pt x="2421714" y="759567"/>
                  </a:lnTo>
                  <a:lnTo>
                    <a:pt x="2429002" y="714374"/>
                  </a:lnTo>
                  <a:lnTo>
                    <a:pt x="2429002" y="142875"/>
                  </a:lnTo>
                  <a:lnTo>
                    <a:pt x="2421714" y="97731"/>
                  </a:lnTo>
                  <a:lnTo>
                    <a:pt x="2401423" y="58512"/>
                  </a:lnTo>
                  <a:lnTo>
                    <a:pt x="2370489" y="27578"/>
                  </a:lnTo>
                  <a:lnTo>
                    <a:pt x="2331270" y="7287"/>
                  </a:lnTo>
                  <a:lnTo>
                    <a:pt x="2286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00373" y="3272409"/>
              <a:ext cx="2429510" cy="857250"/>
            </a:xfrm>
            <a:custGeom>
              <a:avLst/>
              <a:gdLst/>
              <a:ahLst/>
              <a:cxnLst/>
              <a:rect l="l" t="t" r="r" b="b"/>
              <a:pathLst>
                <a:path w="2429510" h="857250">
                  <a:moveTo>
                    <a:pt x="0" y="142875"/>
                  </a:moveTo>
                  <a:lnTo>
                    <a:pt x="7287" y="97731"/>
                  </a:lnTo>
                  <a:lnTo>
                    <a:pt x="27578" y="58512"/>
                  </a:lnTo>
                  <a:lnTo>
                    <a:pt x="58512" y="27578"/>
                  </a:lnTo>
                  <a:lnTo>
                    <a:pt x="97731" y="7287"/>
                  </a:lnTo>
                  <a:lnTo>
                    <a:pt x="142875" y="0"/>
                  </a:lnTo>
                  <a:lnTo>
                    <a:pt x="2286127" y="0"/>
                  </a:lnTo>
                  <a:lnTo>
                    <a:pt x="2331270" y="7287"/>
                  </a:lnTo>
                  <a:lnTo>
                    <a:pt x="2370489" y="27578"/>
                  </a:lnTo>
                  <a:lnTo>
                    <a:pt x="2401423" y="58512"/>
                  </a:lnTo>
                  <a:lnTo>
                    <a:pt x="2421714" y="97731"/>
                  </a:lnTo>
                  <a:lnTo>
                    <a:pt x="2429002" y="142875"/>
                  </a:lnTo>
                  <a:lnTo>
                    <a:pt x="2429002" y="714374"/>
                  </a:lnTo>
                  <a:lnTo>
                    <a:pt x="2421714" y="759567"/>
                  </a:lnTo>
                  <a:lnTo>
                    <a:pt x="2401423" y="798792"/>
                  </a:lnTo>
                  <a:lnTo>
                    <a:pt x="2370489" y="829708"/>
                  </a:lnTo>
                  <a:lnTo>
                    <a:pt x="2331270" y="849974"/>
                  </a:lnTo>
                  <a:lnTo>
                    <a:pt x="2286127" y="857249"/>
                  </a:lnTo>
                  <a:lnTo>
                    <a:pt x="142875" y="857249"/>
                  </a:lnTo>
                  <a:lnTo>
                    <a:pt x="97731" y="849974"/>
                  </a:lnTo>
                  <a:lnTo>
                    <a:pt x="58512" y="829708"/>
                  </a:lnTo>
                  <a:lnTo>
                    <a:pt x="27578" y="798792"/>
                  </a:lnTo>
                  <a:lnTo>
                    <a:pt x="7287" y="759567"/>
                  </a:lnTo>
                  <a:lnTo>
                    <a:pt x="0" y="714374"/>
                  </a:lnTo>
                  <a:lnTo>
                    <a:pt x="0" y="142875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127753" y="3536645"/>
            <a:ext cx="11741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Рассуждать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914400" y="457200"/>
            <a:ext cx="99060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12850" algn="ctr">
              <a:lnSpc>
                <a:spcPct val="100000"/>
              </a:lnSpc>
              <a:spcBef>
                <a:spcPts val="95"/>
              </a:spcBef>
            </a:pPr>
            <a:r>
              <a:rPr sz="3200" spc="-10" dirty="0" err="1"/>
              <a:t>Критерии</a:t>
            </a:r>
            <a:r>
              <a:rPr sz="3200" spc="-10" dirty="0"/>
              <a:t> </a:t>
            </a:r>
            <a:r>
              <a:rPr sz="3200" spc="-5" dirty="0" err="1" smtClean="0"/>
              <a:t>заданий</a:t>
            </a:r>
            <a:r>
              <a:rPr lang="ru-RU" sz="3200" spc="-5" dirty="0" smtClean="0"/>
              <a:t> </a:t>
            </a:r>
            <a:r>
              <a:rPr sz="3200" spc="-10" dirty="0" err="1" smtClean="0"/>
              <a:t>для</a:t>
            </a:r>
            <a:r>
              <a:rPr lang="en-GB" sz="3200" spc="-10" dirty="0"/>
              <a:t> </a:t>
            </a:r>
            <a:r>
              <a:rPr sz="3200" spc="-5" dirty="0" err="1" smtClean="0"/>
              <a:t>формирования</a:t>
            </a:r>
            <a:r>
              <a:rPr sz="3200" spc="-30" dirty="0" smtClean="0"/>
              <a:t> </a:t>
            </a:r>
            <a:r>
              <a:rPr sz="3200" spc="-5" dirty="0" smtClean="0"/>
              <a:t>МГ</a:t>
            </a:r>
            <a:endParaRPr sz="3200" spc="-120" dirty="0"/>
          </a:p>
        </p:txBody>
      </p:sp>
      <p:sp>
        <p:nvSpPr>
          <p:cNvPr id="3" name="object 3"/>
          <p:cNvSpPr txBox="1"/>
          <p:nvPr/>
        </p:nvSpPr>
        <p:spPr>
          <a:xfrm>
            <a:off x="793191" y="1175715"/>
            <a:ext cx="7526655" cy="48660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216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10" dirty="0">
                <a:solidFill>
                  <a:srgbClr val="244060"/>
                </a:solidFill>
                <a:latin typeface="Calibri"/>
                <a:cs typeface="Calibri"/>
              </a:rPr>
              <a:t>Контекстность</a:t>
            </a:r>
            <a:r>
              <a:rPr sz="2000" b="1" spc="-5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(личный,</a:t>
            </a:r>
            <a:r>
              <a:rPr sz="2000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профессиональный,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 общественный,</a:t>
            </a:r>
            <a:endParaRPr sz="2000" dirty="0">
              <a:latin typeface="Calibri"/>
              <a:cs typeface="Calibri"/>
            </a:endParaRPr>
          </a:p>
          <a:p>
            <a:pPr marL="228600">
              <a:lnSpc>
                <a:spcPts val="2160"/>
              </a:lnSpc>
            </a:pP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научный)</a:t>
            </a:r>
            <a:endParaRPr sz="2000" dirty="0">
              <a:latin typeface="Calibri"/>
              <a:cs typeface="Calibri"/>
            </a:endParaRPr>
          </a:p>
          <a:p>
            <a:pPr marL="228600" marR="401955" indent="-216535">
              <a:lnSpc>
                <a:spcPts val="1920"/>
              </a:lnSpc>
              <a:spcBef>
                <a:spcPts val="1185"/>
              </a:spcBef>
              <a:buClr>
                <a:srgbClr val="244060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Проблемность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(противоречивая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ситуация,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неопределенность, </a:t>
            </a:r>
            <a:r>
              <a:rPr sz="2000" spc="-4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неоднозначность)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ts val="2160"/>
              </a:lnSpc>
              <a:spcBef>
                <a:spcPts val="73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Соответствие</a:t>
            </a:r>
            <a:r>
              <a:rPr sz="2000" b="1" spc="-6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44060"/>
                </a:solidFill>
                <a:latin typeface="Calibri"/>
                <a:cs typeface="Calibri"/>
              </a:rPr>
              <a:t>возрастным</a:t>
            </a:r>
            <a:r>
              <a:rPr sz="200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44060"/>
                </a:solidFill>
                <a:latin typeface="Calibri"/>
                <a:cs typeface="Calibri"/>
              </a:rPr>
              <a:t>особенностям</a:t>
            </a:r>
            <a:r>
              <a:rPr sz="200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(физическое</a:t>
            </a:r>
            <a:r>
              <a:rPr sz="2000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endParaRPr sz="2000" dirty="0">
              <a:latin typeface="Calibri"/>
              <a:cs typeface="Calibri"/>
            </a:endParaRPr>
          </a:p>
          <a:p>
            <a:pPr marL="228600">
              <a:lnSpc>
                <a:spcPts val="2160"/>
              </a:lnSpc>
            </a:pP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психологическое</a:t>
            </a:r>
            <a:r>
              <a:rPr sz="2000" spc="-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развитие,</a:t>
            </a:r>
            <a:r>
              <a:rPr sz="2000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ценности,</a:t>
            </a:r>
            <a:r>
              <a:rPr sz="2000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особенности</a:t>
            </a:r>
            <a:r>
              <a:rPr sz="2000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поколения)</a:t>
            </a:r>
            <a:endParaRPr sz="2000" dirty="0">
              <a:latin typeface="Calibri"/>
              <a:cs typeface="Calibri"/>
            </a:endParaRPr>
          </a:p>
          <a:p>
            <a:pPr marL="228600" marR="302260" indent="-216535">
              <a:lnSpc>
                <a:spcPct val="80000"/>
              </a:lnSpc>
              <a:spcBef>
                <a:spcPts val="1200"/>
              </a:spcBef>
              <a:buClr>
                <a:srgbClr val="244060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dirty="0"/>
              <a:t>	</a:t>
            </a: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Обогащение социального </a:t>
            </a:r>
            <a:r>
              <a:rPr sz="2000" b="1" dirty="0">
                <a:solidFill>
                  <a:srgbClr val="244060"/>
                </a:solidFill>
                <a:latin typeface="Calibri"/>
                <a:cs typeface="Calibri"/>
              </a:rPr>
              <a:t>опыта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(личный, профессиональный, </a:t>
            </a:r>
            <a:r>
              <a:rPr sz="2000" spc="-4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общественный,</a:t>
            </a:r>
            <a:r>
              <a:rPr sz="2000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научный)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Познавательность</a:t>
            </a:r>
            <a:r>
              <a:rPr sz="2000" b="1" spc="4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(познавательный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момент</a:t>
            </a:r>
            <a:r>
              <a:rPr sz="2000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в задаче)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ts val="216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Развитие</a:t>
            </a:r>
            <a:r>
              <a:rPr sz="200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компетенций</a:t>
            </a:r>
            <a:r>
              <a:rPr sz="2000" b="1" spc="-5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(предметные,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метапредметные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+</a:t>
            </a:r>
            <a:endParaRPr sz="2000" dirty="0">
              <a:latin typeface="Calibri"/>
              <a:cs typeface="Calibri"/>
            </a:endParaRPr>
          </a:p>
          <a:p>
            <a:pPr marR="5080" algn="r">
              <a:lnSpc>
                <a:spcPts val="2160"/>
              </a:lnSpc>
            </a:pP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креативные,</a:t>
            </a:r>
            <a:r>
              <a:rPr sz="2000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критическое</a:t>
            </a:r>
            <a:r>
              <a:rPr sz="2000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мышление,</a:t>
            </a:r>
            <a:r>
              <a:rPr sz="2000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коммуникация,</a:t>
            </a:r>
            <a:r>
              <a:rPr sz="2000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кооперация);</a:t>
            </a:r>
            <a:endParaRPr sz="2000" dirty="0">
              <a:latin typeface="Calibri"/>
              <a:cs typeface="Calibri"/>
            </a:endParaRPr>
          </a:p>
          <a:p>
            <a:pPr marL="342265" marR="22860" indent="-342265" algn="r">
              <a:lnSpc>
                <a:spcPts val="2160"/>
              </a:lnSpc>
              <a:spcBef>
                <a:spcPts val="720"/>
              </a:spcBef>
              <a:buFont typeface="Arial MT"/>
              <a:buChar char="•"/>
              <a:tabLst>
                <a:tab pos="342265" algn="l"/>
                <a:tab pos="355600" algn="l"/>
              </a:tabLst>
            </a:pPr>
            <a:r>
              <a:rPr sz="2000" b="1" spc="-5" dirty="0">
                <a:solidFill>
                  <a:srgbClr val="244060"/>
                </a:solidFill>
                <a:latin typeface="Calibri"/>
                <a:cs typeface="Calibri"/>
              </a:rPr>
              <a:t>Комплексность</a:t>
            </a:r>
            <a:r>
              <a:rPr sz="2000" b="1" spc="-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(широкий</a:t>
            </a:r>
            <a:r>
              <a:rPr sz="2000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спектр</a:t>
            </a:r>
            <a:r>
              <a:rPr sz="2000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источников,</a:t>
            </a:r>
            <a:r>
              <a:rPr sz="2000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средств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 и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способов,</a:t>
            </a:r>
            <a:endParaRPr sz="2000" dirty="0">
              <a:latin typeface="Calibri"/>
              <a:cs typeface="Calibri"/>
            </a:endParaRPr>
          </a:p>
          <a:p>
            <a:pPr marL="228600">
              <a:lnSpc>
                <a:spcPts val="1920"/>
              </a:lnSpc>
            </a:pP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интеграция,</a:t>
            </a:r>
            <a:r>
              <a:rPr sz="2000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различные</a:t>
            </a:r>
            <a:r>
              <a:rPr sz="2000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формы</a:t>
            </a:r>
            <a:r>
              <a:rPr sz="2000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ответов:</a:t>
            </a:r>
            <a:r>
              <a:rPr sz="2000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выбор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44060"/>
                </a:solidFill>
                <a:latin typeface="Calibri"/>
                <a:cs typeface="Calibri"/>
              </a:rPr>
              <a:t>одного,</a:t>
            </a:r>
            <a:endParaRPr sz="2000" dirty="0">
              <a:latin typeface="Calibri"/>
              <a:cs typeface="Calibri"/>
            </a:endParaRPr>
          </a:p>
          <a:p>
            <a:pPr marL="228600">
              <a:lnSpc>
                <a:spcPts val="2160"/>
              </a:lnSpc>
            </a:pP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множественный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 выбор,</a:t>
            </a:r>
            <a:r>
              <a:rPr sz="2000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свободная 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запись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 ответа</a:t>
            </a:r>
            <a:r>
              <a:rPr sz="2000" dirty="0">
                <a:solidFill>
                  <a:srgbClr val="244060"/>
                </a:solidFill>
                <a:latin typeface="Calibri"/>
                <a:cs typeface="Calibri"/>
              </a:rPr>
              <a:t> и</a:t>
            </a:r>
            <a:r>
              <a:rPr sz="2000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решения)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 smtClean="0">
                <a:solidFill>
                  <a:srgbClr val="244060"/>
                </a:solidFill>
                <a:latin typeface="Calibri"/>
                <a:cs typeface="Calibri"/>
              </a:rPr>
              <a:t>(</a:t>
            </a:r>
            <a:r>
              <a:rPr sz="2000" dirty="0" err="1" smtClean="0">
                <a:solidFill>
                  <a:srgbClr val="244060"/>
                </a:solidFill>
                <a:latin typeface="Calibri"/>
                <a:cs typeface="Calibri"/>
              </a:rPr>
              <a:t>задания</a:t>
            </a:r>
            <a:r>
              <a:rPr sz="2000" spc="5" dirty="0" smtClean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44060"/>
                </a:solidFill>
                <a:latin typeface="Calibri"/>
                <a:cs typeface="Calibri"/>
              </a:rPr>
              <a:t>различной </a:t>
            </a:r>
            <a:r>
              <a:rPr sz="2000" spc="-5" dirty="0">
                <a:solidFill>
                  <a:srgbClr val="244060"/>
                </a:solidFill>
                <a:latin typeface="Calibri"/>
                <a:cs typeface="Calibri"/>
              </a:rPr>
              <a:t>сложности)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137" y="109169"/>
            <a:ext cx="771588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Что</a:t>
            </a:r>
            <a:r>
              <a:rPr spc="-15" dirty="0"/>
              <a:t> </a:t>
            </a:r>
            <a:r>
              <a:rPr spc="-5" dirty="0"/>
              <a:t>вызывает</a:t>
            </a:r>
            <a:r>
              <a:rPr spc="-55" dirty="0"/>
              <a:t> </a:t>
            </a:r>
            <a:r>
              <a:rPr spc="-25" dirty="0"/>
              <a:t>трудности</a:t>
            </a:r>
            <a:r>
              <a:rPr spc="-15" dirty="0"/>
              <a:t> </a:t>
            </a:r>
            <a:r>
              <a:rPr spc="-5" dirty="0"/>
              <a:t>у</a:t>
            </a:r>
            <a:r>
              <a:rPr spc="-10" dirty="0"/>
              <a:t> </a:t>
            </a:r>
            <a:r>
              <a:rPr spc="-15" dirty="0"/>
              <a:t>ребенка?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838200"/>
            <a:ext cx="7317904" cy="46896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r>
              <a:rPr lang="ru-RU" sz="2400" spc="-10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24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многословность</a:t>
            </a:r>
            <a:r>
              <a:rPr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описании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контекста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задания, </a:t>
            </a:r>
            <a:r>
              <a:rPr sz="2400" spc="-62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который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может</a:t>
            </a:r>
            <a:r>
              <a:rPr sz="2400" spc="-5" dirty="0">
                <a:latin typeface="Calibri"/>
                <a:cs typeface="Calibri"/>
              </a:rPr>
              <a:t> включать </a:t>
            </a:r>
            <a:r>
              <a:rPr sz="2400" spc="-10" dirty="0">
                <a:latin typeface="Calibri"/>
                <a:cs typeface="Calibri"/>
              </a:rPr>
              <a:t>материалы,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не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относящиеся </a:t>
            </a:r>
            <a:r>
              <a:rPr sz="2400" spc="-5" dirty="0">
                <a:latin typeface="Calibri"/>
                <a:cs typeface="Calibri"/>
              </a:rPr>
              <a:t>к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выполнению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задания;</a:t>
            </a:r>
            <a:endParaRPr sz="2400" dirty="0">
              <a:latin typeface="Calibri"/>
              <a:cs typeface="Calibri"/>
            </a:endParaRPr>
          </a:p>
          <a:p>
            <a:pPr marL="12700" marR="164465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ru-RU" sz="2400" spc="-15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2400" spc="-15" dirty="0" err="1" smtClean="0">
                <a:solidFill>
                  <a:srgbClr val="FF0000"/>
                </a:solidFill>
                <a:latin typeface="Calibri"/>
                <a:cs typeface="Calibri"/>
              </a:rPr>
              <a:t>математическое</a:t>
            </a:r>
            <a:r>
              <a:rPr sz="2400" spc="-2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содержание</a:t>
            </a:r>
            <a:r>
              <a:rPr sz="24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представлено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не </a:t>
            </a:r>
            <a:r>
              <a:rPr sz="2400" spc="-6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 err="1">
                <a:latin typeface="Calibri"/>
                <a:cs typeface="Calibri"/>
              </a:rPr>
              <a:t>явном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 err="1" smtClean="0">
                <a:latin typeface="Calibri"/>
                <a:cs typeface="Calibri"/>
              </a:rPr>
              <a:t>виде</a:t>
            </a:r>
            <a:r>
              <a:rPr sz="2400" spc="-10" dirty="0" smtClean="0">
                <a:latin typeface="Calibri"/>
                <a:cs typeface="Calibri"/>
              </a:rPr>
              <a:t>;</a:t>
            </a:r>
            <a:endParaRPr lang="ru-RU" sz="2400" dirty="0">
              <a:latin typeface="Calibri"/>
              <a:cs typeface="Calibri"/>
            </a:endParaRPr>
          </a:p>
          <a:p>
            <a:pPr marL="12700" marR="164465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ru-RU" sz="2400" spc="-10" dirty="0">
                <a:latin typeface="Calibri"/>
                <a:cs typeface="Calibri"/>
              </a:rPr>
              <a:t> </a:t>
            </a:r>
            <a:r>
              <a:rPr lang="ru-RU" sz="2400" spc="-10" dirty="0" smtClean="0">
                <a:latin typeface="Calibri"/>
                <a:cs typeface="Calibri"/>
              </a:rPr>
              <a:t> - </a:t>
            </a:r>
            <a:r>
              <a:rPr sz="24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ориентация</a:t>
            </a:r>
            <a:r>
              <a:rPr sz="2400" spc="-5" dirty="0" smtClean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строгое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 err="1" smtClean="0">
                <a:latin typeface="Calibri"/>
                <a:cs typeface="Calibri"/>
              </a:rPr>
              <a:t>математическое</a:t>
            </a:r>
            <a:r>
              <a:rPr lang="ru-RU" sz="2400" dirty="0">
                <a:latin typeface="Calibri"/>
                <a:cs typeface="Calibri"/>
              </a:rPr>
              <a:t> </a:t>
            </a:r>
            <a:endParaRPr lang="ru-RU" sz="2400" dirty="0" smtClean="0">
              <a:latin typeface="Calibri"/>
              <a:cs typeface="Calibri"/>
            </a:endParaRPr>
          </a:p>
          <a:p>
            <a:pPr marL="12700" marR="164465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sz="2400" spc="-15" dirty="0" err="1" smtClean="0">
                <a:latin typeface="Calibri"/>
                <a:cs typeface="Calibri"/>
              </a:rPr>
              <a:t>изложение</a:t>
            </a:r>
            <a:r>
              <a:rPr sz="2400" spc="-30" dirty="0" smtClean="0">
                <a:latin typeface="Calibri"/>
                <a:cs typeface="Calibri"/>
              </a:rPr>
              <a:t> </a:t>
            </a:r>
            <a:r>
              <a:rPr sz="2400" spc="-10" dirty="0" err="1">
                <a:latin typeface="Calibri"/>
                <a:cs typeface="Calibri"/>
              </a:rPr>
              <a:t>материала</a:t>
            </a:r>
            <a:r>
              <a:rPr sz="2400" spc="-10" dirty="0" smtClean="0">
                <a:latin typeface="Calibri"/>
                <a:cs typeface="Calibri"/>
              </a:rPr>
              <a:t>,</a:t>
            </a:r>
            <a:endParaRPr lang="ru-RU" sz="2400" spc="-15" dirty="0">
              <a:latin typeface="Calibri"/>
              <a:cs typeface="Calibri"/>
            </a:endParaRPr>
          </a:p>
          <a:p>
            <a:pPr marL="12700" marR="164465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ru-RU" sz="2400" spc="-1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2400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отсутствие</a:t>
            </a:r>
            <a:r>
              <a:rPr sz="2400" spc="2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libri"/>
                <a:cs typeface="Calibri"/>
              </a:rPr>
              <a:t>метода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проб </a:t>
            </a:r>
            <a:r>
              <a:rPr sz="2400" spc="-6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и</a:t>
            </a:r>
            <a:r>
              <a:rPr sz="2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ошибок</a:t>
            </a:r>
            <a:r>
              <a:rPr sz="2400" spc="-5" dirty="0">
                <a:latin typeface="Calibri"/>
                <a:cs typeface="Calibri"/>
              </a:rPr>
              <a:t>;</a:t>
            </a:r>
            <a:endParaRPr sz="2400" dirty="0">
              <a:latin typeface="Calibri"/>
              <a:cs typeface="Calibri"/>
            </a:endParaRPr>
          </a:p>
          <a:p>
            <a:pPr marL="12700" marR="2101850">
              <a:lnSpc>
                <a:spcPct val="100000"/>
              </a:lnSpc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ru-RU" sz="2400" spc="-5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2400" spc="-5" dirty="0" err="1" smtClean="0">
                <a:solidFill>
                  <a:srgbClr val="FF0000"/>
                </a:solidFill>
                <a:latin typeface="Calibri"/>
                <a:cs typeface="Calibri"/>
              </a:rPr>
              <a:t>сочетание</a:t>
            </a:r>
            <a:r>
              <a:rPr sz="2400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 задании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житейских</a:t>
            </a:r>
            <a:r>
              <a:rPr sz="2400" spc="-5" dirty="0">
                <a:solidFill>
                  <a:srgbClr val="974707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и </a:t>
            </a:r>
            <a:r>
              <a:rPr sz="2400" spc="-6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математических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рассуждений;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54965" algn="l"/>
                <a:tab pos="355600" algn="l"/>
              </a:tabLst>
            </a:pPr>
            <a:r>
              <a:rPr lang="ru-RU" sz="2400" spc="-5" dirty="0" smtClean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2400" spc="-5" dirty="0" err="1" smtClean="0">
                <a:solidFill>
                  <a:srgbClr val="FF0000"/>
                </a:solidFill>
                <a:latin typeface="Calibri"/>
                <a:cs typeface="Calibri"/>
              </a:rPr>
              <a:t>интеграция</a:t>
            </a:r>
            <a:r>
              <a:rPr sz="2400" spc="-3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математического </a:t>
            </a:r>
            <a:r>
              <a:rPr sz="2400" spc="-20" dirty="0">
                <a:latin typeface="Calibri"/>
                <a:cs typeface="Calibri"/>
              </a:rPr>
              <a:t>содержания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14600"/>
            <a:ext cx="2457450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0816" y="37846"/>
            <a:ext cx="4663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Стандартные</a:t>
            </a:r>
            <a:r>
              <a:rPr spc="-70" dirty="0"/>
              <a:t> </a:t>
            </a:r>
            <a:r>
              <a:rPr spc="-10" dirty="0"/>
              <a:t>ошибки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62400" y="914400"/>
            <a:ext cx="4876800" cy="45647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244060"/>
                </a:solidFill>
                <a:latin typeface="Calibri"/>
                <a:cs typeface="Calibri"/>
              </a:rPr>
              <a:t>распознавание</a:t>
            </a:r>
            <a:r>
              <a:rPr sz="2800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244060"/>
                </a:solidFill>
                <a:latin typeface="Calibri"/>
                <a:cs typeface="Calibri"/>
              </a:rPr>
              <a:t>величин,</a:t>
            </a:r>
            <a:r>
              <a:rPr sz="2800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15" dirty="0" err="1" smtClean="0">
                <a:solidFill>
                  <a:srgbClr val="244060"/>
                </a:solidFill>
                <a:latin typeface="Calibri"/>
                <a:cs typeface="Calibri"/>
              </a:rPr>
              <a:t>единиц</a:t>
            </a:r>
            <a:r>
              <a:rPr sz="2800" spc="-5" dirty="0" smtClean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rgbClr val="244060"/>
                </a:solidFill>
                <a:latin typeface="Calibri"/>
                <a:cs typeface="Calibri"/>
              </a:rPr>
              <a:t>их</a:t>
            </a:r>
            <a:r>
              <a:rPr sz="2800" spc="-5" dirty="0" smtClean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rgbClr val="244060"/>
                </a:solidFill>
                <a:latin typeface="Calibri"/>
                <a:cs typeface="Calibri"/>
              </a:rPr>
              <a:t>измерения</a:t>
            </a:r>
            <a:r>
              <a:rPr lang="ru-RU" sz="2800" spc="-5" dirty="0" smtClean="0">
                <a:solidFill>
                  <a:srgbClr val="244060"/>
                </a:solidFill>
                <a:latin typeface="Calibri"/>
                <a:cs typeface="Calibri"/>
              </a:rPr>
              <a:t> и  зависимостей;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sz="33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244060"/>
                </a:solidFill>
                <a:latin typeface="Calibri"/>
                <a:cs typeface="Calibri"/>
              </a:rPr>
              <a:t>геометрический</a:t>
            </a:r>
            <a:r>
              <a:rPr sz="2800" spc="-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44060"/>
                </a:solidFill>
                <a:latin typeface="Calibri"/>
                <a:cs typeface="Calibri"/>
              </a:rPr>
              <a:t>материал;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44060"/>
              </a:buClr>
              <a:buFont typeface="Arial MT"/>
              <a:buChar char="•"/>
            </a:pPr>
            <a:endParaRPr sz="33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solidFill>
                  <a:srgbClr val="244060"/>
                </a:solidFill>
                <a:latin typeface="Calibri"/>
                <a:cs typeface="Calibri"/>
              </a:rPr>
              <a:t>оценка</a:t>
            </a:r>
            <a:r>
              <a:rPr sz="2800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44060"/>
                </a:solidFill>
                <a:latin typeface="Calibri"/>
                <a:cs typeface="Calibri"/>
              </a:rPr>
              <a:t>утверждений;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44060"/>
              </a:buClr>
              <a:buFont typeface="Arial MT"/>
              <a:buChar char="•"/>
            </a:pPr>
            <a:endParaRPr sz="33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solidFill>
                  <a:srgbClr val="244060"/>
                </a:solidFill>
                <a:latin typeface="Calibri"/>
                <a:cs typeface="Calibri"/>
              </a:rPr>
              <a:t>различные</a:t>
            </a:r>
            <a:r>
              <a:rPr sz="280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5" dirty="0" err="1">
                <a:solidFill>
                  <a:srgbClr val="244060"/>
                </a:solidFill>
                <a:latin typeface="Calibri"/>
                <a:cs typeface="Calibri"/>
              </a:rPr>
              <a:t>виды</a:t>
            </a:r>
            <a:r>
              <a:rPr sz="2800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endParaRPr lang="ru-RU" sz="2800" spc="10" dirty="0" smtClean="0">
              <a:solidFill>
                <a:srgbClr val="244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4965" algn="l"/>
                <a:tab pos="355600" algn="l"/>
              </a:tabLst>
            </a:pPr>
            <a:r>
              <a:rPr lang="ru-RU" sz="2800" spc="-15" dirty="0" smtClean="0">
                <a:solidFill>
                  <a:srgbClr val="244060"/>
                </a:solidFill>
                <a:latin typeface="Calibri"/>
                <a:cs typeface="Calibri"/>
              </a:rPr>
              <a:t>    </a:t>
            </a:r>
            <a:r>
              <a:rPr sz="2800" spc="-15" dirty="0" err="1" smtClean="0">
                <a:solidFill>
                  <a:srgbClr val="244060"/>
                </a:solidFill>
                <a:latin typeface="Calibri"/>
                <a:cs typeface="Calibri"/>
              </a:rPr>
              <a:t>представления</a:t>
            </a:r>
            <a:r>
              <a:rPr sz="2800" spc="20" dirty="0" smtClean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rgbClr val="244060"/>
                </a:solidFill>
                <a:latin typeface="Calibri"/>
                <a:cs typeface="Calibri"/>
              </a:rPr>
              <a:t>информации</a:t>
            </a:r>
            <a:r>
              <a:rPr lang="ru-RU" sz="2800" spc="-5" dirty="0" smtClean="0">
                <a:solidFill>
                  <a:srgbClr val="244060"/>
                </a:solidFill>
                <a:latin typeface="Calibri"/>
                <a:cs typeface="Calibri"/>
              </a:rPr>
              <a:t>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416" y="1698183"/>
            <a:ext cx="3810000" cy="28520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810" y="0"/>
            <a:ext cx="80124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Пример</a:t>
            </a:r>
            <a:r>
              <a:rPr spc="-10" dirty="0"/>
              <a:t> «Багаж</a:t>
            </a:r>
            <a:r>
              <a:rPr spc="-20" dirty="0"/>
              <a:t> </a:t>
            </a:r>
            <a:r>
              <a:rPr spc="-5" dirty="0"/>
              <a:t>в</a:t>
            </a:r>
            <a:r>
              <a:rPr spc="-15" dirty="0"/>
              <a:t> </a:t>
            </a:r>
            <a:r>
              <a:rPr spc="-5" dirty="0"/>
              <a:t>аэропорту»</a:t>
            </a:r>
            <a:r>
              <a:rPr spc="5" dirty="0"/>
              <a:t> </a:t>
            </a:r>
            <a:r>
              <a:rPr spc="-5" dirty="0"/>
              <a:t>5</a:t>
            </a:r>
            <a:r>
              <a:rPr dirty="0"/>
              <a:t> </a:t>
            </a:r>
            <a:r>
              <a:rPr spc="-10" dirty="0"/>
              <a:t>класс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066800"/>
            <a:ext cx="72390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48599" cy="861774"/>
          </a:xfrm>
        </p:spPr>
        <p:txBody>
          <a:bodyPr/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Пример </a:t>
            </a:r>
            <a:r>
              <a:rPr lang="ru-RU" sz="2800" dirty="0">
                <a:latin typeface="Arial Black" panose="020B0A04020102020204" pitchFamily="34" charset="0"/>
              </a:rPr>
              <a:t>«Сколько стоит собрать ребенка в школу»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1166574"/>
            <a:ext cx="6324600" cy="51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5910" y="228600"/>
            <a:ext cx="4853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Примеры заданий 6 </a:t>
            </a:r>
            <a:r>
              <a:rPr lang="ru-RU" sz="3200" b="1" dirty="0"/>
              <a:t>класс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13375"/>
            <a:ext cx="4640278" cy="3065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64" y="3505200"/>
            <a:ext cx="419100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375" y="1213711"/>
            <a:ext cx="3429000" cy="25717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86048" y="6201766"/>
            <a:ext cx="199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Покупка по акции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6919" y="2658815"/>
            <a:ext cx="175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День апельсина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08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275</Words>
  <Application>Microsoft Office PowerPoint</Application>
  <PresentationFormat>Экран (4:3)</PresentationFormat>
  <Paragraphs>66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 Black</vt:lpstr>
      <vt:lpstr>Arial MT</vt:lpstr>
      <vt:lpstr>Calibri</vt:lpstr>
      <vt:lpstr>Office Theme</vt:lpstr>
      <vt:lpstr>Презентация PowerPoint</vt:lpstr>
      <vt:lpstr>Презентация PowerPoint</vt:lpstr>
      <vt:lpstr>Структура заданий</vt:lpstr>
      <vt:lpstr>Критерии заданий для формирования МГ</vt:lpstr>
      <vt:lpstr>Что вызывает трудности у ребенка?</vt:lpstr>
      <vt:lpstr>Стандартные ошибки</vt:lpstr>
      <vt:lpstr>Пример «Багаж в аэропорту» 5 класс</vt:lpstr>
      <vt:lpstr>Пример «Сколько стоит собрать ребенка в школу» </vt:lpstr>
      <vt:lpstr>Презентация PowerPoint</vt:lpstr>
      <vt:lpstr>Пример «Тормозной путь». 7 класс</vt:lpstr>
      <vt:lpstr>Вопрос 2 примера «Тормозной путь»</vt:lpstr>
      <vt:lpstr>Использование форм для тестирования</vt:lpstr>
      <vt:lpstr>Задача «Печь». 8,9 класс</vt:lpstr>
      <vt:lpstr>Презентация PowerPoint</vt:lpstr>
      <vt:lpstr>9 сюжетных задач из ОГЭ</vt:lpstr>
      <vt:lpstr>Ресурсы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математической грамотности на уроках математики</dc:title>
  <dc:subject>Шаблон оформления</dc:subject>
  <dc:creator>Учитель</dc:creator>
  <cp:keywords>Шаблон оформления</cp:keywords>
  <cp:lastModifiedBy>Bunny</cp:lastModifiedBy>
  <cp:revision>17</cp:revision>
  <dcterms:created xsi:type="dcterms:W3CDTF">2023-03-26T14:15:44Z</dcterms:created>
  <dcterms:modified xsi:type="dcterms:W3CDTF">2023-04-03T18:42:04Z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2022-05-31T00:00:00Z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2023-03-26T00:00:00Z</vt:filetime>
  </property>
</Properties>
</file>