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300" r:id="rId3"/>
    <p:sldId id="313" r:id="rId4"/>
    <p:sldId id="314" r:id="rId5"/>
    <p:sldId id="315" r:id="rId6"/>
    <p:sldId id="316" r:id="rId7"/>
    <p:sldId id="304" r:id="rId8"/>
    <p:sldId id="305" r:id="rId9"/>
    <p:sldId id="306" r:id="rId10"/>
    <p:sldId id="307" r:id="rId11"/>
    <p:sldId id="317" r:id="rId12"/>
    <p:sldId id="312" r:id="rId13"/>
    <p:sldId id="310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D26363"/>
    <a:srgbClr val="9A3A3A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2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78F8B-41AE-41DD-81AD-BD6F50C65FC8}" type="datetimeFigureOut">
              <a:rPr lang="ru-RU"/>
              <a:pPr>
                <a:defRPr/>
              </a:pPr>
              <a:t>вс 13.12.20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A5202-55D3-485C-9B8D-B096404B0A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3F838-E7AD-4FAD-B704-B7B625C47436}" type="datetimeFigureOut">
              <a:rPr lang="ru-RU"/>
              <a:pPr>
                <a:defRPr/>
              </a:pPr>
              <a:t>вс 13.12.20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762F7-0604-44D4-B927-C9D59BE39A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BC36D-D6C6-4991-B884-122940C2E612}" type="datetimeFigureOut">
              <a:rPr lang="ru-RU"/>
              <a:pPr>
                <a:defRPr/>
              </a:pPr>
              <a:t>вс 13.12.20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43D63-C81F-4A64-BA64-40F494409A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DD99B-9D1B-4A56-A84F-E2D2E6AD334B}" type="datetimeFigureOut">
              <a:rPr lang="ru-RU"/>
              <a:pPr>
                <a:defRPr/>
              </a:pPr>
              <a:t>вс 13.12.20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DA88C-B811-4BD8-AF60-91DA3A5473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92860-C20C-4F46-8CF8-7ABAEA3EABE6}" type="datetimeFigureOut">
              <a:rPr lang="ru-RU"/>
              <a:pPr>
                <a:defRPr/>
              </a:pPr>
              <a:t>вс 13.12.20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B8045-2D84-41CF-9321-DEA705870F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459FC-BE0C-4F8B-BD3F-42C3F7FA7520}" type="datetimeFigureOut">
              <a:rPr lang="ru-RU"/>
              <a:pPr>
                <a:defRPr/>
              </a:pPr>
              <a:t>вс 13.12.20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63781-B4EA-42F0-AA83-533C91B7BF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BBB9E-A546-4343-ABA1-7F2C0D363A52}" type="datetimeFigureOut">
              <a:rPr lang="ru-RU"/>
              <a:pPr>
                <a:defRPr/>
              </a:pPr>
              <a:t>вс 13.12.20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D5BFB-CE33-4385-B704-60EA81CB40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05CEE-E058-4D25-B52B-56572275B81A}" type="datetimeFigureOut">
              <a:rPr lang="ru-RU"/>
              <a:pPr>
                <a:defRPr/>
              </a:pPr>
              <a:t>вс 13.12.20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57C8B-2DCB-417B-8EF7-41EDBFB842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1C5BF-766F-4D60-8E90-93E838F3C614}" type="datetimeFigureOut">
              <a:rPr lang="ru-RU"/>
              <a:pPr>
                <a:defRPr/>
              </a:pPr>
              <a:t>вс 13.12.20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F31CF-C037-45ED-A99B-C0A79067AF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CEE07-7007-432D-B0CF-60A51B061568}" type="datetimeFigureOut">
              <a:rPr lang="ru-RU"/>
              <a:pPr>
                <a:defRPr/>
              </a:pPr>
              <a:t>вс 13.12.20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73739-A829-4771-966E-72F169C5F4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24311-0E27-4A4E-B7BC-6E13EDAAA8D4}" type="datetimeFigureOut">
              <a:rPr lang="ru-RU"/>
              <a:pPr>
                <a:defRPr/>
              </a:pPr>
              <a:t>вс 13.12.20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12FE4-4919-4955-AC8D-03916D56E8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6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23CDB78-C020-40B3-AA6B-6402183E7FF4}" type="datetimeFigureOut">
              <a:rPr lang="ru-RU"/>
              <a:pPr>
                <a:defRPr/>
              </a:pPr>
              <a:t>вс 13.12.20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F34794-51DA-40F2-8816-424E213421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220" y="4509120"/>
            <a:ext cx="8229600" cy="1642194"/>
          </a:xfrm>
        </p:spPr>
        <p:txBody>
          <a:bodyPr/>
          <a:lstStyle/>
          <a:p>
            <a:pPr algn="r"/>
            <a:r>
              <a:rPr lang="ru-RU" sz="2400" b="1" dirty="0">
                <a:latin typeface="Constantia" pitchFamily="18" charset="0"/>
              </a:rPr>
              <a:t>Подготовил</a:t>
            </a:r>
            <a:br>
              <a:rPr lang="ru-RU" sz="2400" b="1" dirty="0">
                <a:latin typeface="Constantia" pitchFamily="18" charset="0"/>
              </a:rPr>
            </a:br>
            <a:r>
              <a:rPr lang="ru-RU" sz="2400" b="1" dirty="0">
                <a:latin typeface="Constantia" pitchFamily="18" charset="0"/>
                <a:ea typeface="Batang" pitchFamily="18" charset="-127"/>
                <a:cs typeface="Arial" charset="0"/>
              </a:rPr>
              <a:t>учитель истории и обществознания</a:t>
            </a:r>
            <a:br>
              <a:rPr lang="ru-RU" sz="2400" b="1" dirty="0">
                <a:latin typeface="Constantia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Constantia" pitchFamily="18" charset="0"/>
              </a:rPr>
              <a:t>Долецкий </a:t>
            </a:r>
            <a:r>
              <a:rPr lang="ru-RU" sz="2400" b="1" dirty="0">
                <a:solidFill>
                  <a:srgbClr val="C00000"/>
                </a:solidFill>
                <a:latin typeface="Constantia" pitchFamily="18" charset="0"/>
                <a:ea typeface="Batang" pitchFamily="18" charset="-127"/>
                <a:cs typeface="Arial" charset="0"/>
              </a:rPr>
              <a:t>Эдуард Владимирович</a:t>
            </a:r>
            <a:br>
              <a:rPr lang="ru-RU" sz="2400" b="1" dirty="0">
                <a:solidFill>
                  <a:srgbClr val="C00000"/>
                </a:solidFill>
                <a:latin typeface="Constantia" pitchFamily="18" charset="0"/>
                <a:ea typeface="Batang" pitchFamily="18" charset="-127"/>
                <a:cs typeface="Arial" charset="0"/>
              </a:rPr>
            </a:br>
            <a:endParaRPr lang="ru-RU" sz="2400" b="1" dirty="0">
              <a:solidFill>
                <a:srgbClr val="C00000"/>
              </a:solidFill>
              <a:latin typeface="Constantia" pitchFamily="18" charset="0"/>
              <a:ea typeface="Batang" pitchFamily="18" charset="-127"/>
              <a:cs typeface="Arial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DC40E56A-9888-4146-882F-D11E0FFF5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8" y="6184757"/>
            <a:ext cx="475252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dirty="0">
                <a:latin typeface="Constantia" pitchFamily="18" charset="0"/>
                <a:ea typeface="Batang" pitchFamily="18" charset="-127"/>
              </a:rPr>
              <a:t> </a:t>
            </a:r>
            <a:r>
              <a:rPr lang="ru-RU" sz="2400" b="1" dirty="0">
                <a:latin typeface="Constantia" pitchFamily="18" charset="0"/>
                <a:ea typeface="Batang" pitchFamily="18" charset="-127"/>
              </a:rPr>
              <a:t>г. Евпатория - </a:t>
            </a:r>
            <a:r>
              <a:rPr lang="ru-RU" sz="2400" b="1" dirty="0">
                <a:solidFill>
                  <a:srgbClr val="C00000"/>
                </a:solidFill>
                <a:latin typeface="Constantia" pitchFamily="18" charset="0"/>
                <a:ea typeface="Batang" pitchFamily="18" charset="-127"/>
              </a:rPr>
              <a:t>2020</a:t>
            </a:r>
          </a:p>
          <a:p>
            <a:pPr algn="ctr">
              <a:spcBef>
                <a:spcPct val="50000"/>
              </a:spcBef>
            </a:pPr>
            <a:endParaRPr lang="ru-RU" sz="2400" b="1" dirty="0">
              <a:latin typeface="Constantia" pitchFamily="18" charset="0"/>
              <a:ea typeface="Batang" pitchFamily="18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260648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общеобразовательное учреждение</a:t>
            </a:r>
            <a:endParaRPr lang="ru-RU" dirty="0"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«Средняя школа № 16 города Евпатории Республики Крым»</a:t>
            </a:r>
            <a:endParaRPr lang="ru-RU" dirty="0"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471717"/>
            <a:ext cx="769101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latin typeface="Constantia" pitchFamily="18" charset="0"/>
                <a:ea typeface="Batang" pitchFamily="18" charset="-127"/>
              </a:rPr>
              <a:t>Системное семинарское занятие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Constantia" pitchFamily="18" charset="0"/>
                <a:ea typeface="Batang" pitchFamily="18" charset="-127"/>
              </a:rPr>
              <a:t>как способ самостоятельной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Constantia" pitchFamily="18" charset="0"/>
                <a:ea typeface="Batang" pitchFamily="18" charset="-127"/>
              </a:rPr>
              <a:t>деятельности учащихся  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02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23528" y="980728"/>
            <a:ext cx="8496944" cy="5616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sz="2000" dirty="0"/>
            </a:br>
            <a:br>
              <a:rPr lang="ru-RU" sz="2000" dirty="0"/>
            </a:br>
            <a:br>
              <a:rPr lang="ru-RU" sz="2000" dirty="0"/>
            </a:br>
            <a:br>
              <a:rPr lang="ru-RU" dirty="0"/>
            </a:br>
            <a:endParaRPr lang="ru-RU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B8A65886-1C83-4910-B46E-2591249EB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89578"/>
            <a:ext cx="7488833" cy="561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FD3A88D2-E214-4910-B4D4-566FFB203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72153"/>
            <a:ext cx="6084169" cy="456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43C3E53-37DE-4424-97D1-A2B0191E7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98727"/>
            <a:ext cx="6200546" cy="413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74A61BF-66FA-4EB7-BBB1-58DAFC2AC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9308" y="1298727"/>
            <a:ext cx="604867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BD4E702-F3CF-4177-BFDC-CD5E0573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472" y="113105"/>
            <a:ext cx="8003232" cy="706090"/>
          </a:xfrm>
        </p:spPr>
        <p:txBody>
          <a:bodyPr>
            <a:normAutofit/>
          </a:bodyPr>
          <a:lstStyle/>
          <a:p>
            <a:pPr algn="r"/>
            <a:r>
              <a:rPr lang="ru-RU" sz="3600" b="1" dirty="0">
                <a:solidFill>
                  <a:srgbClr val="C00000"/>
                </a:solidFill>
                <a:latin typeface="Constantia" pitchFamily="18" charset="0"/>
                <a:ea typeface="Batang" pitchFamily="18" charset="-127"/>
                <a:cs typeface="Arial" charset="0"/>
              </a:rPr>
              <a:t>Предметные экскурсии</a:t>
            </a:r>
            <a:endParaRPr lang="ru-RU" sz="35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CAE38B5C-E7D4-4439-85BF-805947F98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35" y="1570877"/>
            <a:ext cx="3379346" cy="336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F91787D9-FE9E-4167-84FC-09A822775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507" y="1407493"/>
            <a:ext cx="5363489" cy="402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89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2022" y="248931"/>
            <a:ext cx="31136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Constantia" pitchFamily="18" charset="0"/>
                <a:ea typeface="Batang" pitchFamily="18" charset="-127"/>
              </a:rPr>
              <a:t>Системность</a:t>
            </a:r>
            <a:endParaRPr lang="ru-RU" sz="3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3F3850-384A-471D-95B7-DB8892D37D8E}"/>
              </a:ext>
            </a:extLst>
          </p:cNvPr>
          <p:cNvSpPr txBox="1"/>
          <p:nvPr/>
        </p:nvSpPr>
        <p:spPr>
          <a:xfrm rot="19644576">
            <a:off x="-122687" y="4240598"/>
            <a:ext cx="49685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b="1" dirty="0">
                <a:latin typeface="Constantia" pitchFamily="18" charset="0"/>
                <a:ea typeface="Batang" pitchFamily="18" charset="-127"/>
              </a:rPr>
              <a:t>Семинарские  занятия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CB5C1E-C3ED-47DA-9735-B69A99268A88}"/>
              </a:ext>
            </a:extLst>
          </p:cNvPr>
          <p:cNvSpPr txBox="1"/>
          <p:nvPr/>
        </p:nvSpPr>
        <p:spPr>
          <a:xfrm>
            <a:off x="899592" y="609309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Constantia" pitchFamily="18" charset="0"/>
                <a:ea typeface="Batang" pitchFamily="18" charset="-127"/>
              </a:rPr>
              <a:t>Проблемная технология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0EB559-B1B0-40CF-A8CB-54F96C272917}"/>
              </a:ext>
            </a:extLst>
          </p:cNvPr>
          <p:cNvSpPr txBox="1"/>
          <p:nvPr/>
        </p:nvSpPr>
        <p:spPr>
          <a:xfrm>
            <a:off x="2915816" y="481651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Constantia" pitchFamily="18" charset="0"/>
                <a:ea typeface="Batang" pitchFamily="18" charset="-127"/>
              </a:rPr>
              <a:t>Межпредметные связи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718251-97A3-4E0A-89B3-9CFDB1CE7D80}"/>
              </a:ext>
            </a:extLst>
          </p:cNvPr>
          <p:cNvSpPr txBox="1"/>
          <p:nvPr/>
        </p:nvSpPr>
        <p:spPr>
          <a:xfrm>
            <a:off x="5364088" y="331634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Constantia" pitchFamily="18" charset="0"/>
                <a:ea typeface="Batang" pitchFamily="18" charset="-127"/>
              </a:rPr>
              <a:t>Метод «повседневности»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846CED-F3C4-449E-B2FE-3F3536AC4963}"/>
              </a:ext>
            </a:extLst>
          </p:cNvPr>
          <p:cNvSpPr txBox="1"/>
          <p:nvPr/>
        </p:nvSpPr>
        <p:spPr>
          <a:xfrm>
            <a:off x="6084168" y="32215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Constantia" pitchFamily="18" charset="0"/>
                <a:ea typeface="Batang" pitchFamily="18" charset="-127"/>
              </a:rPr>
              <a:t>Проблемная технология</a:t>
            </a:r>
            <a:endParaRPr lang="ru-RU" dirty="0"/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7C3A5DCC-C31F-471D-8A6F-617BCF828804}"/>
              </a:ext>
            </a:extLst>
          </p:cNvPr>
          <p:cNvCxnSpPr/>
          <p:nvPr/>
        </p:nvCxnSpPr>
        <p:spPr>
          <a:xfrm flipV="1">
            <a:off x="251520" y="764704"/>
            <a:ext cx="8568952" cy="5513058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7278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706090"/>
          </a:xfrm>
        </p:spPr>
        <p:txBody>
          <a:bodyPr>
            <a:normAutofit fontScale="90000"/>
          </a:bodyPr>
          <a:lstStyle/>
          <a:p>
            <a:pPr algn="r"/>
            <a:r>
              <a:rPr lang="ru-RU" sz="4900" dirty="0">
                <a:solidFill>
                  <a:srgbClr val="C00000"/>
                </a:solidFill>
                <a:latin typeface="Constantia" pitchFamily="18" charset="0"/>
                <a:ea typeface="Batang" pitchFamily="18" charset="-127"/>
                <a:cs typeface="Arial" charset="0"/>
              </a:rPr>
              <a:t>Научные статьи</a:t>
            </a:r>
            <a:r>
              <a:rPr lang="ru-RU" dirty="0">
                <a:latin typeface="Arial Narrow" pitchFamily="34" charset="0"/>
              </a:rPr>
              <a:t>  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3528" y="980728"/>
            <a:ext cx="8496944" cy="5616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sz="2000" dirty="0"/>
            </a:br>
            <a:br>
              <a:rPr lang="ru-RU" sz="2000" dirty="0"/>
            </a:br>
            <a:br>
              <a:rPr lang="ru-RU" sz="2000" dirty="0"/>
            </a:br>
            <a:br>
              <a:rPr lang="ru-RU" dirty="0"/>
            </a:b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A392FE-34E9-4631-ADCF-92A253E62696}"/>
              </a:ext>
            </a:extLst>
          </p:cNvPr>
          <p:cNvSpPr txBox="1"/>
          <p:nvPr/>
        </p:nvSpPr>
        <p:spPr>
          <a:xfrm>
            <a:off x="84066" y="992102"/>
            <a:ext cx="9046840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2438" algn="just">
              <a:tabLst>
                <a:tab pos="541338" algn="l"/>
              </a:tabLst>
            </a:pPr>
            <a:r>
              <a:rPr lang="ru-RU" sz="1100" dirty="0">
                <a:latin typeface="Constantia" panose="02030602050306030303" pitchFamily="18" charset="0"/>
              </a:rPr>
              <a:t>1.	Жизнь и быт уездной Евпатории второй половины XIX века // </a:t>
            </a:r>
            <a:r>
              <a:rPr lang="ru-RU" sz="1100" dirty="0" err="1">
                <a:latin typeface="Constantia" panose="02030602050306030303" pitchFamily="18" charset="0"/>
              </a:rPr>
              <a:t>Eupatorica</a:t>
            </a:r>
            <a:r>
              <a:rPr lang="ru-RU" sz="1100" dirty="0">
                <a:latin typeface="Constantia" panose="02030602050306030303" pitchFamily="18" charset="0"/>
              </a:rPr>
              <a:t>. - Выпуск І. - Евпатория, 2008. – С.132-228.</a:t>
            </a:r>
          </a:p>
          <a:p>
            <a:pPr indent="452438" algn="just">
              <a:tabLst>
                <a:tab pos="541338" algn="l"/>
              </a:tabLst>
            </a:pPr>
            <a:r>
              <a:rPr lang="ru-RU" sz="1100" dirty="0">
                <a:latin typeface="Constantia" panose="02030602050306030303" pitchFamily="18" charset="0"/>
              </a:rPr>
              <a:t>2.	Турецкие бани как часть общественной жизни </a:t>
            </a:r>
            <a:r>
              <a:rPr lang="ru-RU" sz="1100" dirty="0" err="1">
                <a:latin typeface="Constantia" panose="02030602050306030303" pitchFamily="18" charset="0"/>
              </a:rPr>
              <a:t>Гезлева</a:t>
            </a:r>
            <a:r>
              <a:rPr lang="ru-RU" sz="1100" dirty="0">
                <a:latin typeface="Constantia" panose="02030602050306030303" pitchFamily="18" charset="0"/>
              </a:rPr>
              <a:t> // Проблемы преподавания региональной истории в общеобразовательных школах города Евпатории. Материалы городской научно-практической конференции 29 января 2007 года.  – Евпатория, 2007. – С.50-58.</a:t>
            </a:r>
          </a:p>
          <a:p>
            <a:pPr indent="452438" algn="just">
              <a:tabLst>
                <a:tab pos="541338" algn="l"/>
              </a:tabLst>
            </a:pPr>
            <a:r>
              <a:rPr lang="ru-RU" sz="1100" dirty="0">
                <a:latin typeface="Constantia" panose="02030602050306030303" pitchFamily="18" charset="0"/>
              </a:rPr>
              <a:t>3.	Гостиницы в Евпатории ХІХ в. // Город мастеров. – 2008. - №14. – С.1-2.</a:t>
            </a:r>
          </a:p>
          <a:p>
            <a:pPr indent="452438" algn="just">
              <a:tabLst>
                <a:tab pos="541338" algn="l"/>
              </a:tabLst>
            </a:pPr>
            <a:r>
              <a:rPr lang="ru-RU" sz="1100" dirty="0">
                <a:latin typeface="Constantia" panose="02030602050306030303" pitchFamily="18" charset="0"/>
              </a:rPr>
              <a:t>4.	О «некоторых женщинах» в Евпатории ХІХ в.// Город мастеров. – 2008. - №12. – С.1-2.</a:t>
            </a:r>
          </a:p>
          <a:p>
            <a:pPr indent="452438" algn="just">
              <a:tabLst>
                <a:tab pos="541338" algn="l"/>
              </a:tabLst>
            </a:pPr>
            <a:r>
              <a:rPr lang="ru-RU" sz="1100" dirty="0">
                <a:latin typeface="Constantia" panose="02030602050306030303" pitchFamily="18" charset="0"/>
              </a:rPr>
              <a:t>5.	Потребительская корзина </a:t>
            </a:r>
            <a:r>
              <a:rPr lang="ru-RU" sz="1100" dirty="0" err="1">
                <a:latin typeface="Constantia" panose="02030602050306030303" pitchFamily="18" charset="0"/>
              </a:rPr>
              <a:t>евпаторийца</a:t>
            </a:r>
            <a:r>
              <a:rPr lang="ru-RU" sz="1100" dirty="0">
                <a:latin typeface="Constantia" panose="02030602050306030303" pitchFamily="18" charset="0"/>
              </a:rPr>
              <a:t> ХIX века // Город мастеров. – 2008. - №15-18. – С.1.</a:t>
            </a:r>
          </a:p>
          <a:p>
            <a:pPr indent="452438" algn="just">
              <a:tabLst>
                <a:tab pos="541338" algn="l"/>
              </a:tabLst>
            </a:pPr>
            <a:r>
              <a:rPr lang="ru-RU" sz="1100" dirty="0">
                <a:latin typeface="Constantia" panose="02030602050306030303" pitchFamily="18" charset="0"/>
              </a:rPr>
              <a:t>6.	Потребительская корзина </a:t>
            </a:r>
            <a:r>
              <a:rPr lang="ru-RU" sz="1100" dirty="0" err="1">
                <a:latin typeface="Constantia" panose="02030602050306030303" pitchFamily="18" charset="0"/>
              </a:rPr>
              <a:t>евпаторийца</a:t>
            </a:r>
            <a:r>
              <a:rPr lang="ru-RU" sz="1100" dirty="0">
                <a:latin typeface="Constantia" panose="02030602050306030303" pitchFamily="18" charset="0"/>
              </a:rPr>
              <a:t> ХIX века // Город мастеров. – 2008. - №18. – С.1.</a:t>
            </a:r>
          </a:p>
          <a:p>
            <a:pPr indent="452438" algn="just">
              <a:tabLst>
                <a:tab pos="541338" algn="l"/>
              </a:tabLst>
            </a:pPr>
            <a:r>
              <a:rPr lang="ru-RU" sz="1100" dirty="0">
                <a:latin typeface="Constantia" panose="02030602050306030303" pitchFamily="18" charset="0"/>
              </a:rPr>
              <a:t>7.	Торговля в Евпатории ХІХ в. // Город мастеров. – 2008. - №13. – С. 1.</a:t>
            </a:r>
          </a:p>
          <a:p>
            <a:pPr indent="452438" algn="just">
              <a:tabLst>
                <a:tab pos="541338" algn="l"/>
              </a:tabLst>
            </a:pPr>
            <a:r>
              <a:rPr lang="ru-RU" sz="1100" dirty="0">
                <a:latin typeface="Constantia" panose="02030602050306030303" pitchFamily="18" charset="0"/>
              </a:rPr>
              <a:t>8.	Трактирное дело в Евпатории ХІХ в. // Город мастеров. – 2008. - №19. – С. 1.</a:t>
            </a:r>
          </a:p>
          <a:p>
            <a:pPr indent="452438" algn="just">
              <a:tabLst>
                <a:tab pos="541338" algn="l"/>
              </a:tabLst>
            </a:pPr>
            <a:r>
              <a:rPr lang="ru-RU" sz="1100" dirty="0">
                <a:latin typeface="Constantia" panose="02030602050306030303" pitchFamily="18" charset="0"/>
              </a:rPr>
              <a:t>9.	Потребительская корзина евпаторийского преподавателя во второй половины ХIX века // Проблемы преподавания региональной истории в общеобразовательных школах города Евпатории. Материалы городской научно-практической конференции 31 января 2008 года. – Евпатория, 2008. – С.52-58.</a:t>
            </a:r>
          </a:p>
          <a:p>
            <a:pPr indent="452438" algn="just">
              <a:tabLst>
                <a:tab pos="541338" algn="l"/>
              </a:tabLst>
            </a:pPr>
            <a:r>
              <a:rPr lang="ru-RU" sz="1100" dirty="0">
                <a:latin typeface="Constantia" panose="02030602050306030303" pitchFamily="18" charset="0"/>
              </a:rPr>
              <a:t>10.	Трактиры и питейные заведения города Евпатории второй половины XIX века // </a:t>
            </a:r>
            <a:r>
              <a:rPr lang="ru-RU" sz="1100" dirty="0" err="1">
                <a:latin typeface="Constantia" panose="02030602050306030303" pitchFamily="18" charset="0"/>
              </a:rPr>
              <a:t>Професійна</a:t>
            </a:r>
            <a:r>
              <a:rPr lang="ru-RU" sz="1100" dirty="0">
                <a:latin typeface="Constantia" panose="02030602050306030303" pitchFamily="18" charset="0"/>
              </a:rPr>
              <a:t> </a:t>
            </a:r>
            <a:r>
              <a:rPr lang="ru-RU" sz="1100" dirty="0" err="1">
                <a:latin typeface="Constantia" panose="02030602050306030303" pitchFamily="18" charset="0"/>
              </a:rPr>
              <a:t>підготовка</a:t>
            </a:r>
            <a:r>
              <a:rPr lang="ru-RU" sz="1100" dirty="0">
                <a:latin typeface="Constantia" panose="02030602050306030303" pitchFamily="18" charset="0"/>
              </a:rPr>
              <a:t> </a:t>
            </a:r>
            <a:r>
              <a:rPr lang="ru-RU" sz="1100" dirty="0" err="1">
                <a:latin typeface="Constantia" panose="02030602050306030303" pitchFamily="18" charset="0"/>
              </a:rPr>
              <a:t>майбутнього</a:t>
            </a:r>
            <a:r>
              <a:rPr lang="ru-RU" sz="1100" dirty="0">
                <a:latin typeface="Constantia" panose="02030602050306030303" pitchFamily="18" charset="0"/>
              </a:rPr>
              <a:t> </a:t>
            </a:r>
            <a:r>
              <a:rPr lang="ru-RU" sz="1100" dirty="0" err="1">
                <a:latin typeface="Constantia" panose="02030602050306030303" pitchFamily="18" charset="0"/>
              </a:rPr>
              <a:t>спеціаліста</a:t>
            </a:r>
            <a:r>
              <a:rPr lang="ru-RU" sz="1100" dirty="0">
                <a:latin typeface="Constantia" panose="02030602050306030303" pitchFamily="18" charset="0"/>
              </a:rPr>
              <a:t>: </a:t>
            </a:r>
            <a:r>
              <a:rPr lang="ru-RU" sz="1100" dirty="0" err="1">
                <a:latin typeface="Constantia" panose="02030602050306030303" pitchFamily="18" charset="0"/>
              </a:rPr>
              <a:t>проблеми</a:t>
            </a:r>
            <a:r>
              <a:rPr lang="ru-RU" sz="1100" dirty="0">
                <a:latin typeface="Constantia" panose="02030602050306030303" pitchFamily="18" charset="0"/>
              </a:rPr>
              <a:t> </a:t>
            </a:r>
            <a:r>
              <a:rPr lang="ru-RU" sz="1100" dirty="0" err="1">
                <a:latin typeface="Constantia" panose="02030602050306030303" pitchFamily="18" charset="0"/>
              </a:rPr>
              <a:t>теорії</a:t>
            </a:r>
            <a:r>
              <a:rPr lang="ru-RU" sz="1100" dirty="0">
                <a:latin typeface="Constantia" panose="02030602050306030303" pitchFamily="18" charset="0"/>
              </a:rPr>
              <a:t> та практики: </a:t>
            </a:r>
            <a:r>
              <a:rPr lang="ru-RU" sz="1100" dirty="0" err="1">
                <a:latin typeface="Constantia" panose="02030602050306030303" pitchFamily="18" charset="0"/>
              </a:rPr>
              <a:t>Матеріали</a:t>
            </a:r>
            <a:r>
              <a:rPr lang="ru-RU" sz="1100" dirty="0">
                <a:latin typeface="Constantia" panose="02030602050306030303" pitchFamily="18" charset="0"/>
              </a:rPr>
              <a:t> </a:t>
            </a:r>
            <a:r>
              <a:rPr lang="ru-RU" sz="1100" dirty="0" err="1">
                <a:latin typeface="Constantia" panose="02030602050306030303" pitchFamily="18" charset="0"/>
              </a:rPr>
              <a:t>науково-практичної</a:t>
            </a:r>
            <a:r>
              <a:rPr lang="ru-RU" sz="1100" dirty="0">
                <a:latin typeface="Constantia" panose="02030602050306030303" pitchFamily="18" charset="0"/>
              </a:rPr>
              <a:t> </a:t>
            </a:r>
            <a:r>
              <a:rPr lang="ru-RU" sz="1100" dirty="0" err="1">
                <a:latin typeface="Constantia" panose="02030602050306030303" pitchFamily="18" charset="0"/>
              </a:rPr>
              <a:t>конференції</a:t>
            </a:r>
            <a:r>
              <a:rPr lang="ru-RU" sz="1100" dirty="0">
                <a:latin typeface="Constantia" panose="02030602050306030303" pitchFamily="18" charset="0"/>
              </a:rPr>
              <a:t> «XI </a:t>
            </a:r>
            <a:r>
              <a:rPr lang="ru-RU" sz="1100" dirty="0" err="1">
                <a:latin typeface="Constantia" panose="02030602050306030303" pitchFamily="18" charset="0"/>
              </a:rPr>
              <a:t>Тиждень</a:t>
            </a:r>
            <a:r>
              <a:rPr lang="ru-RU" sz="1100" dirty="0">
                <a:latin typeface="Constantia" panose="02030602050306030303" pitchFamily="18" charset="0"/>
              </a:rPr>
              <a:t> науки» (м. </a:t>
            </a:r>
            <a:r>
              <a:rPr lang="ru-RU" sz="1100" dirty="0" err="1">
                <a:latin typeface="Constantia" panose="02030602050306030303" pitchFamily="18" charset="0"/>
              </a:rPr>
              <a:t>Євпаторія</a:t>
            </a:r>
            <a:r>
              <a:rPr lang="ru-RU" sz="1100" dirty="0">
                <a:latin typeface="Constantia" panose="02030602050306030303" pitchFamily="18" charset="0"/>
              </a:rPr>
              <a:t>, 3-4 </a:t>
            </a:r>
            <a:r>
              <a:rPr lang="ru-RU" sz="1100" dirty="0" err="1">
                <a:latin typeface="Constantia" panose="02030602050306030303" pitchFamily="18" charset="0"/>
              </a:rPr>
              <a:t>квітня</a:t>
            </a:r>
            <a:r>
              <a:rPr lang="ru-RU" sz="1100" dirty="0">
                <a:latin typeface="Constantia" panose="02030602050306030303" pitchFamily="18" charset="0"/>
              </a:rPr>
              <a:t> 2009 р.). – Ялта: РВВ РВНЗКГУ, 2009. – С. 63-68.</a:t>
            </a:r>
          </a:p>
          <a:p>
            <a:pPr indent="452438" algn="just">
              <a:tabLst>
                <a:tab pos="541338" algn="l"/>
              </a:tabLst>
            </a:pPr>
            <a:r>
              <a:rPr lang="ru-RU" sz="1100" dirty="0">
                <a:latin typeface="Constantia" panose="02030602050306030303" pitchFamily="18" charset="0"/>
              </a:rPr>
              <a:t>11.	Сущность понятия преступления в Российской империи XIX века // Методические аспекты развития историко-правового образования на современном этапе: Материалы научно-практической конференции (г. Евпатория, 16-17 марта 2009 г.). – Ялта: РИО ВУЗ КГУ, 2009. – С. 68-74.</a:t>
            </a:r>
          </a:p>
          <a:p>
            <a:pPr indent="452438" algn="just">
              <a:tabLst>
                <a:tab pos="541338" algn="l"/>
              </a:tabLst>
            </a:pPr>
            <a:r>
              <a:rPr lang="ru-RU" sz="1100" dirty="0">
                <a:latin typeface="Constantia" panose="02030602050306030303" pitchFamily="18" charset="0"/>
              </a:rPr>
              <a:t>12.	Характеристика преступности Таврической губернии XIX века // </a:t>
            </a:r>
            <a:r>
              <a:rPr lang="ru-RU" sz="1100" dirty="0" err="1">
                <a:latin typeface="Constantia" panose="02030602050306030303" pitchFamily="18" charset="0"/>
              </a:rPr>
              <a:t>Професійна</a:t>
            </a:r>
            <a:r>
              <a:rPr lang="ru-RU" sz="1100" dirty="0">
                <a:latin typeface="Constantia" panose="02030602050306030303" pitchFamily="18" charset="0"/>
              </a:rPr>
              <a:t> </a:t>
            </a:r>
            <a:r>
              <a:rPr lang="ru-RU" sz="1100" dirty="0" err="1">
                <a:latin typeface="Constantia" panose="02030602050306030303" pitchFamily="18" charset="0"/>
              </a:rPr>
              <a:t>підготовка</a:t>
            </a:r>
            <a:r>
              <a:rPr lang="ru-RU" sz="1100" dirty="0">
                <a:latin typeface="Constantia" panose="02030602050306030303" pitchFamily="18" charset="0"/>
              </a:rPr>
              <a:t> </a:t>
            </a:r>
            <a:r>
              <a:rPr lang="ru-RU" sz="1100" dirty="0" err="1">
                <a:latin typeface="Constantia" panose="02030602050306030303" pitchFamily="18" charset="0"/>
              </a:rPr>
              <a:t>майбутнього</a:t>
            </a:r>
            <a:r>
              <a:rPr lang="ru-RU" sz="1100" dirty="0">
                <a:latin typeface="Constantia" panose="02030602050306030303" pitchFamily="18" charset="0"/>
              </a:rPr>
              <a:t> </a:t>
            </a:r>
            <a:r>
              <a:rPr lang="ru-RU" sz="1100" dirty="0" err="1">
                <a:latin typeface="Constantia" panose="02030602050306030303" pitchFamily="18" charset="0"/>
              </a:rPr>
              <a:t>спеціаліста</a:t>
            </a:r>
            <a:r>
              <a:rPr lang="ru-RU" sz="1100" dirty="0">
                <a:latin typeface="Constantia" panose="02030602050306030303" pitchFamily="18" charset="0"/>
              </a:rPr>
              <a:t>: </a:t>
            </a:r>
            <a:r>
              <a:rPr lang="ru-RU" sz="1100" dirty="0" err="1">
                <a:latin typeface="Constantia" panose="02030602050306030303" pitchFamily="18" charset="0"/>
              </a:rPr>
              <a:t>проблеми</a:t>
            </a:r>
            <a:r>
              <a:rPr lang="ru-RU" sz="1100" dirty="0">
                <a:latin typeface="Constantia" panose="02030602050306030303" pitchFamily="18" charset="0"/>
              </a:rPr>
              <a:t> </a:t>
            </a:r>
            <a:r>
              <a:rPr lang="ru-RU" sz="1100" dirty="0" err="1">
                <a:latin typeface="Constantia" panose="02030602050306030303" pitchFamily="18" charset="0"/>
              </a:rPr>
              <a:t>теорії</a:t>
            </a:r>
            <a:r>
              <a:rPr lang="ru-RU" sz="1100" dirty="0">
                <a:latin typeface="Constantia" panose="02030602050306030303" pitchFamily="18" charset="0"/>
              </a:rPr>
              <a:t> та практики: </a:t>
            </a:r>
            <a:r>
              <a:rPr lang="ru-RU" sz="1100" dirty="0" err="1">
                <a:latin typeface="Constantia" panose="02030602050306030303" pitchFamily="18" charset="0"/>
              </a:rPr>
              <a:t>Матеріали</a:t>
            </a:r>
            <a:r>
              <a:rPr lang="ru-RU" sz="1100" dirty="0">
                <a:latin typeface="Constantia" panose="02030602050306030303" pitchFamily="18" charset="0"/>
              </a:rPr>
              <a:t> </a:t>
            </a:r>
            <a:r>
              <a:rPr lang="ru-RU" sz="1100" dirty="0" err="1">
                <a:latin typeface="Constantia" panose="02030602050306030303" pitchFamily="18" charset="0"/>
              </a:rPr>
              <a:t>науково-практичної</a:t>
            </a:r>
            <a:r>
              <a:rPr lang="ru-RU" sz="1100" dirty="0">
                <a:latin typeface="Constantia" panose="02030602050306030303" pitchFamily="18" charset="0"/>
              </a:rPr>
              <a:t> </a:t>
            </a:r>
            <a:r>
              <a:rPr lang="ru-RU" sz="1100" dirty="0" err="1">
                <a:latin typeface="Constantia" panose="02030602050306030303" pitchFamily="18" charset="0"/>
              </a:rPr>
              <a:t>конференції</a:t>
            </a:r>
            <a:r>
              <a:rPr lang="ru-RU" sz="1100" dirty="0">
                <a:latin typeface="Constantia" panose="02030602050306030303" pitchFamily="18" charset="0"/>
              </a:rPr>
              <a:t> «XII </a:t>
            </a:r>
            <a:r>
              <a:rPr lang="ru-RU" sz="1100" dirty="0" err="1">
                <a:latin typeface="Constantia" panose="02030602050306030303" pitchFamily="18" charset="0"/>
              </a:rPr>
              <a:t>Тиждень</a:t>
            </a:r>
            <a:r>
              <a:rPr lang="ru-RU" sz="1100" dirty="0">
                <a:latin typeface="Constantia" panose="02030602050306030303" pitchFamily="18" charset="0"/>
              </a:rPr>
              <a:t> науки». Ч.1. (м. </a:t>
            </a:r>
            <a:r>
              <a:rPr lang="ru-RU" sz="1100" dirty="0" err="1">
                <a:latin typeface="Constantia" panose="02030602050306030303" pitchFamily="18" charset="0"/>
              </a:rPr>
              <a:t>Євпаторія</a:t>
            </a:r>
            <a:r>
              <a:rPr lang="ru-RU" sz="1100" dirty="0">
                <a:latin typeface="Constantia" panose="02030602050306030303" pitchFamily="18" charset="0"/>
              </a:rPr>
              <a:t>, 1-2 </a:t>
            </a:r>
            <a:r>
              <a:rPr lang="ru-RU" sz="1100" dirty="0" err="1">
                <a:latin typeface="Constantia" panose="02030602050306030303" pitchFamily="18" charset="0"/>
              </a:rPr>
              <a:t>квітня</a:t>
            </a:r>
            <a:r>
              <a:rPr lang="ru-RU" sz="1100" dirty="0">
                <a:latin typeface="Constantia" panose="02030602050306030303" pitchFamily="18" charset="0"/>
              </a:rPr>
              <a:t> 2010 р.). – Ялта: РВВ РВНЗКГУ, 2010. – С. 197-201.</a:t>
            </a:r>
          </a:p>
          <a:p>
            <a:pPr indent="452438" algn="just">
              <a:tabLst>
                <a:tab pos="541338" algn="l"/>
              </a:tabLst>
            </a:pPr>
            <a:r>
              <a:rPr lang="ru-RU" sz="1100" dirty="0" err="1">
                <a:latin typeface="Constantia" panose="02030602050306030303" pitchFamily="18" charset="0"/>
              </a:rPr>
              <a:t>Долецкий</a:t>
            </a:r>
            <a:r>
              <a:rPr lang="ru-RU" sz="1100" dirty="0">
                <a:latin typeface="Constantia" panose="02030602050306030303" pitchFamily="18" charset="0"/>
              </a:rPr>
              <a:t> Э.В. Значение домов терпимости для повседневной жизни Евпатории XIX века // </a:t>
            </a:r>
            <a:r>
              <a:rPr lang="ru-RU" sz="1100" dirty="0" err="1">
                <a:latin typeface="Constantia" panose="02030602050306030303" pitchFamily="18" charset="0"/>
              </a:rPr>
              <a:t>Торгівля</a:t>
            </a:r>
            <a:r>
              <a:rPr lang="ru-RU" sz="1100" dirty="0">
                <a:latin typeface="Constantia" panose="02030602050306030303" pitchFamily="18" charset="0"/>
              </a:rPr>
              <a:t> людьми: </a:t>
            </a:r>
            <a:r>
              <a:rPr lang="ru-RU" sz="1100" dirty="0" err="1">
                <a:latin typeface="Constantia" panose="02030602050306030303" pitchFamily="18" charset="0"/>
              </a:rPr>
              <a:t>соціально-правові</a:t>
            </a:r>
            <a:r>
              <a:rPr lang="ru-RU" sz="1100" dirty="0">
                <a:latin typeface="Constantia" panose="02030602050306030303" pitchFamily="18" charset="0"/>
              </a:rPr>
              <a:t> </a:t>
            </a:r>
            <a:r>
              <a:rPr lang="ru-RU" sz="1100" dirty="0" err="1">
                <a:latin typeface="Constantia" panose="02030602050306030303" pitchFamily="18" charset="0"/>
              </a:rPr>
              <a:t>аспекти</a:t>
            </a:r>
            <a:r>
              <a:rPr lang="ru-RU" sz="1100" dirty="0">
                <a:latin typeface="Constantia" panose="02030602050306030303" pitchFamily="18" charset="0"/>
              </a:rPr>
              <a:t>: </a:t>
            </a:r>
            <a:r>
              <a:rPr lang="ru-RU" sz="1100" dirty="0" err="1">
                <a:latin typeface="Constantia" panose="02030602050306030303" pitchFamily="18" charset="0"/>
              </a:rPr>
              <a:t>Матеріали</a:t>
            </a:r>
            <a:r>
              <a:rPr lang="ru-RU" sz="1100" dirty="0">
                <a:latin typeface="Constantia" panose="02030602050306030303" pitchFamily="18" charset="0"/>
              </a:rPr>
              <a:t> </a:t>
            </a:r>
            <a:r>
              <a:rPr lang="ru-RU" sz="1100" dirty="0" err="1">
                <a:latin typeface="Constantia" panose="02030602050306030303" pitchFamily="18" charset="0"/>
              </a:rPr>
              <a:t>науково</a:t>
            </a:r>
            <a:r>
              <a:rPr lang="ru-RU" sz="1100" dirty="0">
                <a:latin typeface="Constantia" panose="02030602050306030303" pitchFamily="18" charset="0"/>
              </a:rPr>
              <a:t>-методичного </a:t>
            </a:r>
            <a:r>
              <a:rPr lang="ru-RU" sz="1100" dirty="0" err="1">
                <a:latin typeface="Constantia" panose="02030602050306030303" pitchFamily="18" charset="0"/>
              </a:rPr>
              <a:t>семінару</a:t>
            </a:r>
            <a:r>
              <a:rPr lang="ru-RU" sz="1100" dirty="0">
                <a:latin typeface="Constantia" panose="02030602050306030303" pitchFamily="18" charset="0"/>
              </a:rPr>
              <a:t> (м. </a:t>
            </a:r>
            <a:r>
              <a:rPr lang="ru-RU" sz="1100" dirty="0" err="1">
                <a:latin typeface="Constantia" panose="02030602050306030303" pitchFamily="18" charset="0"/>
              </a:rPr>
              <a:t>Євпаторія</a:t>
            </a:r>
            <a:r>
              <a:rPr lang="ru-RU" sz="1100" dirty="0">
                <a:latin typeface="Constantia" panose="02030602050306030303" pitchFamily="18" charset="0"/>
              </a:rPr>
              <a:t>, 25-28 </a:t>
            </a:r>
            <a:r>
              <a:rPr lang="ru-RU" sz="1100" dirty="0" err="1">
                <a:latin typeface="Constantia" panose="02030602050306030303" pitchFamily="18" charset="0"/>
              </a:rPr>
              <a:t>травня</a:t>
            </a:r>
            <a:r>
              <a:rPr lang="ru-RU" sz="1100" dirty="0">
                <a:latin typeface="Constantia" panose="02030602050306030303" pitchFamily="18" charset="0"/>
              </a:rPr>
              <a:t> 2010 р.). – м. </a:t>
            </a:r>
            <a:r>
              <a:rPr lang="ru-RU" sz="1100" dirty="0" err="1">
                <a:latin typeface="Constantia" panose="02030602050306030303" pitchFamily="18" charset="0"/>
              </a:rPr>
              <a:t>Євпаторія</a:t>
            </a:r>
            <a:r>
              <a:rPr lang="ru-RU" sz="1100" dirty="0">
                <a:latin typeface="Constantia" panose="02030602050306030303" pitchFamily="18" charset="0"/>
              </a:rPr>
              <a:t>: РІО ВНЗ КГУ, 2010. – С. 30-34. </a:t>
            </a:r>
          </a:p>
          <a:p>
            <a:pPr indent="452438" algn="just">
              <a:tabLst>
                <a:tab pos="541338" algn="l"/>
              </a:tabLst>
            </a:pPr>
            <a:r>
              <a:rPr lang="ru-RU" sz="1100" dirty="0">
                <a:latin typeface="Constantia" panose="02030602050306030303" pitchFamily="18" charset="0"/>
              </a:rPr>
              <a:t>Актуальность метода «истории повседневности» в отечественной истории // Методические аспекты развития историко-правового образования на современном этапе: Материалы научно-практической конференции (г. Евпатория, 21 февраля 2016 г.). – Ялта: РИО РВУЗ КГУ, 2016. – С. 11-15.</a:t>
            </a:r>
          </a:p>
          <a:p>
            <a:pPr indent="452438" algn="just">
              <a:tabLst>
                <a:tab pos="541338" algn="l"/>
              </a:tabLst>
            </a:pPr>
            <a:r>
              <a:rPr lang="en-US" sz="1100" dirty="0">
                <a:latin typeface="Constantia" panose="02030602050306030303" pitchFamily="18" charset="0"/>
              </a:rPr>
              <a:t>15</a:t>
            </a:r>
            <a:r>
              <a:rPr lang="ru-RU" sz="1100" dirty="0">
                <a:latin typeface="Constantia" panose="02030602050306030303" pitchFamily="18" charset="0"/>
              </a:rPr>
              <a:t>.	</a:t>
            </a:r>
            <a:r>
              <a:rPr lang="ru-RU" sz="1100" dirty="0" err="1">
                <a:latin typeface="Constantia" panose="02030602050306030303" pitchFamily="18" charset="0"/>
              </a:rPr>
              <a:t>Долецкий</a:t>
            </a:r>
            <a:r>
              <a:rPr lang="ru-RU" sz="1100" dirty="0">
                <a:latin typeface="Constantia" panose="02030602050306030303" pitchFamily="18" charset="0"/>
              </a:rPr>
              <a:t> Э.В. Гравюра как источник повседневной жизни Таврической губернии </a:t>
            </a:r>
            <a:r>
              <a:rPr lang="en-US" sz="1100" dirty="0">
                <a:latin typeface="Constantia" panose="02030602050306030303" pitchFamily="18" charset="0"/>
              </a:rPr>
              <a:t>XIX </a:t>
            </a:r>
            <a:r>
              <a:rPr lang="ru-RU" sz="1100" dirty="0">
                <a:latin typeface="Constantia" panose="02030602050306030303" pitchFamily="18" charset="0"/>
              </a:rPr>
              <a:t>века / Э.В. </a:t>
            </a:r>
            <a:r>
              <a:rPr lang="ru-RU" sz="1100" dirty="0" err="1">
                <a:latin typeface="Constantia" panose="02030602050306030303" pitchFamily="18" charset="0"/>
              </a:rPr>
              <a:t>Долецкий</a:t>
            </a:r>
            <a:r>
              <a:rPr lang="ru-RU" sz="1100" dirty="0">
                <a:latin typeface="Constantia" panose="02030602050306030303" pitchFamily="18" charset="0"/>
              </a:rPr>
              <a:t> // </a:t>
            </a:r>
            <a:r>
              <a:rPr lang="ru-RU" sz="1100" dirty="0" err="1">
                <a:latin typeface="Constantia" panose="02030602050306030303" pitchFamily="18" charset="0"/>
              </a:rPr>
              <a:t>Збірник</a:t>
            </a:r>
            <a:r>
              <a:rPr lang="ru-RU" sz="1100" dirty="0">
                <a:latin typeface="Constantia" panose="02030602050306030303" pitchFamily="18" charset="0"/>
              </a:rPr>
              <a:t> </a:t>
            </a:r>
            <a:r>
              <a:rPr lang="ru-RU" sz="1100" dirty="0" err="1">
                <a:latin typeface="Constantia" panose="02030602050306030303" pitchFamily="18" charset="0"/>
              </a:rPr>
              <a:t>матеріалів</a:t>
            </a:r>
            <a:r>
              <a:rPr lang="ru-RU" sz="1100" dirty="0">
                <a:latin typeface="Constantia" panose="02030602050306030303" pitchFamily="18" charset="0"/>
              </a:rPr>
              <a:t> </a:t>
            </a:r>
            <a:r>
              <a:rPr lang="ru-RU" sz="1100" dirty="0" err="1">
                <a:latin typeface="Constantia" panose="02030602050306030303" pitchFamily="18" charset="0"/>
              </a:rPr>
              <a:t>науково-практичної</a:t>
            </a:r>
            <a:r>
              <a:rPr lang="ru-RU" sz="1100" dirty="0">
                <a:latin typeface="Constantia" panose="02030602050306030303" pitchFamily="18" charset="0"/>
              </a:rPr>
              <a:t> </a:t>
            </a:r>
            <a:r>
              <a:rPr lang="ru-RU" sz="1100" dirty="0" err="1">
                <a:latin typeface="Constantia" panose="02030602050306030303" pitchFamily="18" charset="0"/>
              </a:rPr>
              <a:t>конференції</a:t>
            </a:r>
            <a:r>
              <a:rPr lang="ru-RU" sz="1100" dirty="0">
                <a:latin typeface="Constantia" panose="02030602050306030303" pitchFamily="18" charset="0"/>
              </a:rPr>
              <a:t> [«</a:t>
            </a:r>
            <a:r>
              <a:rPr lang="ru-RU" sz="1100" dirty="0" err="1">
                <a:latin typeface="Constantia" panose="02030602050306030303" pitchFamily="18" charset="0"/>
              </a:rPr>
              <a:t>Методичні</a:t>
            </a:r>
            <a:r>
              <a:rPr lang="ru-RU" sz="1100" dirty="0">
                <a:latin typeface="Constantia" panose="02030602050306030303" pitchFamily="18" charset="0"/>
              </a:rPr>
              <a:t> </a:t>
            </a:r>
            <a:r>
              <a:rPr lang="ru-RU" sz="1100" dirty="0" err="1">
                <a:latin typeface="Constantia" panose="02030602050306030303" pitchFamily="18" charset="0"/>
              </a:rPr>
              <a:t>аспекти</a:t>
            </a:r>
            <a:r>
              <a:rPr lang="ru-RU" sz="1100" dirty="0">
                <a:latin typeface="Constantia" panose="02030602050306030303" pitchFamily="18" charset="0"/>
              </a:rPr>
              <a:t> </a:t>
            </a:r>
            <a:r>
              <a:rPr lang="ru-RU" sz="1100" dirty="0" err="1">
                <a:latin typeface="Constantia" panose="02030602050306030303" pitchFamily="18" charset="0"/>
              </a:rPr>
              <a:t>розвитку</a:t>
            </a:r>
            <a:r>
              <a:rPr lang="ru-RU" sz="1100" dirty="0">
                <a:latin typeface="Constantia" panose="02030602050306030303" pitchFamily="18" charset="0"/>
              </a:rPr>
              <a:t> </a:t>
            </a:r>
            <a:r>
              <a:rPr lang="ru-RU" sz="1100" dirty="0" err="1">
                <a:latin typeface="Constantia" panose="02030602050306030303" pitchFamily="18" charset="0"/>
              </a:rPr>
              <a:t>історично-правової</a:t>
            </a:r>
            <a:r>
              <a:rPr lang="ru-RU" sz="1100" dirty="0">
                <a:latin typeface="Constantia" panose="02030602050306030303" pitchFamily="18" charset="0"/>
              </a:rPr>
              <a:t> </a:t>
            </a:r>
            <a:r>
              <a:rPr lang="ru-RU" sz="1100" dirty="0" err="1">
                <a:latin typeface="Constantia" panose="02030602050306030303" pitchFamily="18" charset="0"/>
              </a:rPr>
              <a:t>освіти</a:t>
            </a:r>
            <a:r>
              <a:rPr lang="ru-RU" sz="1100" dirty="0">
                <a:latin typeface="Constantia" panose="02030602050306030303" pitchFamily="18" charset="0"/>
              </a:rPr>
              <a:t> на </a:t>
            </a:r>
            <a:r>
              <a:rPr lang="ru-RU" sz="1100" dirty="0" err="1">
                <a:latin typeface="Constantia" panose="02030602050306030303" pitchFamily="18" charset="0"/>
              </a:rPr>
              <a:t>сучасному</a:t>
            </a:r>
            <a:r>
              <a:rPr lang="ru-RU" sz="1100" dirty="0">
                <a:latin typeface="Constantia" panose="02030602050306030303" pitchFamily="18" charset="0"/>
              </a:rPr>
              <a:t> </a:t>
            </a:r>
            <a:r>
              <a:rPr lang="ru-RU" sz="1100" dirty="0" err="1">
                <a:latin typeface="Constantia" panose="02030602050306030303" pitchFamily="18" charset="0"/>
              </a:rPr>
              <a:t>етапі</a:t>
            </a:r>
            <a:r>
              <a:rPr lang="ru-RU" sz="1100" dirty="0">
                <a:latin typeface="Constantia" panose="02030602050306030303" pitchFamily="18" charset="0"/>
              </a:rPr>
              <a:t>»], 20 лютого 2013 року, ЄІСН РВНЗ КГУ (м. Ялта). – </a:t>
            </a:r>
            <a:r>
              <a:rPr lang="ru-RU" sz="1100" dirty="0" err="1">
                <a:latin typeface="Constantia" panose="02030602050306030303" pitchFamily="18" charset="0"/>
              </a:rPr>
              <a:t>Євпаторія</a:t>
            </a:r>
            <a:r>
              <a:rPr lang="ru-RU" sz="1100" dirty="0">
                <a:latin typeface="Constantia" panose="02030602050306030303" pitchFamily="18" charset="0"/>
              </a:rPr>
              <a:t>, 2017. – С. 55-61.</a:t>
            </a:r>
          </a:p>
          <a:p>
            <a:pPr indent="452438" algn="just">
              <a:tabLst>
                <a:tab pos="541338" algn="l"/>
              </a:tabLst>
            </a:pPr>
            <a:r>
              <a:rPr lang="ru-RU" sz="1100" dirty="0">
                <a:latin typeface="Constantia" panose="02030602050306030303" pitchFamily="18" charset="0"/>
              </a:rPr>
              <a:t>16. Сравнительный анализ преступности Таврической губернии и современного Крыма// Методические аспекты развития историко-правового образования на современном этапе: Материалы научно-практической конференции (г. Евпатория, 22 февраля 2017 г.). – Ялта: РИО РВУЗ КГУ, 2017. – С. 11-15.</a:t>
            </a:r>
          </a:p>
          <a:p>
            <a:pPr indent="354013" algn="just">
              <a:tabLst>
                <a:tab pos="541338" algn="l"/>
              </a:tabLst>
            </a:pPr>
            <a:endParaRPr lang="ru-RU" sz="11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705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706090"/>
          </a:xfrm>
        </p:spPr>
        <p:txBody>
          <a:bodyPr>
            <a:normAutofit fontScale="90000"/>
          </a:bodyPr>
          <a:lstStyle/>
          <a:p>
            <a:pPr algn="r"/>
            <a:r>
              <a:rPr lang="ru-RU" sz="4900" dirty="0">
                <a:solidFill>
                  <a:srgbClr val="C00000"/>
                </a:solidFill>
                <a:latin typeface="Constantia" pitchFamily="18" charset="0"/>
                <a:ea typeface="Batang" pitchFamily="18" charset="-127"/>
                <a:cs typeface="Arial" charset="0"/>
              </a:rPr>
              <a:t>Интернет-ресурс</a:t>
            </a:r>
            <a:endParaRPr lang="ru-RU" dirty="0">
              <a:latin typeface="Arial Narrow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330624" y="548680"/>
            <a:ext cx="7813376" cy="3744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5575" marR="155575" indent="-155575" algn="r">
              <a:lnSpc>
                <a:spcPct val="150000"/>
              </a:lnSpc>
              <a:spcBef>
                <a:spcPct val="50000"/>
              </a:spcBef>
            </a:pPr>
            <a:br>
              <a:rPr lang="ru-RU" sz="5300" dirty="0">
                <a:latin typeface="Constantia" pitchFamily="18" charset="0"/>
                <a:ea typeface="Batang" pitchFamily="18" charset="-127"/>
                <a:cs typeface="Arial" charset="0"/>
              </a:rPr>
            </a:br>
            <a:r>
              <a:rPr lang="ru-RU" sz="2900" spc="-25" dirty="0">
                <a:effectLst/>
                <a:latin typeface="Arial Narrow" pitchFamily="34" charset="0"/>
                <a:ea typeface="Batang"/>
                <a:cs typeface="Times New Roman"/>
              </a:rPr>
              <a:t>    </a:t>
            </a:r>
            <a:endParaRPr lang="ru-RU" sz="29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C26140-960E-448B-8F68-2DA2EDE709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2" t="12780" r="30701" b="6022"/>
          <a:stretch/>
        </p:blipFill>
        <p:spPr>
          <a:xfrm>
            <a:off x="5329702" y="3847057"/>
            <a:ext cx="3632680" cy="27363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BC568A-09EE-41EC-89B9-AB52F6ED59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88" t="11693" r="11012" b="3308"/>
          <a:stretch/>
        </p:blipFill>
        <p:spPr>
          <a:xfrm>
            <a:off x="180515" y="3774226"/>
            <a:ext cx="5082500" cy="29671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731BBD-7631-4E19-9577-95C9C8DCBC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73" t="12201" r="30467"/>
          <a:stretch/>
        </p:blipFill>
        <p:spPr>
          <a:xfrm>
            <a:off x="251520" y="384037"/>
            <a:ext cx="3024336" cy="30806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9566728-0979-4429-808A-DF51BDB663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051" t="13601" r="29865" b="6601"/>
          <a:stretch/>
        </p:blipFill>
        <p:spPr>
          <a:xfrm>
            <a:off x="3673000" y="1165663"/>
            <a:ext cx="3128624" cy="22990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492CF1-E66A-4245-A9FC-7CEE03B0B2CF}"/>
              </a:ext>
            </a:extLst>
          </p:cNvPr>
          <p:cNvSpPr txBox="1"/>
          <p:nvPr/>
        </p:nvSpPr>
        <p:spPr>
          <a:xfrm>
            <a:off x="6982576" y="1522055"/>
            <a:ext cx="17991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Constantia" panose="02030602050306030303" pitchFamily="18" charset="0"/>
              </a:rPr>
              <a:t>https://infourok.ru/user/doleckiy-eduard-vladimirovich</a:t>
            </a:r>
          </a:p>
        </p:txBody>
      </p:sp>
    </p:spTree>
    <p:extLst>
      <p:ext uri="{BB962C8B-B14F-4D97-AF65-F5344CB8AC3E}">
        <p14:creationId xmlns:p14="http://schemas.microsoft.com/office/powerpoint/2010/main" val="3120570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2"/>
          <p:cNvSpPr txBox="1">
            <a:spLocks noChangeArrowheads="1"/>
          </p:cNvSpPr>
          <p:nvPr/>
        </p:nvSpPr>
        <p:spPr bwMode="auto">
          <a:xfrm>
            <a:off x="4211960" y="74528"/>
            <a:ext cx="5096582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b="1" dirty="0">
                <a:solidFill>
                  <a:srgbClr val="C00000"/>
                </a:solidFill>
                <a:latin typeface="Constantia" pitchFamily="18" charset="0"/>
                <a:ea typeface="Batang" pitchFamily="18" charset="-127"/>
              </a:rPr>
              <a:t>Используемые технологии:</a:t>
            </a:r>
          </a:p>
          <a:p>
            <a:pPr marL="342900" indent="-342900" algn="just">
              <a:spcBef>
                <a:spcPct val="50000"/>
              </a:spcBef>
              <a:buAutoNum type="arabicPeriod"/>
            </a:pPr>
            <a:r>
              <a:rPr lang="ru-RU" sz="2800" b="1" dirty="0">
                <a:latin typeface="Constantia" pitchFamily="18" charset="0"/>
                <a:ea typeface="Batang" pitchFamily="18" charset="-127"/>
              </a:rPr>
              <a:t>Семинарские  занятия</a:t>
            </a:r>
          </a:p>
          <a:p>
            <a:pPr marL="342900" indent="-342900" algn="just">
              <a:spcBef>
                <a:spcPct val="50000"/>
              </a:spcBef>
              <a:buAutoNum type="arabicPeriod"/>
            </a:pPr>
            <a:r>
              <a:rPr lang="ru-RU" sz="2800" b="1" dirty="0">
                <a:latin typeface="Constantia" pitchFamily="18" charset="0"/>
                <a:ea typeface="Batang" pitchFamily="18" charset="-127"/>
              </a:rPr>
              <a:t> Проблемная технология</a:t>
            </a:r>
          </a:p>
          <a:p>
            <a:pPr marL="342900" indent="-342900" algn="just">
              <a:spcBef>
                <a:spcPct val="50000"/>
              </a:spcBef>
              <a:buAutoNum type="arabicPeriod"/>
            </a:pPr>
            <a:r>
              <a:rPr lang="ru-RU" sz="2800" b="1" dirty="0">
                <a:latin typeface="Constantia" pitchFamily="18" charset="0"/>
                <a:ea typeface="Batang" pitchFamily="18" charset="-127"/>
              </a:rPr>
              <a:t>Межпредметные связи </a:t>
            </a:r>
          </a:p>
          <a:p>
            <a:pPr marL="342900" indent="-342900" algn="just">
              <a:spcBef>
                <a:spcPct val="50000"/>
              </a:spcBef>
              <a:buAutoNum type="arabicPeriod"/>
            </a:pPr>
            <a:r>
              <a:rPr lang="ru-RU" sz="2800" b="1" dirty="0">
                <a:latin typeface="Constantia" pitchFamily="18" charset="0"/>
                <a:ea typeface="Batang" pitchFamily="18" charset="-127"/>
              </a:rPr>
              <a:t>Метод «повседневности»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4CC660C-02AB-4CD9-ACCA-6F220AC9C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80" y="188641"/>
            <a:ext cx="3840427" cy="28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93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48680"/>
            <a:ext cx="8064896" cy="2615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Constantia" panose="02030602050306030303" pitchFamily="18" charset="0"/>
                <a:ea typeface="Batang" pitchFamily="18" charset="-127"/>
              </a:rPr>
              <a:t>Семинарское занятие - </a:t>
            </a:r>
            <a:r>
              <a:rPr lang="ru-RU" sz="2400" b="1" dirty="0"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 организации самостоятельной деятельности учащихся, интегрирующий в себе проблемный подход, групповые методы, рефлексивные,  презентативные, исследовательские, поисковые и  прочие методики</a:t>
            </a:r>
            <a:endParaRPr lang="ru-RU" sz="2400" b="1" dirty="0"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20E00C9-BCB8-404B-9D2B-730E8C347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31" y="3549524"/>
            <a:ext cx="4075264" cy="305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0A9524-A200-4131-A4F6-171C5469B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98" y="3549524"/>
            <a:ext cx="4075264" cy="305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94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690646"/>
            <a:ext cx="35872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Constantia" pitchFamily="18" charset="0"/>
                <a:ea typeface="Batang" pitchFamily="18" charset="-127"/>
              </a:rPr>
              <a:t>мозговой штурм </a:t>
            </a:r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29731" y="2692509"/>
            <a:ext cx="59766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Constantia" pitchFamily="18" charset="0"/>
                <a:ea typeface="Batang" pitchFamily="18" charset="-127"/>
              </a:rPr>
              <a:t>семинар с элементами дискуссии</a:t>
            </a:r>
            <a:endParaRPr lang="ru-RU"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69031" y="4221088"/>
            <a:ext cx="539224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Constantia" pitchFamily="18" charset="0"/>
                <a:ea typeface="Batang" pitchFamily="18" charset="-127"/>
              </a:rPr>
              <a:t>защита </a:t>
            </a:r>
          </a:p>
          <a:p>
            <a:r>
              <a:rPr lang="ru-RU" sz="3200" b="1" dirty="0">
                <a:latin typeface="Constantia" pitchFamily="18" charset="0"/>
                <a:ea typeface="Batang" pitchFamily="18" charset="-127"/>
              </a:rPr>
              <a:t>с помощью аргументации</a:t>
            </a: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639835"/>
            <a:ext cx="51800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Constantia" pitchFamily="18" charset="0"/>
                <a:ea typeface="Batang" pitchFamily="18" charset="-127"/>
              </a:rPr>
              <a:t>Семинарские занятия</a:t>
            </a:r>
            <a:endParaRPr lang="ru-RU" sz="3600" b="1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DDABD0F7-8FF9-46DD-AE66-A7874F2C5ADC}"/>
              </a:ext>
            </a:extLst>
          </p:cNvPr>
          <p:cNvCxnSpPr/>
          <p:nvPr/>
        </p:nvCxnSpPr>
        <p:spPr>
          <a:xfrm>
            <a:off x="528304" y="1964950"/>
            <a:ext cx="3085463" cy="3169803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376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476672"/>
            <a:ext cx="53928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Constantia" pitchFamily="18" charset="0"/>
                <a:ea typeface="Batang" pitchFamily="18" charset="-127"/>
              </a:rPr>
              <a:t>Проблемное обучение </a:t>
            </a:r>
            <a:endParaRPr lang="ru-RU" sz="3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412776"/>
            <a:ext cx="72362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Constantia" pitchFamily="18" charset="0"/>
                <a:ea typeface="Batang" pitchFamily="18" charset="-127"/>
              </a:rPr>
              <a:t>- </a:t>
            </a:r>
            <a:r>
              <a:rPr lang="ru-RU" sz="3200" b="1" dirty="0">
                <a:latin typeface="Constantia" pitchFamily="18" charset="0"/>
                <a:ea typeface="Batang" pitchFamily="18" charset="-127"/>
              </a:rPr>
              <a:t>сложный </a:t>
            </a:r>
            <a:r>
              <a:rPr lang="ru-RU" sz="3200" b="1" dirty="0">
                <a:solidFill>
                  <a:srgbClr val="C00000"/>
                </a:solidFill>
                <a:latin typeface="Constantia" pitchFamily="18" charset="0"/>
                <a:ea typeface="Batang" pitchFamily="18" charset="-127"/>
              </a:rPr>
              <a:t>нетривиальный вопрос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2795" y="2102658"/>
            <a:ext cx="22252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Constantia" pitchFamily="18" charset="0"/>
                <a:ea typeface="Batang" pitchFamily="18" charset="-127"/>
              </a:rPr>
              <a:t>- </a:t>
            </a:r>
            <a:r>
              <a:rPr lang="ru-RU" sz="3200" b="1" dirty="0">
                <a:latin typeface="Constantia" pitchFamily="18" charset="0"/>
                <a:ea typeface="Batang" pitchFamily="18" charset="-127"/>
              </a:rPr>
              <a:t>причины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2795" y="2792540"/>
            <a:ext cx="28648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Constantia" pitchFamily="18" charset="0"/>
                <a:ea typeface="Batang" pitchFamily="18" charset="-127"/>
              </a:rPr>
              <a:t>- </a:t>
            </a:r>
            <a:r>
              <a:rPr lang="ru-RU" sz="3200" b="1" dirty="0">
                <a:latin typeface="Constantia" pitchFamily="18" charset="0"/>
                <a:ea typeface="Batang" pitchFamily="18" charset="-127"/>
              </a:rPr>
              <a:t>последствия</a:t>
            </a:r>
            <a:endParaRPr lang="ru-RU" sz="3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7971" y="3507566"/>
            <a:ext cx="50534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Constantia" pitchFamily="18" charset="0"/>
                <a:ea typeface="Batang" pitchFamily="18" charset="-127"/>
              </a:rPr>
              <a:t>- субъективная позиция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0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484784"/>
            <a:ext cx="8003232" cy="706090"/>
          </a:xfrm>
        </p:spPr>
        <p:txBody>
          <a:bodyPr>
            <a:normAutofit fontScale="90000"/>
          </a:bodyPr>
          <a:lstStyle/>
          <a:p>
            <a:pPr algn="r"/>
            <a:r>
              <a:rPr lang="ru-RU" sz="4000" b="1" dirty="0">
                <a:solidFill>
                  <a:srgbClr val="C00000"/>
                </a:solidFill>
                <a:latin typeface="Constantia" pitchFamily="18" charset="0"/>
                <a:ea typeface="Batang" pitchFamily="18" charset="-127"/>
                <a:cs typeface="Arial" charset="0"/>
              </a:rPr>
              <a:t>Межпредметные связи</a:t>
            </a:r>
            <a:br>
              <a:rPr lang="ru-RU" sz="4000" dirty="0">
                <a:solidFill>
                  <a:srgbClr val="C00000"/>
                </a:solidFill>
                <a:latin typeface="Constantia" pitchFamily="18" charset="0"/>
                <a:ea typeface="Batang" pitchFamily="18" charset="-127"/>
                <a:cs typeface="Arial" charset="0"/>
              </a:rPr>
            </a:br>
            <a:r>
              <a:rPr lang="ru-RU" sz="3500" dirty="0">
                <a:latin typeface="Constantia" pitchFamily="18" charset="0"/>
                <a:ea typeface="Batang" pitchFamily="18" charset="-127"/>
                <a:cs typeface="Arial" charset="0"/>
              </a:rPr>
              <a:t>- </a:t>
            </a:r>
            <a:r>
              <a:rPr lang="ru-RU" sz="3500" b="1" dirty="0">
                <a:latin typeface="Constantia" pitchFamily="18" charset="0"/>
                <a:ea typeface="Batang" pitchFamily="18" charset="-127"/>
                <a:cs typeface="Arial" charset="0"/>
              </a:rPr>
              <a:t>литература</a:t>
            </a:r>
            <a:br>
              <a:rPr lang="ru-RU" sz="3500" b="1" dirty="0">
                <a:latin typeface="Constantia" pitchFamily="18" charset="0"/>
                <a:ea typeface="Batang" pitchFamily="18" charset="-127"/>
                <a:cs typeface="Arial" charset="0"/>
              </a:rPr>
            </a:br>
            <a:endParaRPr lang="ru-RU" sz="3500" b="1" dirty="0">
              <a:latin typeface="Arial Narrow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5F403DE-080E-4986-976D-ABBE2A9BD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413" y="3464157"/>
            <a:ext cx="4258403" cy="319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ABE414-F983-43D8-BE15-6011A69EEA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3464157"/>
            <a:ext cx="4213895" cy="3160421"/>
          </a:xfrm>
          <a:prstGeom prst="rect">
            <a:avLst/>
          </a:prstGeom>
        </p:spPr>
      </p:pic>
      <p:pic>
        <p:nvPicPr>
          <p:cNvPr id="3" name="Picture 2" descr="Золотой теленок">
            <a:extLst>
              <a:ext uri="{FF2B5EF4-FFF2-40B4-BE49-F238E27FC236}">
                <a16:creationId xmlns:a16="http://schemas.microsoft.com/office/drawing/2014/main" id="{2F3B7B53-9E13-47BD-B5A1-1BF3FFFF0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0" y="34586"/>
            <a:ext cx="2101021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485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890458"/>
            <a:ext cx="8003232" cy="706090"/>
          </a:xfrm>
        </p:spPr>
        <p:txBody>
          <a:bodyPr>
            <a:normAutofit/>
          </a:bodyPr>
          <a:lstStyle/>
          <a:p>
            <a:pPr algn="r"/>
            <a:r>
              <a:rPr lang="ru-RU" sz="3600" b="1" dirty="0">
                <a:solidFill>
                  <a:srgbClr val="C00000"/>
                </a:solidFill>
                <a:latin typeface="Constantia" pitchFamily="18" charset="0"/>
                <a:ea typeface="Batang" pitchFamily="18" charset="-127"/>
                <a:cs typeface="Arial" charset="0"/>
              </a:rPr>
              <a:t>Повседневная история</a:t>
            </a:r>
            <a:endParaRPr lang="ru-RU" sz="3600" b="1" dirty="0">
              <a:latin typeface="Arial Narrow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3528" y="980728"/>
            <a:ext cx="8496944" cy="5616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sz="2000" dirty="0"/>
            </a:br>
            <a:br>
              <a:rPr lang="ru-RU" sz="2000" dirty="0"/>
            </a:br>
            <a:br>
              <a:rPr lang="ru-RU" sz="2000" dirty="0"/>
            </a:br>
            <a:br>
              <a:rPr lang="ru-RU" dirty="0"/>
            </a:b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699792" y="4571620"/>
            <a:ext cx="5724128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5575" marR="155575" indent="20638" algn="just">
              <a:lnSpc>
                <a:spcPct val="150000"/>
              </a:lnSpc>
              <a:spcBef>
                <a:spcPct val="50000"/>
              </a:spcBef>
            </a:pPr>
            <a:r>
              <a:rPr lang="ru-RU" sz="3200" b="1" dirty="0">
                <a:latin typeface="Constantia" pitchFamily="18" charset="0"/>
                <a:ea typeface="Batang" pitchFamily="18" charset="-127"/>
                <a:cs typeface="Arial" charset="0"/>
              </a:rPr>
              <a:t>- картина осведомленности</a:t>
            </a:r>
          </a:p>
          <a:p>
            <a:pPr marL="155575" marR="155575" indent="20638" algn="just">
              <a:lnSpc>
                <a:spcPct val="150000"/>
              </a:lnSpc>
              <a:spcBef>
                <a:spcPct val="50000"/>
              </a:spcBef>
            </a:pPr>
            <a:r>
              <a:rPr lang="ru-RU" sz="3200" b="1" dirty="0">
                <a:latin typeface="Constantia" pitchFamily="18" charset="0"/>
                <a:ea typeface="Batang" pitchFamily="18" charset="-127"/>
                <a:cs typeface="Arial" charset="0"/>
              </a:rPr>
              <a:t>- критический взгляд на объект</a:t>
            </a:r>
            <a:br>
              <a:rPr lang="ru-RU" sz="5300" dirty="0">
                <a:latin typeface="Constantia" pitchFamily="18" charset="0"/>
                <a:ea typeface="Batang" pitchFamily="18" charset="-127"/>
                <a:cs typeface="Arial" charset="0"/>
              </a:rPr>
            </a:br>
            <a:endParaRPr lang="ru-RU" sz="29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9BEE8B-0E6C-4237-8893-365B38735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798" y="298045"/>
            <a:ext cx="4335981" cy="325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E229B3F-7456-4857-946D-5F9D0CDA8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1" y="177014"/>
            <a:ext cx="4528002" cy="339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93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23528" y="980728"/>
            <a:ext cx="8496944" cy="5616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sz="2000" dirty="0"/>
            </a:br>
            <a:br>
              <a:rPr lang="ru-RU" sz="2000" dirty="0"/>
            </a:br>
            <a:br>
              <a:rPr lang="ru-RU" sz="2000" dirty="0"/>
            </a:br>
            <a:br>
              <a:rPr lang="ru-RU" dirty="0"/>
            </a:b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042792" y="754206"/>
            <a:ext cx="5004048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5575" marR="155575" indent="20638">
              <a:lnSpc>
                <a:spcPct val="150000"/>
              </a:lnSpc>
              <a:spcBef>
                <a:spcPct val="50000"/>
              </a:spcBef>
            </a:pPr>
            <a:br>
              <a:rPr lang="ru-RU" sz="3600" dirty="0">
                <a:latin typeface="Constantia" pitchFamily="18" charset="0"/>
                <a:ea typeface="Batang" pitchFamily="18" charset="-127"/>
                <a:cs typeface="Arial" charset="0"/>
              </a:rPr>
            </a:br>
            <a:r>
              <a:rPr lang="ru-RU" sz="3600" dirty="0">
                <a:solidFill>
                  <a:srgbClr val="C00000"/>
                </a:solidFill>
                <a:latin typeface="Constantia" pitchFamily="18" charset="0"/>
                <a:ea typeface="Batang" pitchFamily="18" charset="-127"/>
                <a:cs typeface="Arial" charset="0"/>
              </a:rPr>
              <a:t>Этнографическая</a:t>
            </a:r>
            <a:r>
              <a:rPr lang="ru-RU" sz="3600" b="1" dirty="0">
                <a:solidFill>
                  <a:srgbClr val="C00000"/>
                </a:solidFill>
                <a:latin typeface="Constantia" pitchFamily="18" charset="0"/>
                <a:ea typeface="Batang" pitchFamily="18" charset="-127"/>
                <a:cs typeface="Arial" charset="0"/>
              </a:rPr>
              <a:t> </a:t>
            </a:r>
            <a:r>
              <a:rPr lang="ru-RU" sz="3600" dirty="0">
                <a:latin typeface="Constantia" pitchFamily="18" charset="0"/>
                <a:ea typeface="Batang" pitchFamily="18" charset="-127"/>
                <a:cs typeface="Arial" charset="0"/>
              </a:rPr>
              <a:t>«вечеринка»</a:t>
            </a:r>
            <a:endParaRPr lang="ru-RU" sz="36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E5B3276-8BDC-4B3E-A14E-3BFC85306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332745"/>
            <a:ext cx="3574232" cy="2382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E2D1684-421E-4E56-BCED-153D8F60D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418096" y="3879050"/>
            <a:ext cx="3132352" cy="208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3E5B5B7-29C3-4020-88BE-B9713F5C0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6856" y="3508822"/>
            <a:ext cx="3853235" cy="2568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7A7DF8B-EAF2-4715-98D7-284372419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3005825" y="3879051"/>
            <a:ext cx="3132349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727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472" y="113105"/>
            <a:ext cx="8003232" cy="706090"/>
          </a:xfrm>
        </p:spPr>
        <p:txBody>
          <a:bodyPr>
            <a:normAutofit/>
          </a:bodyPr>
          <a:lstStyle/>
          <a:p>
            <a:pPr algn="r"/>
            <a:r>
              <a:rPr lang="ru-RU" sz="3600" dirty="0">
                <a:solidFill>
                  <a:srgbClr val="C00000"/>
                </a:solidFill>
                <a:latin typeface="Constantia" pitchFamily="18" charset="0"/>
                <a:ea typeface="Batang" pitchFamily="18" charset="-127"/>
                <a:cs typeface="Arial" charset="0"/>
              </a:rPr>
              <a:t>Предметные экскурсии</a:t>
            </a:r>
            <a:endParaRPr lang="ru-RU" sz="3500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3528" y="980728"/>
            <a:ext cx="8496944" cy="5616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sz="2000" dirty="0"/>
            </a:br>
            <a:br>
              <a:rPr lang="ru-RU" sz="2000" dirty="0"/>
            </a:br>
            <a:br>
              <a:rPr lang="ru-RU" sz="2000" dirty="0"/>
            </a:br>
            <a:br>
              <a:rPr lang="ru-RU" dirty="0"/>
            </a:b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EF3DFB-ACD3-46D3-AAB6-A8F2F04AE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14" y="259007"/>
            <a:ext cx="254476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E4F83CDE-05C5-430E-887F-60E47BCE2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714" y="4023769"/>
            <a:ext cx="3487942" cy="2615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066CD4EB-C88C-499A-B134-8C82E3445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33656" y="927778"/>
            <a:ext cx="4510940" cy="300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0758A5E-B192-4736-A7E4-7935F389B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1960" y="4140105"/>
            <a:ext cx="3923296" cy="2615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68405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804</Words>
  <Application>Microsoft Office PowerPoint</Application>
  <PresentationFormat>Экран (4:3)</PresentationFormat>
  <Paragraphs>61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Arial Narrow</vt:lpstr>
      <vt:lpstr>Calibri</vt:lpstr>
      <vt:lpstr>Constantia</vt:lpstr>
      <vt:lpstr>Тема Office</vt:lpstr>
      <vt:lpstr>Подготовил учитель истории и обществознания Долецкий Эдуард Владимирович </vt:lpstr>
      <vt:lpstr>Презентация PowerPoint</vt:lpstr>
      <vt:lpstr>Презентация PowerPoint</vt:lpstr>
      <vt:lpstr>Презентация PowerPoint</vt:lpstr>
      <vt:lpstr>Презентация PowerPoint</vt:lpstr>
      <vt:lpstr>Межпредметные связи - литература </vt:lpstr>
      <vt:lpstr>Повседневная история</vt:lpstr>
      <vt:lpstr>Презентация PowerPoint</vt:lpstr>
      <vt:lpstr>Предметные экскурсии</vt:lpstr>
      <vt:lpstr>Предметные экскурсии</vt:lpstr>
      <vt:lpstr>Презентация PowerPoint</vt:lpstr>
      <vt:lpstr>Научные статьи   </vt:lpstr>
      <vt:lpstr>Интернет-ресурс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Eddy</cp:lastModifiedBy>
  <cp:revision>86</cp:revision>
  <dcterms:created xsi:type="dcterms:W3CDTF">2015-05-11T18:05:38Z</dcterms:created>
  <dcterms:modified xsi:type="dcterms:W3CDTF">2020-12-13T16:51:01Z</dcterms:modified>
</cp:coreProperties>
</file>