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42" r:id="rId2"/>
    <p:sldId id="270" r:id="rId3"/>
    <p:sldId id="335" r:id="rId4"/>
    <p:sldId id="336" r:id="rId5"/>
    <p:sldId id="277" r:id="rId6"/>
    <p:sldId id="285" r:id="rId7"/>
    <p:sldId id="337" r:id="rId8"/>
    <p:sldId id="321" r:id="rId9"/>
    <p:sldId id="338" r:id="rId10"/>
    <p:sldId id="319" r:id="rId11"/>
    <p:sldId id="339" r:id="rId12"/>
    <p:sldId id="340" r:id="rId13"/>
    <p:sldId id="327" r:id="rId14"/>
    <p:sldId id="294" r:id="rId15"/>
    <p:sldId id="33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6455" autoAdjust="0"/>
  </p:normalViewPr>
  <p:slideViewPr>
    <p:cSldViewPr>
      <p:cViewPr varScale="1">
        <p:scale>
          <a:sx n="63" d="100"/>
          <a:sy n="63" d="100"/>
        </p:scale>
        <p:origin x="-135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50F29-DADD-4381-BC1E-19E17488DF6C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2188B-15EA-43AD-8816-25D4FD9C08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37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6E2D6-C032-4CBA-AD33-5D95FCA3DF9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6E2D6-C032-4CBA-AD33-5D95FCA3DF9F}" type="datetimeFigureOut">
              <a:rPr lang="ru-RU" smtClean="0"/>
              <a:pPr/>
              <a:t>22.02.2019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67643-48E9-4D7B-ACEC-4AE98F9E69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805264"/>
            <a:ext cx="35417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8254" y="3662537"/>
            <a:ext cx="35417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620689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Enigmatic Unicode" pitchFamily="2" charset="0"/>
              </a:rPr>
              <a:t>Праздник </a:t>
            </a:r>
            <a:br>
              <a:rPr lang="ru-RU" sz="4800" b="1" i="1" dirty="0" smtClean="0">
                <a:solidFill>
                  <a:srgbClr val="FF0000"/>
                </a:solidFill>
                <a:latin typeface="Enigmatic Unicode" pitchFamily="2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Enigmatic Unicode" pitchFamily="2" charset="0"/>
              </a:rPr>
              <a:t>Родного языка </a:t>
            </a:r>
            <a:br>
              <a:rPr lang="ru-RU" sz="4800" b="1" i="1" dirty="0" smtClean="0">
                <a:solidFill>
                  <a:srgbClr val="FF0000"/>
                </a:solidFill>
                <a:latin typeface="Enigmatic Unicode" pitchFamily="2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Enigmatic Unicode" pitchFamily="2" charset="0"/>
              </a:rPr>
              <a:t>в МБОУ «СШ №16 </a:t>
            </a:r>
            <a:r>
              <a:rPr lang="ru-RU" sz="4800" b="1" i="1" dirty="0" err="1" smtClean="0">
                <a:solidFill>
                  <a:srgbClr val="FF0000"/>
                </a:solidFill>
                <a:latin typeface="Enigmatic Unicode" pitchFamily="2" charset="0"/>
              </a:rPr>
              <a:t>г.Евпатории</a:t>
            </a:r>
            <a:r>
              <a:rPr lang="ru-RU" sz="4800" b="1" i="1" dirty="0" smtClean="0">
                <a:solidFill>
                  <a:srgbClr val="FF0000"/>
                </a:solidFill>
                <a:latin typeface="Enigmatic Unicode" pitchFamily="2" charset="0"/>
              </a:rPr>
              <a:t>»</a:t>
            </a:r>
          </a:p>
          <a:p>
            <a:pPr algn="ctr"/>
            <a:endParaRPr lang="ru-RU" sz="4800" b="1" i="1" dirty="0">
              <a:solidFill>
                <a:srgbClr val="FF0000"/>
              </a:solidFill>
              <a:latin typeface="Enigmatic Unicode" pitchFamily="2" charset="0"/>
            </a:endParaRPr>
          </a:p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Enigmatic Unicode" pitchFamily="2" charset="0"/>
              </a:rPr>
              <a:t>21 февраля 2019 года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1890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i-Petri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871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родязык\IMG_101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" b="10239"/>
          <a:stretch/>
        </p:blipFill>
        <p:spPr bwMode="auto">
          <a:xfrm>
            <a:off x="251520" y="260648"/>
            <a:ext cx="4624363" cy="3080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D:\родязык\IMG_10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5184576" cy="35284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5076057" y="260648"/>
            <a:ext cx="38164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solidFill>
                  <a:srgbClr val="FF0000"/>
                </a:solidFill>
              </a:rPr>
              <a:t>Праздничный </a:t>
            </a:r>
            <a:r>
              <a:rPr lang="ru-RU" sz="4400" b="1" i="1" dirty="0" smtClean="0">
                <a:solidFill>
                  <a:srgbClr val="FF0000"/>
                </a:solidFill>
              </a:rPr>
              <a:t>танец</a:t>
            </a:r>
          </a:p>
          <a:p>
            <a:pPr algn="ctr"/>
            <a:r>
              <a:rPr lang="ru-RU" sz="4400" b="1" i="1" dirty="0" smtClean="0">
                <a:solidFill>
                  <a:srgbClr val="FF0000"/>
                </a:solidFill>
              </a:rPr>
              <a:t> </a:t>
            </a:r>
            <a:r>
              <a:rPr lang="ru-RU" sz="4400" b="1" i="1" dirty="0">
                <a:solidFill>
                  <a:srgbClr val="FF0000"/>
                </a:solidFill>
              </a:rPr>
              <a:t>«</a:t>
            </a:r>
            <a:r>
              <a:rPr lang="ru-RU" sz="4400" b="1" i="1" dirty="0" err="1">
                <a:solidFill>
                  <a:srgbClr val="FF0000"/>
                </a:solidFill>
              </a:rPr>
              <a:t>Хайтарма</a:t>
            </a:r>
            <a:r>
              <a:rPr lang="ru-RU" sz="4400" b="1" i="1" dirty="0">
                <a:solidFill>
                  <a:srgbClr val="FF0000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51532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родязык\IMG_1025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07" b="2118"/>
          <a:stretch/>
        </p:blipFill>
        <p:spPr bwMode="auto">
          <a:xfrm>
            <a:off x="4643576" y="1484784"/>
            <a:ext cx="4239549" cy="41044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D:\родязык\IMG_1004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116" b="6179"/>
          <a:stretch/>
        </p:blipFill>
        <p:spPr bwMode="auto">
          <a:xfrm>
            <a:off x="216064" y="764704"/>
            <a:ext cx="4392488" cy="4181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6064" y="0"/>
            <a:ext cx="8460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Ученики со </a:t>
            </a:r>
            <a:r>
              <a:rPr lang="ru-RU" sz="3600" b="1" i="1" dirty="0" smtClean="0">
                <a:solidFill>
                  <a:srgbClr val="FF0000"/>
                </a:solidFill>
              </a:rPr>
              <a:t>своими наставниками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2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pdb/27625/2c4bb16f-8866-4759-a9f5-52c99c0026b1/s8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0"/>
            <a:ext cx="57961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:\8 КЛАСС 24\IMG_1030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8" r="7347"/>
          <a:stretch/>
        </p:blipFill>
        <p:spPr bwMode="auto">
          <a:xfrm>
            <a:off x="16220" y="332656"/>
            <a:ext cx="3528392" cy="5288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220" y="5737324"/>
            <a:ext cx="41237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Ивченко Екатерина</a:t>
            </a:r>
          </a:p>
        </p:txBody>
      </p:sp>
    </p:spTree>
    <p:extLst>
      <p:ext uri="{BB962C8B-B14F-4D97-AF65-F5344CB8AC3E}">
        <p14:creationId xmlns:p14="http://schemas.microsoft.com/office/powerpoint/2010/main" val="324890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078" y="0"/>
            <a:ext cx="4329242" cy="67832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t="-3555" r="-2467" b="20296"/>
          <a:stretch/>
        </p:blipFill>
        <p:spPr>
          <a:xfrm>
            <a:off x="0" y="-99392"/>
            <a:ext cx="4707240" cy="3839578"/>
          </a:xfrm>
          <a:prstGeom prst="rect">
            <a:avLst/>
          </a:prstGeom>
        </p:spPr>
      </p:pic>
      <p:pic>
        <p:nvPicPr>
          <p:cNvPr id="8" name="Рисунок 7" descr="D:\родязык\IMG_102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 b="6392"/>
          <a:stretch/>
        </p:blipFill>
        <p:spPr bwMode="auto">
          <a:xfrm>
            <a:off x="53204" y="620688"/>
            <a:ext cx="4950844" cy="3573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В организации мероприятия принимали участие учителя русского, украинского и </a:t>
            </a:r>
            <a:r>
              <a:rPr lang="ru-RU" sz="3200" dirty="0" err="1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крымскотатарского</a:t>
            </a:r>
            <a:r>
              <a:rPr lang="ru-RU" sz="3200" dirty="0" smtClean="0">
                <a:solidFill>
                  <a:srgbClr val="002060"/>
                </a:solidFill>
                <a:latin typeface="Batang" pitchFamily="18" charset="-127"/>
                <a:ea typeface="Batang" pitchFamily="18" charset="-127"/>
              </a:rPr>
              <a:t> языков</a:t>
            </a:r>
            <a:endParaRPr lang="ru-RU" sz="3200" dirty="0">
              <a:solidFill>
                <a:srgbClr val="00206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76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ytimg.com/vi/xf5-AYA2ak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71400"/>
            <a:ext cx="9433048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.ytimg.com/vi/xf5-AYA2ak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" y="-19000"/>
            <a:ext cx="9433048" cy="72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82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19163"/>
            <a:ext cx="1820059" cy="182005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67671" y="1078810"/>
            <a:ext cx="1820059" cy="1820059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3889323"/>
            <a:ext cx="18161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44208" y="1082769"/>
            <a:ext cx="1816100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5444"/>
          <a:stretch/>
        </p:blipFill>
        <p:spPr>
          <a:xfrm>
            <a:off x="2877700" y="2017891"/>
            <a:ext cx="2245360" cy="6932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667" r="34000"/>
          <a:stretch/>
        </p:blipFill>
        <p:spPr>
          <a:xfrm>
            <a:off x="3431768" y="2898869"/>
            <a:ext cx="3779520" cy="69325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78"/>
          <a:stretch/>
        </p:blipFill>
        <p:spPr>
          <a:xfrm>
            <a:off x="4860032" y="3789040"/>
            <a:ext cx="2854960" cy="69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2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родязык\IMG_1021.JPG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420"/>
          <a:stretch/>
        </p:blipFill>
        <p:spPr bwMode="auto">
          <a:xfrm>
            <a:off x="107504" y="116632"/>
            <a:ext cx="8928992" cy="6624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925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родязык\IMG_102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3" b="54393"/>
          <a:stretch/>
        </p:blipFill>
        <p:spPr bwMode="auto">
          <a:xfrm>
            <a:off x="1547664" y="3933056"/>
            <a:ext cx="5542915" cy="2790825"/>
          </a:xfrm>
          <a:prstGeom prst="round2DiagRect">
            <a:avLst>
              <a:gd name="adj1" fmla="val 16667"/>
              <a:gd name="adj2" fmla="val 0"/>
            </a:avLst>
          </a:prstGeom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родязык\IMG_102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24744"/>
            <a:ext cx="4476750" cy="3581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D:\родязык\IMG_100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15" b="27931"/>
          <a:stretch/>
        </p:blipFill>
        <p:spPr bwMode="auto">
          <a:xfrm>
            <a:off x="611560" y="548680"/>
            <a:ext cx="3973240" cy="32098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602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4725144"/>
            <a:ext cx="5688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Беленькая Александра и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Дубчинский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Денис читают стихотворения на украинском языке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805264"/>
            <a:ext cx="35417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78254" y="3662537"/>
            <a:ext cx="35417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D:\родязык\IMG_1007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2765" r="11039" b="46755"/>
          <a:stretch/>
        </p:blipFill>
        <p:spPr bwMode="auto">
          <a:xfrm>
            <a:off x="3767560" y="740277"/>
            <a:ext cx="4781550" cy="4000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родязык\IMG_1006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24"/>
          <a:stretch/>
        </p:blipFill>
        <p:spPr bwMode="auto">
          <a:xfrm>
            <a:off x="683568" y="188641"/>
            <a:ext cx="3835261" cy="4536504"/>
          </a:xfrm>
          <a:prstGeom prst="round2DiagRect">
            <a:avLst>
              <a:gd name="adj1" fmla="val 16667"/>
              <a:gd name="adj2" fmla="val 0"/>
            </a:avLst>
          </a:prstGeom>
          <a:ln w="88900" cap="sq" cmpd="sng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933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148064" y="1615730"/>
            <a:ext cx="381782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Теперь </a:t>
            </a:r>
            <a:r>
              <a:rPr lang="ru-RU" b="1" dirty="0">
                <a:solidFill>
                  <a:srgbClr val="FF0000"/>
                </a:solidFill>
              </a:rPr>
              <a:t>известна сила слова! </a:t>
            </a:r>
          </a:p>
          <a:p>
            <a:r>
              <a:rPr lang="ru-RU" b="1" dirty="0">
                <a:solidFill>
                  <a:srgbClr val="FF0000"/>
                </a:solidFill>
              </a:rPr>
              <a:t>И как богат язык людей! </a:t>
            </a:r>
          </a:p>
          <a:p>
            <a:r>
              <a:rPr lang="ru-RU" b="1" dirty="0">
                <a:solidFill>
                  <a:srgbClr val="FF0000"/>
                </a:solidFill>
              </a:rPr>
              <a:t>Один вопрос тревожит снова: </a:t>
            </a:r>
          </a:p>
          <a:p>
            <a:r>
              <a:rPr lang="ru-RU" b="1" dirty="0">
                <a:solidFill>
                  <a:srgbClr val="FF0000"/>
                </a:solidFill>
              </a:rPr>
              <a:t>Какой язык считать важней?</a:t>
            </a:r>
          </a:p>
          <a:p>
            <a:r>
              <a:rPr lang="ru-RU" b="1" dirty="0">
                <a:solidFill>
                  <a:srgbClr val="FF0000"/>
                </a:solidFill>
              </a:rPr>
              <a:t>Кого не спросишь, без сомнения, </a:t>
            </a:r>
          </a:p>
          <a:p>
            <a:r>
              <a:rPr lang="ru-RU" b="1" dirty="0">
                <a:solidFill>
                  <a:srgbClr val="FF0000"/>
                </a:solidFill>
              </a:rPr>
              <a:t>Хоть это финн, словак, казах. </a:t>
            </a:r>
          </a:p>
          <a:p>
            <a:r>
              <a:rPr lang="ru-RU" b="1" dirty="0">
                <a:solidFill>
                  <a:srgbClr val="FF0000"/>
                </a:solidFill>
              </a:rPr>
              <a:t>Ответят, не вступая в прения: </a:t>
            </a:r>
          </a:p>
          <a:p>
            <a:r>
              <a:rPr lang="ru-RU" b="1" dirty="0">
                <a:solidFill>
                  <a:srgbClr val="FF0000"/>
                </a:solidFill>
              </a:rPr>
              <a:t>Вся красота в родных словах</a:t>
            </a:r>
            <a:r>
              <a:rPr lang="ru-RU" sz="20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21269" y="2348880"/>
            <a:ext cx="2944624" cy="2944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5394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Есть много способов общения: </a:t>
            </a:r>
          </a:p>
          <a:p>
            <a:r>
              <a:rPr lang="ru-RU" b="1" dirty="0">
                <a:solidFill>
                  <a:srgbClr val="FF0000"/>
                </a:solidFill>
              </a:rPr>
              <a:t>Жест, мимика или сигнал. </a:t>
            </a:r>
          </a:p>
          <a:p>
            <a:r>
              <a:rPr lang="ru-RU" b="1" dirty="0">
                <a:solidFill>
                  <a:srgbClr val="FF0000"/>
                </a:solidFill>
              </a:rPr>
              <a:t>Но вот </a:t>
            </a:r>
            <a:r>
              <a:rPr lang="ru-RU" b="1" dirty="0" smtClean="0">
                <a:solidFill>
                  <a:srgbClr val="FF0000"/>
                </a:solidFill>
              </a:rPr>
              <a:t>в  «прекрасное мгновение»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>
                <a:solidFill>
                  <a:srgbClr val="FF0000"/>
                </a:solidFill>
              </a:rPr>
              <a:t>Связь звуков человек познал.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6888" y="113665"/>
            <a:ext cx="27372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 Язык дружбы</a:t>
            </a:r>
          </a:p>
        </p:txBody>
      </p:sp>
      <p:pic>
        <p:nvPicPr>
          <p:cNvPr id="8" name="Рисунок 7" descr="D:\родязык\IMG_102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97" y="698440"/>
            <a:ext cx="4318812" cy="59709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 flipH="1">
            <a:off x="755573" y="5526522"/>
            <a:ext cx="25202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</a:rPr>
              <a:t>Лесик Анна (9-А)</a:t>
            </a:r>
          </a:p>
        </p:txBody>
      </p:sp>
    </p:spTree>
    <p:extLst>
      <p:ext uri="{BB962C8B-B14F-4D97-AF65-F5344CB8AC3E}">
        <p14:creationId xmlns:p14="http://schemas.microsoft.com/office/powerpoint/2010/main" val="35143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родязык\IMG_100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6768752" cy="5445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4167662"/>
            <a:ext cx="21237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0000"/>
                </a:solidFill>
              </a:rPr>
              <a:t>Дарья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Вознюк</a:t>
            </a:r>
            <a:r>
              <a:rPr lang="ru-RU" sz="2800" b="1" i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(9-А)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80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wikiway.com/upload/hl-photo/eb3/krym_13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36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:\родязык\IMG_100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2"/>
          <a:stretch/>
        </p:blipFill>
        <p:spPr bwMode="auto">
          <a:xfrm>
            <a:off x="3347864" y="1844824"/>
            <a:ext cx="3400440" cy="46805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 descr="D:\родязык\IMG_1008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8" t="341" r="26987" b="15155"/>
          <a:stretch/>
        </p:blipFill>
        <p:spPr bwMode="auto">
          <a:xfrm>
            <a:off x="251520" y="260648"/>
            <a:ext cx="3794760" cy="37661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D:\родязык\IMG_10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80003"/>
            <a:ext cx="2699792" cy="32049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4937685"/>
            <a:ext cx="2987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FF0000"/>
                </a:solidFill>
              </a:rPr>
              <a:t>Бейтулаева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Эльнара</a:t>
            </a:r>
            <a:endParaRPr lang="ru-RU" sz="2000" b="1" i="1" dirty="0">
              <a:solidFill>
                <a:srgbClr val="FF0000"/>
              </a:solidFill>
            </a:endParaRPr>
          </a:p>
          <a:p>
            <a:r>
              <a:rPr lang="ru-RU" sz="2000" b="1" i="1" dirty="0">
                <a:solidFill>
                  <a:srgbClr val="FF0000"/>
                </a:solidFill>
              </a:rPr>
              <a:t>Год </a:t>
            </a:r>
            <a:r>
              <a:rPr lang="ru-RU" sz="2000" b="1" i="1" dirty="0" err="1">
                <a:solidFill>
                  <a:srgbClr val="FF0000"/>
                </a:solidFill>
              </a:rPr>
              <a:t>Лилиана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6748304" y="3789040"/>
            <a:ext cx="25762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Азизова Тамила, </a:t>
            </a:r>
            <a:r>
              <a:rPr lang="ru-RU" sz="2000" b="1" i="1" dirty="0" err="1">
                <a:solidFill>
                  <a:srgbClr val="FF0000"/>
                </a:solidFill>
              </a:rPr>
              <a:t>Муслимова</a:t>
            </a: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</a:rPr>
              <a:t>Гульназ</a:t>
            </a:r>
            <a:r>
              <a:rPr lang="ru-RU" sz="2000" b="1" i="1" dirty="0">
                <a:solidFill>
                  <a:srgbClr val="FF0000"/>
                </a:solidFill>
              </a:rPr>
              <a:t>, Сейтмамутова Элина</a:t>
            </a:r>
          </a:p>
        </p:txBody>
      </p:sp>
    </p:spTree>
    <p:extLst>
      <p:ext uri="{BB962C8B-B14F-4D97-AF65-F5344CB8AC3E}">
        <p14:creationId xmlns:p14="http://schemas.microsoft.com/office/powerpoint/2010/main" val="22164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3326</TotalTime>
  <Words>132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организации мероприятия принимали участие учителя русского, украинского и крымскотатарского языков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Алексей</dc:creator>
  <cp:lastModifiedBy>user</cp:lastModifiedBy>
  <cp:revision>222</cp:revision>
  <dcterms:created xsi:type="dcterms:W3CDTF">2012-02-18T21:01:46Z</dcterms:created>
  <dcterms:modified xsi:type="dcterms:W3CDTF">2019-02-22T07:03:26Z</dcterms:modified>
</cp:coreProperties>
</file>