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7" r:id="rId3"/>
    <p:sldId id="290" r:id="rId4"/>
    <p:sldId id="302" r:id="rId5"/>
    <p:sldId id="291" r:id="rId6"/>
    <p:sldId id="292" r:id="rId7"/>
    <p:sldId id="293" r:id="rId8"/>
    <p:sldId id="297" r:id="rId9"/>
    <p:sldId id="298" r:id="rId10"/>
    <p:sldId id="269" r:id="rId11"/>
    <p:sldId id="271" r:id="rId12"/>
    <p:sldId id="273" r:id="rId13"/>
    <p:sldId id="275" r:id="rId14"/>
    <p:sldId id="276" r:id="rId15"/>
    <p:sldId id="294" r:id="rId16"/>
    <p:sldId id="295" r:id="rId17"/>
    <p:sldId id="299" r:id="rId18"/>
    <p:sldId id="301" r:id="rId19"/>
    <p:sldId id="279" r:id="rId20"/>
    <p:sldId id="280" r:id="rId21"/>
    <p:sldId id="281" r:id="rId22"/>
    <p:sldId id="296" r:id="rId23"/>
    <p:sldId id="28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3" d="100"/>
          <a:sy n="83" d="100"/>
        </p:scale>
        <p:origin x="145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2318AB-4305-4895-BB12-CAD4BEBAFB0A}" type="datetimeFigureOut">
              <a:rPr lang="ru-RU"/>
              <a:pPr>
                <a:defRPr/>
              </a:pPr>
              <a:t>26.10.2023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0CECA7-8B6E-428C-AF48-585B525D596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fld id="{EEB81F9B-4C32-4341-A26B-B2CDBAF621C1}" type="slidenum">
              <a:rPr lang="en-GB" altLang="ru-RU"/>
              <a:pPr eaLnBrk="1" hangingPunct="1">
                <a:buFont typeface="Times New Roman" panose="02020603050405020304" pitchFamily="18" charset="0"/>
                <a:buNone/>
              </a:pPr>
              <a:t>9</a:t>
            </a:fld>
            <a:endParaRPr lang="en-GB" altLang="ru-RU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43000" y="676275"/>
            <a:ext cx="4570413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3796" name="Rectangle 2"/>
          <p:cNvSpPr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fld id="{A8A7545C-9A12-4081-965F-EAA2D3254C75}" type="slidenum">
              <a:rPr lang="en-GB" altLang="ru-RU"/>
              <a:pPr eaLnBrk="1" hangingPunct="1">
                <a:buFont typeface="Times New Roman" panose="02020603050405020304" pitchFamily="18" charset="0"/>
                <a:buNone/>
              </a:pPr>
              <a:t>17</a:t>
            </a:fld>
            <a:endParaRPr lang="en-GB" altLang="ru-RU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143000" y="676275"/>
            <a:ext cx="4570413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4820" name="Rectangle 2"/>
          <p:cNvSpPr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fld id="{A0CAF073-D38B-435B-927A-DABCEA297B43}" type="slidenum">
              <a:rPr lang="en-GB" altLang="ru-RU"/>
              <a:pPr eaLnBrk="1" hangingPunct="1">
                <a:buFont typeface="Times New Roman" panose="02020603050405020304" pitchFamily="18" charset="0"/>
                <a:buNone/>
              </a:pPr>
              <a:t>22</a:t>
            </a:fld>
            <a:endParaRPr lang="en-GB" altLang="ru-RU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5844" name="Rectangle 2"/>
          <p:cNvSpPr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093200" cy="6856413"/>
            <a:chOff x="0" y="0"/>
            <a:chExt cx="5728" cy="4319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962" y="1947"/>
              <a:ext cx="4766" cy="119"/>
              <a:chOff x="993" y="1028"/>
              <a:chExt cx="4766" cy="119"/>
            </a:xfrm>
          </p:grpSpPr>
          <p:sp>
            <p:nvSpPr>
              <p:cNvPr id="13" name="Rectangle 4"/>
              <p:cNvSpPr>
                <a:spLocks noChangeArrowheads="1"/>
              </p:cNvSpPr>
              <p:nvPr userDrawn="1"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Line 5"/>
              <p:cNvSpPr>
                <a:spLocks noChangeShapeType="1"/>
              </p:cNvSpPr>
              <p:nvPr userDrawn="1"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6"/>
              <p:cNvSpPr>
                <a:spLocks noChangeShapeType="1"/>
              </p:cNvSpPr>
              <p:nvPr userDrawn="1"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7"/>
              <p:cNvSpPr>
                <a:spLocks noChangeShapeType="1"/>
              </p:cNvSpPr>
              <p:nvPr userDrawn="1"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8"/>
              <p:cNvSpPr>
                <a:spLocks noChangeShapeType="1"/>
              </p:cNvSpPr>
              <p:nvPr userDrawn="1"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9"/>
              <p:cNvSpPr>
                <a:spLocks/>
              </p:cNvSpPr>
              <p:nvPr userDrawn="1"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0"/>
            <p:cNvGrpSpPr>
              <a:grpSpLocks/>
            </p:cNvGrpSpPr>
            <p:nvPr userDrawn="1"/>
          </p:nvGrpSpPr>
          <p:grpSpPr bwMode="auto">
            <a:xfrm>
              <a:off x="0" y="0"/>
              <a:ext cx="928" cy="4319"/>
              <a:chOff x="0" y="0"/>
              <a:chExt cx="928" cy="4319"/>
            </a:xfrm>
          </p:grpSpPr>
          <p:sp>
            <p:nvSpPr>
              <p:cNvPr id="7" name="Rectangle 11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8" name="Group 12"/>
              <p:cNvGrpSpPr>
                <a:grpSpLocks/>
              </p:cNvGrpSpPr>
              <p:nvPr userDrawn="1"/>
            </p:nvGrpSpPr>
            <p:grpSpPr bwMode="auto">
              <a:xfrm>
                <a:off x="0" y="41"/>
                <a:ext cx="928" cy="4035"/>
                <a:chOff x="0" y="41"/>
                <a:chExt cx="928" cy="4035"/>
              </a:xfrm>
            </p:grpSpPr>
            <p:pic>
              <p:nvPicPr>
                <p:cNvPr id="9" name="Picture 13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ltGray">
                <a:xfrm>
                  <a:off x="0" y="1014"/>
                  <a:ext cx="920" cy="9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" name="Freeform 14"/>
                <p:cNvSpPr>
                  <a:spLocks/>
                </p:cNvSpPr>
                <p:nvPr/>
              </p:nvSpPr>
              <p:spPr bwMode="ltGray">
                <a:xfrm>
                  <a:off x="38" y="41"/>
                  <a:ext cx="890" cy="916"/>
                </a:xfrm>
                <a:custGeom>
                  <a:avLst/>
                  <a:gdLst>
                    <a:gd name="T0" fmla="*/ 307 w 890"/>
                    <a:gd name="T1" fmla="*/ 292 h 916"/>
                    <a:gd name="T2" fmla="*/ 307 w 890"/>
                    <a:gd name="T3" fmla="*/ 234 h 916"/>
                    <a:gd name="T4" fmla="*/ 261 w 890"/>
                    <a:gd name="T5" fmla="*/ 159 h 916"/>
                    <a:gd name="T6" fmla="*/ 247 w 890"/>
                    <a:gd name="T7" fmla="*/ 91 h 916"/>
                    <a:gd name="T8" fmla="*/ 225 w 890"/>
                    <a:gd name="T9" fmla="*/ 24 h 916"/>
                    <a:gd name="T10" fmla="*/ 259 w 890"/>
                    <a:gd name="T11" fmla="*/ 21 h 916"/>
                    <a:gd name="T12" fmla="*/ 298 w 890"/>
                    <a:gd name="T13" fmla="*/ 82 h 916"/>
                    <a:gd name="T14" fmla="*/ 322 w 890"/>
                    <a:gd name="T15" fmla="*/ 118 h 916"/>
                    <a:gd name="T16" fmla="*/ 358 w 890"/>
                    <a:gd name="T17" fmla="*/ 180 h 916"/>
                    <a:gd name="T18" fmla="*/ 406 w 890"/>
                    <a:gd name="T19" fmla="*/ 240 h 916"/>
                    <a:gd name="T20" fmla="*/ 505 w 890"/>
                    <a:gd name="T21" fmla="*/ 184 h 916"/>
                    <a:gd name="T22" fmla="*/ 514 w 890"/>
                    <a:gd name="T23" fmla="*/ 118 h 916"/>
                    <a:gd name="T24" fmla="*/ 552 w 890"/>
                    <a:gd name="T25" fmla="*/ 69 h 916"/>
                    <a:gd name="T26" fmla="*/ 589 w 890"/>
                    <a:gd name="T27" fmla="*/ 13 h 916"/>
                    <a:gd name="T28" fmla="*/ 615 w 890"/>
                    <a:gd name="T29" fmla="*/ 16 h 916"/>
                    <a:gd name="T30" fmla="*/ 600 w 890"/>
                    <a:gd name="T31" fmla="*/ 49 h 916"/>
                    <a:gd name="T32" fmla="*/ 592 w 890"/>
                    <a:gd name="T33" fmla="*/ 124 h 916"/>
                    <a:gd name="T34" fmla="*/ 574 w 890"/>
                    <a:gd name="T35" fmla="*/ 186 h 916"/>
                    <a:gd name="T36" fmla="*/ 568 w 890"/>
                    <a:gd name="T37" fmla="*/ 282 h 916"/>
                    <a:gd name="T38" fmla="*/ 645 w 890"/>
                    <a:gd name="T39" fmla="*/ 325 h 916"/>
                    <a:gd name="T40" fmla="*/ 720 w 890"/>
                    <a:gd name="T41" fmla="*/ 277 h 916"/>
                    <a:gd name="T42" fmla="*/ 816 w 890"/>
                    <a:gd name="T43" fmla="*/ 253 h 916"/>
                    <a:gd name="T44" fmla="*/ 861 w 890"/>
                    <a:gd name="T45" fmla="*/ 279 h 916"/>
                    <a:gd name="T46" fmla="*/ 796 w 890"/>
                    <a:gd name="T47" fmla="*/ 324 h 916"/>
                    <a:gd name="T48" fmla="*/ 735 w 890"/>
                    <a:gd name="T49" fmla="*/ 352 h 916"/>
                    <a:gd name="T50" fmla="*/ 669 w 890"/>
                    <a:gd name="T51" fmla="*/ 409 h 916"/>
                    <a:gd name="T52" fmla="*/ 673 w 890"/>
                    <a:gd name="T53" fmla="*/ 510 h 916"/>
                    <a:gd name="T54" fmla="*/ 751 w 890"/>
                    <a:gd name="T55" fmla="*/ 535 h 916"/>
                    <a:gd name="T56" fmla="*/ 819 w 890"/>
                    <a:gd name="T57" fmla="*/ 577 h 916"/>
                    <a:gd name="T58" fmla="*/ 874 w 890"/>
                    <a:gd name="T59" fmla="*/ 606 h 916"/>
                    <a:gd name="T60" fmla="*/ 867 w 890"/>
                    <a:gd name="T61" fmla="*/ 637 h 916"/>
                    <a:gd name="T62" fmla="*/ 807 w 890"/>
                    <a:gd name="T63" fmla="*/ 618 h 916"/>
                    <a:gd name="T64" fmla="*/ 736 w 890"/>
                    <a:gd name="T65" fmla="*/ 592 h 916"/>
                    <a:gd name="T66" fmla="*/ 615 w 890"/>
                    <a:gd name="T67" fmla="*/ 588 h 916"/>
                    <a:gd name="T68" fmla="*/ 576 w 890"/>
                    <a:gd name="T69" fmla="*/ 628 h 916"/>
                    <a:gd name="T70" fmla="*/ 618 w 890"/>
                    <a:gd name="T71" fmla="*/ 723 h 916"/>
                    <a:gd name="T72" fmla="*/ 640 w 890"/>
                    <a:gd name="T73" fmla="*/ 807 h 916"/>
                    <a:gd name="T74" fmla="*/ 664 w 890"/>
                    <a:gd name="T75" fmla="*/ 889 h 916"/>
                    <a:gd name="T76" fmla="*/ 624 w 890"/>
                    <a:gd name="T77" fmla="*/ 870 h 916"/>
                    <a:gd name="T78" fmla="*/ 568 w 890"/>
                    <a:gd name="T79" fmla="*/ 789 h 916"/>
                    <a:gd name="T80" fmla="*/ 513 w 890"/>
                    <a:gd name="T81" fmla="*/ 708 h 916"/>
                    <a:gd name="T82" fmla="*/ 390 w 890"/>
                    <a:gd name="T83" fmla="*/ 730 h 916"/>
                    <a:gd name="T84" fmla="*/ 339 w 890"/>
                    <a:gd name="T85" fmla="*/ 838 h 916"/>
                    <a:gd name="T86" fmla="*/ 285 w 890"/>
                    <a:gd name="T87" fmla="*/ 915 h 916"/>
                    <a:gd name="T88" fmla="*/ 276 w 890"/>
                    <a:gd name="T89" fmla="*/ 867 h 916"/>
                    <a:gd name="T90" fmla="*/ 298 w 890"/>
                    <a:gd name="T91" fmla="*/ 766 h 916"/>
                    <a:gd name="T92" fmla="*/ 324 w 890"/>
                    <a:gd name="T93" fmla="*/ 664 h 916"/>
                    <a:gd name="T94" fmla="*/ 283 w 890"/>
                    <a:gd name="T95" fmla="*/ 583 h 916"/>
                    <a:gd name="T96" fmla="*/ 201 w 890"/>
                    <a:gd name="T97" fmla="*/ 619 h 916"/>
                    <a:gd name="T98" fmla="*/ 88 w 890"/>
                    <a:gd name="T99" fmla="*/ 655 h 916"/>
                    <a:gd name="T100" fmla="*/ 16 w 890"/>
                    <a:gd name="T101" fmla="*/ 655 h 916"/>
                    <a:gd name="T102" fmla="*/ 94 w 890"/>
                    <a:gd name="T103" fmla="*/ 606 h 916"/>
                    <a:gd name="T104" fmla="*/ 162 w 890"/>
                    <a:gd name="T105" fmla="*/ 567 h 916"/>
                    <a:gd name="T106" fmla="*/ 247 w 890"/>
                    <a:gd name="T107" fmla="*/ 504 h 916"/>
                    <a:gd name="T108" fmla="*/ 190 w 890"/>
                    <a:gd name="T109" fmla="*/ 390 h 916"/>
                    <a:gd name="T110" fmla="*/ 81 w 890"/>
                    <a:gd name="T111" fmla="*/ 355 h 916"/>
                    <a:gd name="T112" fmla="*/ 3 w 890"/>
                    <a:gd name="T113" fmla="*/ 307 h 916"/>
                    <a:gd name="T114" fmla="*/ 39 w 890"/>
                    <a:gd name="T115" fmla="*/ 286 h 916"/>
                    <a:gd name="T116" fmla="*/ 115 w 890"/>
                    <a:gd name="T117" fmla="*/ 306 h 916"/>
                    <a:gd name="T118" fmla="*/ 226 w 890"/>
                    <a:gd name="T119" fmla="*/ 327 h 91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" name="Freeform 15"/>
                <p:cNvSpPr>
                  <a:spLocks/>
                </p:cNvSpPr>
                <p:nvPr/>
              </p:nvSpPr>
              <p:spPr bwMode="ltGray">
                <a:xfrm>
                  <a:off x="6" y="2087"/>
                  <a:ext cx="890" cy="916"/>
                </a:xfrm>
                <a:custGeom>
                  <a:avLst/>
                  <a:gdLst>
                    <a:gd name="T0" fmla="*/ 307 w 890"/>
                    <a:gd name="T1" fmla="*/ 292 h 916"/>
                    <a:gd name="T2" fmla="*/ 307 w 890"/>
                    <a:gd name="T3" fmla="*/ 234 h 916"/>
                    <a:gd name="T4" fmla="*/ 261 w 890"/>
                    <a:gd name="T5" fmla="*/ 159 h 916"/>
                    <a:gd name="T6" fmla="*/ 247 w 890"/>
                    <a:gd name="T7" fmla="*/ 91 h 916"/>
                    <a:gd name="T8" fmla="*/ 225 w 890"/>
                    <a:gd name="T9" fmla="*/ 24 h 916"/>
                    <a:gd name="T10" fmla="*/ 259 w 890"/>
                    <a:gd name="T11" fmla="*/ 21 h 916"/>
                    <a:gd name="T12" fmla="*/ 298 w 890"/>
                    <a:gd name="T13" fmla="*/ 82 h 916"/>
                    <a:gd name="T14" fmla="*/ 322 w 890"/>
                    <a:gd name="T15" fmla="*/ 118 h 916"/>
                    <a:gd name="T16" fmla="*/ 358 w 890"/>
                    <a:gd name="T17" fmla="*/ 180 h 916"/>
                    <a:gd name="T18" fmla="*/ 406 w 890"/>
                    <a:gd name="T19" fmla="*/ 240 h 916"/>
                    <a:gd name="T20" fmla="*/ 505 w 890"/>
                    <a:gd name="T21" fmla="*/ 184 h 916"/>
                    <a:gd name="T22" fmla="*/ 514 w 890"/>
                    <a:gd name="T23" fmla="*/ 118 h 916"/>
                    <a:gd name="T24" fmla="*/ 552 w 890"/>
                    <a:gd name="T25" fmla="*/ 69 h 916"/>
                    <a:gd name="T26" fmla="*/ 589 w 890"/>
                    <a:gd name="T27" fmla="*/ 13 h 916"/>
                    <a:gd name="T28" fmla="*/ 615 w 890"/>
                    <a:gd name="T29" fmla="*/ 16 h 916"/>
                    <a:gd name="T30" fmla="*/ 600 w 890"/>
                    <a:gd name="T31" fmla="*/ 49 h 916"/>
                    <a:gd name="T32" fmla="*/ 592 w 890"/>
                    <a:gd name="T33" fmla="*/ 124 h 916"/>
                    <a:gd name="T34" fmla="*/ 574 w 890"/>
                    <a:gd name="T35" fmla="*/ 186 h 916"/>
                    <a:gd name="T36" fmla="*/ 568 w 890"/>
                    <a:gd name="T37" fmla="*/ 282 h 916"/>
                    <a:gd name="T38" fmla="*/ 645 w 890"/>
                    <a:gd name="T39" fmla="*/ 325 h 916"/>
                    <a:gd name="T40" fmla="*/ 720 w 890"/>
                    <a:gd name="T41" fmla="*/ 277 h 916"/>
                    <a:gd name="T42" fmla="*/ 816 w 890"/>
                    <a:gd name="T43" fmla="*/ 253 h 916"/>
                    <a:gd name="T44" fmla="*/ 861 w 890"/>
                    <a:gd name="T45" fmla="*/ 279 h 916"/>
                    <a:gd name="T46" fmla="*/ 796 w 890"/>
                    <a:gd name="T47" fmla="*/ 324 h 916"/>
                    <a:gd name="T48" fmla="*/ 735 w 890"/>
                    <a:gd name="T49" fmla="*/ 352 h 916"/>
                    <a:gd name="T50" fmla="*/ 669 w 890"/>
                    <a:gd name="T51" fmla="*/ 409 h 916"/>
                    <a:gd name="T52" fmla="*/ 673 w 890"/>
                    <a:gd name="T53" fmla="*/ 510 h 916"/>
                    <a:gd name="T54" fmla="*/ 751 w 890"/>
                    <a:gd name="T55" fmla="*/ 535 h 916"/>
                    <a:gd name="T56" fmla="*/ 819 w 890"/>
                    <a:gd name="T57" fmla="*/ 577 h 916"/>
                    <a:gd name="T58" fmla="*/ 874 w 890"/>
                    <a:gd name="T59" fmla="*/ 606 h 916"/>
                    <a:gd name="T60" fmla="*/ 867 w 890"/>
                    <a:gd name="T61" fmla="*/ 637 h 916"/>
                    <a:gd name="T62" fmla="*/ 807 w 890"/>
                    <a:gd name="T63" fmla="*/ 618 h 916"/>
                    <a:gd name="T64" fmla="*/ 736 w 890"/>
                    <a:gd name="T65" fmla="*/ 592 h 916"/>
                    <a:gd name="T66" fmla="*/ 615 w 890"/>
                    <a:gd name="T67" fmla="*/ 588 h 916"/>
                    <a:gd name="T68" fmla="*/ 576 w 890"/>
                    <a:gd name="T69" fmla="*/ 628 h 916"/>
                    <a:gd name="T70" fmla="*/ 618 w 890"/>
                    <a:gd name="T71" fmla="*/ 723 h 916"/>
                    <a:gd name="T72" fmla="*/ 640 w 890"/>
                    <a:gd name="T73" fmla="*/ 807 h 916"/>
                    <a:gd name="T74" fmla="*/ 664 w 890"/>
                    <a:gd name="T75" fmla="*/ 889 h 916"/>
                    <a:gd name="T76" fmla="*/ 624 w 890"/>
                    <a:gd name="T77" fmla="*/ 870 h 916"/>
                    <a:gd name="T78" fmla="*/ 568 w 890"/>
                    <a:gd name="T79" fmla="*/ 789 h 916"/>
                    <a:gd name="T80" fmla="*/ 513 w 890"/>
                    <a:gd name="T81" fmla="*/ 708 h 916"/>
                    <a:gd name="T82" fmla="*/ 390 w 890"/>
                    <a:gd name="T83" fmla="*/ 730 h 916"/>
                    <a:gd name="T84" fmla="*/ 339 w 890"/>
                    <a:gd name="T85" fmla="*/ 838 h 916"/>
                    <a:gd name="T86" fmla="*/ 285 w 890"/>
                    <a:gd name="T87" fmla="*/ 915 h 916"/>
                    <a:gd name="T88" fmla="*/ 276 w 890"/>
                    <a:gd name="T89" fmla="*/ 867 h 916"/>
                    <a:gd name="T90" fmla="*/ 298 w 890"/>
                    <a:gd name="T91" fmla="*/ 766 h 916"/>
                    <a:gd name="T92" fmla="*/ 324 w 890"/>
                    <a:gd name="T93" fmla="*/ 664 h 916"/>
                    <a:gd name="T94" fmla="*/ 283 w 890"/>
                    <a:gd name="T95" fmla="*/ 583 h 916"/>
                    <a:gd name="T96" fmla="*/ 201 w 890"/>
                    <a:gd name="T97" fmla="*/ 619 h 916"/>
                    <a:gd name="T98" fmla="*/ 88 w 890"/>
                    <a:gd name="T99" fmla="*/ 655 h 916"/>
                    <a:gd name="T100" fmla="*/ 16 w 890"/>
                    <a:gd name="T101" fmla="*/ 655 h 916"/>
                    <a:gd name="T102" fmla="*/ 94 w 890"/>
                    <a:gd name="T103" fmla="*/ 606 h 916"/>
                    <a:gd name="T104" fmla="*/ 162 w 890"/>
                    <a:gd name="T105" fmla="*/ 567 h 916"/>
                    <a:gd name="T106" fmla="*/ 247 w 890"/>
                    <a:gd name="T107" fmla="*/ 504 h 916"/>
                    <a:gd name="T108" fmla="*/ 190 w 890"/>
                    <a:gd name="T109" fmla="*/ 390 h 916"/>
                    <a:gd name="T110" fmla="*/ 81 w 890"/>
                    <a:gd name="T111" fmla="*/ 355 h 916"/>
                    <a:gd name="T112" fmla="*/ 3 w 890"/>
                    <a:gd name="T113" fmla="*/ 307 h 916"/>
                    <a:gd name="T114" fmla="*/ 39 w 890"/>
                    <a:gd name="T115" fmla="*/ 286 h 916"/>
                    <a:gd name="T116" fmla="*/ 115 w 890"/>
                    <a:gd name="T117" fmla="*/ 306 h 916"/>
                    <a:gd name="T118" fmla="*/ 226 w 890"/>
                    <a:gd name="T119" fmla="*/ 327 h 91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" name="Freeform 16"/>
                <p:cNvSpPr>
                  <a:spLocks/>
                </p:cNvSpPr>
                <p:nvPr/>
              </p:nvSpPr>
              <p:spPr bwMode="ltGray">
                <a:xfrm>
                  <a:off x="6" y="3160"/>
                  <a:ext cx="890" cy="916"/>
                </a:xfrm>
                <a:custGeom>
                  <a:avLst/>
                  <a:gdLst>
                    <a:gd name="T0" fmla="*/ 307 w 890"/>
                    <a:gd name="T1" fmla="*/ 292 h 916"/>
                    <a:gd name="T2" fmla="*/ 307 w 890"/>
                    <a:gd name="T3" fmla="*/ 234 h 916"/>
                    <a:gd name="T4" fmla="*/ 261 w 890"/>
                    <a:gd name="T5" fmla="*/ 159 h 916"/>
                    <a:gd name="T6" fmla="*/ 247 w 890"/>
                    <a:gd name="T7" fmla="*/ 91 h 916"/>
                    <a:gd name="T8" fmla="*/ 225 w 890"/>
                    <a:gd name="T9" fmla="*/ 24 h 916"/>
                    <a:gd name="T10" fmla="*/ 259 w 890"/>
                    <a:gd name="T11" fmla="*/ 21 h 916"/>
                    <a:gd name="T12" fmla="*/ 298 w 890"/>
                    <a:gd name="T13" fmla="*/ 82 h 916"/>
                    <a:gd name="T14" fmla="*/ 322 w 890"/>
                    <a:gd name="T15" fmla="*/ 118 h 916"/>
                    <a:gd name="T16" fmla="*/ 358 w 890"/>
                    <a:gd name="T17" fmla="*/ 180 h 916"/>
                    <a:gd name="T18" fmla="*/ 406 w 890"/>
                    <a:gd name="T19" fmla="*/ 240 h 916"/>
                    <a:gd name="T20" fmla="*/ 505 w 890"/>
                    <a:gd name="T21" fmla="*/ 184 h 916"/>
                    <a:gd name="T22" fmla="*/ 514 w 890"/>
                    <a:gd name="T23" fmla="*/ 118 h 916"/>
                    <a:gd name="T24" fmla="*/ 552 w 890"/>
                    <a:gd name="T25" fmla="*/ 69 h 916"/>
                    <a:gd name="T26" fmla="*/ 589 w 890"/>
                    <a:gd name="T27" fmla="*/ 13 h 916"/>
                    <a:gd name="T28" fmla="*/ 615 w 890"/>
                    <a:gd name="T29" fmla="*/ 16 h 916"/>
                    <a:gd name="T30" fmla="*/ 600 w 890"/>
                    <a:gd name="T31" fmla="*/ 49 h 916"/>
                    <a:gd name="T32" fmla="*/ 592 w 890"/>
                    <a:gd name="T33" fmla="*/ 124 h 916"/>
                    <a:gd name="T34" fmla="*/ 574 w 890"/>
                    <a:gd name="T35" fmla="*/ 186 h 916"/>
                    <a:gd name="T36" fmla="*/ 568 w 890"/>
                    <a:gd name="T37" fmla="*/ 282 h 916"/>
                    <a:gd name="T38" fmla="*/ 645 w 890"/>
                    <a:gd name="T39" fmla="*/ 325 h 916"/>
                    <a:gd name="T40" fmla="*/ 720 w 890"/>
                    <a:gd name="T41" fmla="*/ 277 h 916"/>
                    <a:gd name="T42" fmla="*/ 816 w 890"/>
                    <a:gd name="T43" fmla="*/ 253 h 916"/>
                    <a:gd name="T44" fmla="*/ 861 w 890"/>
                    <a:gd name="T45" fmla="*/ 279 h 916"/>
                    <a:gd name="T46" fmla="*/ 796 w 890"/>
                    <a:gd name="T47" fmla="*/ 324 h 916"/>
                    <a:gd name="T48" fmla="*/ 735 w 890"/>
                    <a:gd name="T49" fmla="*/ 352 h 916"/>
                    <a:gd name="T50" fmla="*/ 669 w 890"/>
                    <a:gd name="T51" fmla="*/ 409 h 916"/>
                    <a:gd name="T52" fmla="*/ 673 w 890"/>
                    <a:gd name="T53" fmla="*/ 510 h 916"/>
                    <a:gd name="T54" fmla="*/ 751 w 890"/>
                    <a:gd name="T55" fmla="*/ 535 h 916"/>
                    <a:gd name="T56" fmla="*/ 819 w 890"/>
                    <a:gd name="T57" fmla="*/ 577 h 916"/>
                    <a:gd name="T58" fmla="*/ 874 w 890"/>
                    <a:gd name="T59" fmla="*/ 606 h 916"/>
                    <a:gd name="T60" fmla="*/ 867 w 890"/>
                    <a:gd name="T61" fmla="*/ 637 h 916"/>
                    <a:gd name="T62" fmla="*/ 807 w 890"/>
                    <a:gd name="T63" fmla="*/ 618 h 916"/>
                    <a:gd name="T64" fmla="*/ 736 w 890"/>
                    <a:gd name="T65" fmla="*/ 592 h 916"/>
                    <a:gd name="T66" fmla="*/ 615 w 890"/>
                    <a:gd name="T67" fmla="*/ 588 h 916"/>
                    <a:gd name="T68" fmla="*/ 576 w 890"/>
                    <a:gd name="T69" fmla="*/ 628 h 916"/>
                    <a:gd name="T70" fmla="*/ 618 w 890"/>
                    <a:gd name="T71" fmla="*/ 723 h 916"/>
                    <a:gd name="T72" fmla="*/ 640 w 890"/>
                    <a:gd name="T73" fmla="*/ 807 h 916"/>
                    <a:gd name="T74" fmla="*/ 664 w 890"/>
                    <a:gd name="T75" fmla="*/ 889 h 916"/>
                    <a:gd name="T76" fmla="*/ 624 w 890"/>
                    <a:gd name="T77" fmla="*/ 870 h 916"/>
                    <a:gd name="T78" fmla="*/ 568 w 890"/>
                    <a:gd name="T79" fmla="*/ 789 h 916"/>
                    <a:gd name="T80" fmla="*/ 513 w 890"/>
                    <a:gd name="T81" fmla="*/ 708 h 916"/>
                    <a:gd name="T82" fmla="*/ 390 w 890"/>
                    <a:gd name="T83" fmla="*/ 730 h 916"/>
                    <a:gd name="T84" fmla="*/ 339 w 890"/>
                    <a:gd name="T85" fmla="*/ 838 h 916"/>
                    <a:gd name="T86" fmla="*/ 285 w 890"/>
                    <a:gd name="T87" fmla="*/ 915 h 916"/>
                    <a:gd name="T88" fmla="*/ 276 w 890"/>
                    <a:gd name="T89" fmla="*/ 867 h 916"/>
                    <a:gd name="T90" fmla="*/ 298 w 890"/>
                    <a:gd name="T91" fmla="*/ 766 h 916"/>
                    <a:gd name="T92" fmla="*/ 324 w 890"/>
                    <a:gd name="T93" fmla="*/ 664 h 916"/>
                    <a:gd name="T94" fmla="*/ 283 w 890"/>
                    <a:gd name="T95" fmla="*/ 583 h 916"/>
                    <a:gd name="T96" fmla="*/ 201 w 890"/>
                    <a:gd name="T97" fmla="*/ 619 h 916"/>
                    <a:gd name="T98" fmla="*/ 88 w 890"/>
                    <a:gd name="T99" fmla="*/ 655 h 916"/>
                    <a:gd name="T100" fmla="*/ 16 w 890"/>
                    <a:gd name="T101" fmla="*/ 655 h 916"/>
                    <a:gd name="T102" fmla="*/ 94 w 890"/>
                    <a:gd name="T103" fmla="*/ 606 h 916"/>
                    <a:gd name="T104" fmla="*/ 162 w 890"/>
                    <a:gd name="T105" fmla="*/ 567 h 916"/>
                    <a:gd name="T106" fmla="*/ 247 w 890"/>
                    <a:gd name="T107" fmla="*/ 504 h 916"/>
                    <a:gd name="T108" fmla="*/ 190 w 890"/>
                    <a:gd name="T109" fmla="*/ 390 h 916"/>
                    <a:gd name="T110" fmla="*/ 81 w 890"/>
                    <a:gd name="T111" fmla="*/ 355 h 916"/>
                    <a:gd name="T112" fmla="*/ 3 w 890"/>
                    <a:gd name="T113" fmla="*/ 307 h 916"/>
                    <a:gd name="T114" fmla="*/ 39 w 890"/>
                    <a:gd name="T115" fmla="*/ 286 h 916"/>
                    <a:gd name="T116" fmla="*/ 115 w 890"/>
                    <a:gd name="T117" fmla="*/ 306 h 916"/>
                    <a:gd name="T118" fmla="*/ 226 w 890"/>
                    <a:gd name="T119" fmla="*/ 327 h 91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195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161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652588" y="1806575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559175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fld id="{9F115675-AA6C-4DB6-9E18-2B737503B9E8}" type="datetimeFigureOut">
              <a:rPr lang="ru-RU"/>
              <a:pPr>
                <a:defRPr/>
              </a:pPr>
              <a:t>26.10.2023</a:t>
            </a:fld>
            <a:endParaRPr lang="ru-RU" dirty="0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3313" y="6350000"/>
            <a:ext cx="3449637" cy="457200"/>
          </a:xfrm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914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fld id="{548486A8-85CB-499E-8F9C-0AE249A399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69654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187D-2CE7-4ED4-BF4C-9031CC25429C}" type="datetimeFigureOut">
              <a:rPr lang="ru-RU"/>
              <a:pPr>
                <a:defRPr/>
              </a:pPr>
              <a:t>26.10.2023</a:t>
            </a:fld>
            <a:endParaRPr lang="ru-RU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04480-FF01-49FB-B4E3-8BDAF187BC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258406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065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79550" y="304800"/>
            <a:ext cx="5567363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7D37C-871D-41F5-9CF4-1EF77E09F702}" type="datetimeFigureOut">
              <a:rPr lang="ru-RU"/>
              <a:pPr>
                <a:defRPr/>
              </a:pPr>
              <a:t>26.10.2023</a:t>
            </a:fld>
            <a:endParaRPr lang="ru-RU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C4821-3A18-486B-8643-EC7DCEB9FA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339807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8763" y="304800"/>
            <a:ext cx="756443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/>
          <a:p>
            <a:pPr lvl="0"/>
            <a:r>
              <a:rPr lang="ru-RU" noProof="0" dirty="0" smtClean="0"/>
              <a:t>Вставка клипа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0FCFE-3050-4249-9D8B-2908935FACE8}" type="datetimeFigureOut">
              <a:rPr lang="ru-RU"/>
              <a:pPr>
                <a:defRPr/>
              </a:pPr>
              <a:t>26.10.2023</a:t>
            </a:fld>
            <a:endParaRPr lang="ru-RU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13A1E-9D16-4ADD-BA23-8B6E8A886E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88961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5E7D-94F4-4647-9ABF-35C2FF39B0C2}" type="datetimeFigureOut">
              <a:rPr lang="ru-RU"/>
              <a:pPr>
                <a:defRPr/>
              </a:pPr>
              <a:t>26.10.2023</a:t>
            </a:fld>
            <a:endParaRPr lang="ru-RU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B137E-3E40-4738-8FC6-58D6CE1992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678800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B3FF0-E02A-43BD-8CE1-E23D9A9C8F16}" type="datetimeFigureOut">
              <a:rPr lang="ru-RU"/>
              <a:pPr>
                <a:defRPr/>
              </a:pPr>
              <a:t>26.10.2023</a:t>
            </a:fld>
            <a:endParaRPr lang="ru-RU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103EC-6B5A-4EC4-88D8-9B4450075D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7821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D8E87-30C5-4000-B8BB-85B4068821F9}" type="datetimeFigureOut">
              <a:rPr lang="ru-RU"/>
              <a:pPr>
                <a:defRPr/>
              </a:pPr>
              <a:t>26.10.2023</a:t>
            </a:fld>
            <a:endParaRPr lang="ru-RU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8DD06-4F92-4077-88BB-4F01C3AF2F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732338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5B053-CCDE-4F58-B67F-07B4EFEB538C}" type="datetimeFigureOut">
              <a:rPr lang="ru-RU"/>
              <a:pPr>
                <a:defRPr/>
              </a:pPr>
              <a:t>26.10.2023</a:t>
            </a:fld>
            <a:endParaRPr lang="ru-RU" dirty="0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82F91-6487-490C-8C9C-C5507291B2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91751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02DD7-00BC-4D86-8B4C-B61A7F82ACA1}" type="datetimeFigureOut">
              <a:rPr lang="ru-RU"/>
              <a:pPr>
                <a:defRPr/>
              </a:pPr>
              <a:t>26.10.2023</a:t>
            </a:fld>
            <a:endParaRPr lang="ru-RU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02B13-5577-428C-9EE6-83C401C2F3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156259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CA25A-E7EB-4230-A188-60FEBDBA163E}" type="datetimeFigureOut">
              <a:rPr lang="ru-RU"/>
              <a:pPr>
                <a:defRPr/>
              </a:pPr>
              <a:t>26.10.2023</a:t>
            </a:fld>
            <a:endParaRPr lang="ru-RU" dirty="0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6DD0B-CDA9-4D1F-913B-065CA39285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19030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FAA7A-826E-4F25-9D06-84327BBF0BFE}" type="datetimeFigureOut">
              <a:rPr lang="ru-RU"/>
              <a:pPr>
                <a:defRPr/>
              </a:pPr>
              <a:t>26.10.2023</a:t>
            </a:fld>
            <a:endParaRPr lang="ru-RU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D1FD9-B399-49A8-90C2-1F46B235AA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68677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8D400-33FA-4AEE-8D5C-8C5718F6E028}" type="datetimeFigureOut">
              <a:rPr lang="ru-RU"/>
              <a:pPr>
                <a:defRPr/>
              </a:pPr>
              <a:t>26.10.2023</a:t>
            </a:fld>
            <a:endParaRPr lang="ru-RU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4ADC1-DD6B-4592-A548-8406BC1074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91521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1040" name="Rectangle 4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latin typeface="Times New Roman" panose="02020603050405020304" pitchFamily="18" charset="0"/>
                </a:endParaRPr>
              </a:p>
            </p:txBody>
          </p:sp>
          <p:pic>
            <p:nvPicPr>
              <p:cNvPr id="1041" name="Picture 5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" name="Freeform 6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" name="Freeform 7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" name="Freeform 8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1034" name="Rectangle 10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7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528763" y="304800"/>
            <a:ext cx="75644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9550" y="1981200"/>
            <a:ext cx="76263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1138" y="6248400"/>
            <a:ext cx="1782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F624748-9887-411E-917B-E1E488C976E7}" type="datetimeFigureOut">
              <a:rPr lang="ru-RU"/>
              <a:pPr>
                <a:defRPr/>
              </a:pPr>
              <a:t>26.10.2023</a:t>
            </a:fld>
            <a:endParaRPr lang="ru-RU" dirty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fld id="{B5CB767A-30CA-4589-8FDB-9B65973AAF3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¬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652588" y="357188"/>
            <a:ext cx="7391400" cy="2592387"/>
          </a:xfrm>
        </p:spPr>
        <p:txBody>
          <a:bodyPr/>
          <a:lstStyle/>
          <a:p>
            <a:pPr algn="ctr" eaLnBrk="1" hangingPunct="1"/>
            <a:r>
              <a:rPr lang="ru-RU" altLang="ru-RU" b="1" smtClean="0"/>
              <a:t>ОСОБЕННОСТИ СУИЦИДАЛЬНОГО ПОВЕДЕНИЯ ДЕТЕЙ И ПОДРОСТКОВ</a:t>
            </a:r>
          </a:p>
        </p:txBody>
      </p:sp>
      <p:pic>
        <p:nvPicPr>
          <p:cNvPr id="3075" name="Picture 2" descr="http://go2.imgsmail.ru/imgpreview?u=http%3A//www.lossofsoul.com/DEATH/suicide/70.jpg&amp;mb=5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88" y="3500438"/>
            <a:ext cx="3211512" cy="317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smtClean="0"/>
              <a:t>Внешний вид и поведение подростка, склонного к суициду</a:t>
            </a:r>
            <a:endParaRPr lang="ru-RU" altLang="ru-RU" sz="400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500188" y="2214563"/>
            <a:ext cx="4911725" cy="3643312"/>
          </a:xfrm>
        </p:spPr>
        <p:txBody>
          <a:bodyPr/>
          <a:lstStyle/>
          <a:p>
            <a:r>
              <a:rPr lang="ru-RU" altLang="ru-RU" sz="2400" smtClean="0"/>
              <a:t>двигательное возбуждение;</a:t>
            </a:r>
          </a:p>
          <a:p>
            <a:r>
              <a:rPr lang="ru-RU" altLang="ru-RU" sz="2400" smtClean="0"/>
              <a:t>стремление к самоповреждению;</a:t>
            </a:r>
          </a:p>
          <a:p>
            <a:r>
              <a:rPr lang="ru-RU" altLang="ru-RU" sz="2400" smtClean="0"/>
              <a:t>неряшливость в одежде;</a:t>
            </a:r>
          </a:p>
          <a:p>
            <a:r>
              <a:rPr lang="ru-RU" altLang="ru-RU" sz="2400" smtClean="0"/>
              <a:t>запущенный вид;</a:t>
            </a:r>
          </a:p>
          <a:p>
            <a:r>
              <a:rPr lang="ru-RU" altLang="ru-RU" sz="2400" smtClean="0"/>
              <a:t>экспрессивно- патетические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smtClean="0"/>
              <a:t>    формы поведения (заламывание рук, стоны, рыдания);</a:t>
            </a:r>
          </a:p>
          <a:p>
            <a:r>
              <a:rPr lang="ru-RU" altLang="ru-RU" sz="2400" smtClean="0"/>
              <a:t>агрессивное поведение.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000" smtClean="0"/>
          </a:p>
        </p:txBody>
      </p:sp>
      <p:pic>
        <p:nvPicPr>
          <p:cNvPr id="17412" name="Picture 3" descr="H:\Documents and Settings\Ольга\Мои документы\Мои рисунки\Суицид\suicid-kak-predotvratit-samoubiistv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2428875"/>
            <a:ext cx="2266950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smtClean="0"/>
              <a:t>Нарушение психических процессов</a:t>
            </a:r>
            <a:endParaRPr lang="ru-RU" altLang="ru-RU" sz="4000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 smtClean="0"/>
              <a:t>Мышление:</a:t>
            </a:r>
          </a:p>
          <a:p>
            <a:r>
              <a:rPr lang="ru-RU" altLang="ru-RU" sz="2400" smtClean="0"/>
              <a:t>заторможенность мышления;</a:t>
            </a:r>
          </a:p>
          <a:p>
            <a:r>
              <a:rPr lang="ru-RU" altLang="ru-RU" sz="2400" smtClean="0"/>
              <a:t>мрачные мысли;</a:t>
            </a:r>
          </a:p>
          <a:p>
            <a:r>
              <a:rPr lang="ru-RU" altLang="ru-RU" sz="2400" smtClean="0"/>
              <a:t>навязчивые мысли о смерти.</a:t>
            </a:r>
          </a:p>
          <a:p>
            <a:endParaRPr lang="ru-RU" altLang="ru-RU" sz="2400" smtClean="0"/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smtClean="0"/>
              <a:t>Внимание:</a:t>
            </a:r>
          </a:p>
          <a:p>
            <a:r>
              <a:rPr lang="ru-RU" altLang="ru-RU" sz="2400" smtClean="0"/>
              <a:t>неспособность сосредоточить внимание.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smtClean="0"/>
              <a:t>Эмоциональные нарушения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скука, грусть, уныние;</a:t>
            </a:r>
          </a:p>
          <a:p>
            <a:r>
              <a:rPr lang="ru-RU" altLang="ru-RU" sz="2400" smtClean="0"/>
              <a:t>угрюмость;</a:t>
            </a:r>
          </a:p>
          <a:p>
            <a:r>
              <a:rPr lang="ru-RU" altLang="ru-RU" sz="2400" smtClean="0"/>
              <a:t>злобность, раздражительность;</a:t>
            </a:r>
          </a:p>
          <a:p>
            <a:r>
              <a:rPr lang="ru-RU" altLang="ru-RU" sz="2400" smtClean="0"/>
              <a:t>ворчливость;</a:t>
            </a:r>
          </a:p>
          <a:p>
            <a:r>
              <a:rPr lang="ru-RU" altLang="ru-RU" sz="2400" smtClean="0"/>
              <a:t>враждебное отношений к окружающим;</a:t>
            </a:r>
          </a:p>
          <a:p>
            <a:r>
              <a:rPr lang="ru-RU" altLang="ru-RU" sz="2400" smtClean="0"/>
              <a:t>безразличное отношение к себе, окружающим;</a:t>
            </a:r>
          </a:p>
          <a:p>
            <a:r>
              <a:rPr lang="ru-RU" altLang="ru-RU" sz="2400" smtClean="0"/>
              <a:t>тревога (немотивированная);</a:t>
            </a:r>
          </a:p>
          <a:p>
            <a:r>
              <a:rPr lang="ru-RU" altLang="ru-RU" sz="2400" smtClean="0"/>
              <a:t>страх.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smtClean="0"/>
              <a:t>Мифы о суициде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1517650" y="1857375"/>
            <a:ext cx="7626350" cy="4857750"/>
          </a:xfrm>
        </p:spPr>
        <p:txBody>
          <a:bodyPr/>
          <a:lstStyle/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ru-RU" altLang="ru-RU" sz="2400" smtClean="0"/>
              <a:t>Говоря о желании покончить с жизнью, человек просто пытается привлечь к себе внимание.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ru-RU" altLang="ru-RU" sz="2400" smtClean="0"/>
              <a:t>Человек совершает самоубийство без предупреждения.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ru-RU" altLang="ru-RU" sz="2400" smtClean="0"/>
              <a:t>Склонность к самоубийству наследуется.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ru-RU" altLang="ru-RU" sz="2400" smtClean="0"/>
              <a:t>Самоубийцы психически нездоровые люди.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ru-RU" altLang="ru-RU" sz="2400" smtClean="0"/>
              <a:t>Разговор о самоубийстве может усилить желание человека уйти из жизни.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ru-RU" altLang="ru-RU" sz="2400" smtClean="0"/>
              <a:t>Если человек совершил суицидальную попытку, значит, он всегда будет суицидальной личностью, и в дальнейшем это повторится.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endParaRPr lang="ru-RU" altLang="ru-RU" sz="240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smtClean="0"/>
              <a:t>Мифы о суициде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1479550" y="1981200"/>
            <a:ext cx="5164138" cy="280511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eriod" startAt="7"/>
            </a:pPr>
            <a:r>
              <a:rPr lang="ru-RU" altLang="ru-RU" sz="2400" smtClean="0"/>
              <a:t>Все действия во время суицидальной попытки являются импульсивными, непродуманными и свидетельствуют об отсутствии плана.</a:t>
            </a:r>
          </a:p>
          <a:p>
            <a:pPr marL="457200" indent="-457200">
              <a:buFont typeface="Wingdings" panose="05000000000000000000" pitchFamily="2" charset="2"/>
              <a:buAutoNum type="arabicPeriod" startAt="7"/>
            </a:pPr>
            <a:r>
              <a:rPr lang="ru-RU" altLang="ru-RU" sz="2400" smtClean="0"/>
              <a:t>Не существует связи между суицидом и алкоголизмом, наркоманией, токсикоманией.</a:t>
            </a:r>
          </a:p>
          <a:p>
            <a:pPr marL="457200" indent="-457200">
              <a:buFont typeface="Wingdings" panose="05000000000000000000" pitchFamily="2" charset="2"/>
              <a:buAutoNum type="arabicPeriod" startAt="7"/>
            </a:pPr>
            <a:r>
              <a:rPr lang="ru-RU" altLang="ru-RU" sz="2400" smtClean="0"/>
              <a:t>Если человек решил умереть, его невозможно остановить.</a:t>
            </a:r>
          </a:p>
        </p:txBody>
      </p:sp>
      <p:pic>
        <p:nvPicPr>
          <p:cNvPr id="21508" name="Picture 2" descr="H:\Documents and Settings\Ольга\Мои документы\Мои рисунки\Суицид\g07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2428875"/>
            <a:ext cx="25336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5400" smtClean="0">
                <a:effectLst>
                  <a:outerShdw blurRad="38100" dist="38100" dir="2700000" algn="tl">
                    <a:srgbClr val="666633"/>
                  </a:outerShdw>
                </a:effectLst>
              </a:rPr>
              <a:t>Мифы о суициде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571625" y="1928813"/>
            <a:ext cx="36036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«Люди совершающие самоубийства, не желают искать помощи»</a:t>
            </a:r>
          </a:p>
          <a:p>
            <a:pPr eaLnBrk="1" hangingPunct="1"/>
            <a:endParaRPr lang="ru-RU" altLang="ru-RU" sz="2000" b="1"/>
          </a:p>
          <a:p>
            <a:pPr eaLnBrk="1" hangingPunct="1"/>
            <a:r>
              <a:rPr lang="ru-RU" altLang="ru-RU" sz="2000"/>
              <a:t>Нет, это не правда. По статистике, более половины людей совершивших самоубийство, искали помощь в течение последних 6 месяцев, а так же большое количество обращалось к профессиональным медикам.</a:t>
            </a:r>
          </a:p>
        </p:txBody>
      </p:sp>
      <p:pic>
        <p:nvPicPr>
          <p:cNvPr id="22532" name="Picture 6" descr="210919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773238"/>
            <a:ext cx="3200400" cy="424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2" name="Rectangle 6"/>
          <p:cNvSpPr>
            <a:spLocks noGrp="1" noChangeArrowheads="1"/>
          </p:cNvSpPr>
          <p:nvPr>
            <p:ph type="title"/>
          </p:nvPr>
        </p:nvSpPr>
        <p:spPr>
          <a:xfrm>
            <a:off x="1500188" y="357188"/>
            <a:ext cx="7126287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5">
                    <a:lumMod val="10000"/>
                  </a:schemeClr>
                </a:solidFill>
              </a:rPr>
              <a:t>Динамика развития суицидального поведения</a:t>
            </a:r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643063" y="2133600"/>
            <a:ext cx="6981825" cy="3959225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dirty="0" smtClean="0"/>
              <a:t>Первая стадия – </a:t>
            </a:r>
            <a:r>
              <a:rPr lang="ru-RU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стадия</a:t>
            </a:r>
            <a: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вопросов о смерти и смысле жизни</a:t>
            </a:r>
          </a:p>
          <a:p>
            <a:pPr algn="just" eaLnBrk="1" hangingPunct="1">
              <a:defRPr/>
            </a:pPr>
            <a:r>
              <a:rPr lang="ru-RU" dirty="0" smtClean="0"/>
              <a:t>Вторая стадия – </a:t>
            </a:r>
            <a: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суицидальные замыслы</a:t>
            </a:r>
          </a:p>
          <a:p>
            <a:pPr algn="just" eaLnBrk="1" hangingPunct="1">
              <a:defRPr/>
            </a:pPr>
            <a:r>
              <a:rPr lang="ru-RU" dirty="0" smtClean="0"/>
              <a:t>Третья стадия – </a:t>
            </a:r>
            <a: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суицидальные намерения  и собственно суицидальная попытка.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2214563" y="285750"/>
            <a:ext cx="6000750" cy="10541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 err="1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Словесные</a:t>
            </a:r>
            <a:r>
              <a:rPr lang="en-GB" b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признаки</a:t>
            </a:r>
            <a:r>
              <a:rPr lang="en-GB" dirty="0" smtClean="0"/>
              <a:t>: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43063" y="2071688"/>
            <a:ext cx="7072312" cy="4232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800" smtClean="0"/>
              <a:t> </a:t>
            </a:r>
            <a:r>
              <a:rPr lang="en-GB" altLang="ru-RU" sz="2400" smtClean="0"/>
              <a:t>Готовящийся совершить самоубийство, часто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400" smtClean="0"/>
              <a:t>говорит о своем душевном состоянии.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400" smtClean="0"/>
              <a:t> Он или она могут: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400" smtClean="0"/>
              <a:t>1.Прямо и явно говорить о смерти: 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400" smtClean="0"/>
              <a:t>“Я собираюсь покончить с собой”; “Я не могу так дальше жить”.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400" smtClean="0"/>
              <a:t>2. Косвенно намекать о своем намерении: 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400" smtClean="0"/>
              <a:t>“Я больше не буду ни для кого проблемой”;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400" smtClean="0"/>
              <a:t>“Тебе больше не придется обо мне волноваться”.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400" smtClean="0"/>
              <a:t>3. Много шутить на тему самоубийства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428750" y="285750"/>
            <a:ext cx="7564438" cy="1143000"/>
          </a:xfrm>
        </p:spPr>
        <p:txBody>
          <a:bodyPr/>
          <a:lstStyle/>
          <a:p>
            <a:pPr algn="ctr"/>
            <a:r>
              <a:rPr lang="ru-RU" altLang="ru-RU" sz="4000" b="1" smtClean="0"/>
              <a:t>Антисуицидальные факторы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2275" y="2060575"/>
            <a:ext cx="7158038" cy="402113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нежелание вызывать отрицательные переживание у близких;</a:t>
            </a:r>
          </a:p>
          <a:p>
            <a:pPr>
              <a:defRPr/>
            </a:pPr>
            <a:r>
              <a:rPr lang="ru-RU" dirty="0" smtClean="0"/>
              <a:t>чувство долга перед родителями;</a:t>
            </a:r>
          </a:p>
          <a:p>
            <a:pPr>
              <a:defRPr/>
            </a:pPr>
            <a:r>
              <a:rPr lang="ru-RU" dirty="0" smtClean="0"/>
              <a:t>религиозность (грех самоубийства);</a:t>
            </a:r>
          </a:p>
          <a:p>
            <a:pPr>
              <a:defRPr/>
            </a:pPr>
            <a:r>
              <a:rPr lang="ru-RU" dirty="0" smtClean="0"/>
              <a:t>наличие нереализованных планов;</a:t>
            </a:r>
          </a:p>
          <a:p>
            <a:pPr>
              <a:lnSpc>
                <a:spcPct val="150000"/>
              </a:lnSpc>
              <a:defRPr/>
            </a:pPr>
            <a:r>
              <a:rPr lang="ru-RU" dirty="0" smtClean="0"/>
              <a:t>любовь к жизни.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ru-RU" sz="2400" b="1" dirty="0" smtClean="0"/>
              <a:t> </a:t>
            </a:r>
            <a:endParaRPr lang="ru-RU" sz="24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smtClean="0"/>
              <a:t>Факторы, ведущие к самоубийству среди подростков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79550" y="1981200"/>
            <a:ext cx="6092825" cy="4662488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eriod" startAt="2"/>
            </a:pPr>
            <a:r>
              <a:rPr lang="ru-RU" altLang="ru-RU" sz="2400" b="1" smtClean="0"/>
              <a:t>Конфликты в школе:</a:t>
            </a:r>
          </a:p>
          <a:p>
            <a:pPr marL="457200" indent="-457200"/>
            <a:r>
              <a:rPr lang="ru-RU" altLang="ru-RU" sz="2400" smtClean="0"/>
              <a:t>с учителями;</a:t>
            </a:r>
          </a:p>
          <a:p>
            <a:pPr marL="457200" indent="-457200"/>
            <a:r>
              <a:rPr lang="ru-RU" altLang="ru-RU" sz="2400" smtClean="0"/>
              <a:t>с одноклассниками;</a:t>
            </a:r>
          </a:p>
          <a:p>
            <a:pPr marL="457200" indent="-457200"/>
            <a:r>
              <a:rPr lang="ru-RU" altLang="ru-RU" sz="2400" smtClean="0"/>
              <a:t>изоляция (бойкот).</a:t>
            </a:r>
          </a:p>
          <a:p>
            <a:pPr marL="457200" indent="-457200"/>
            <a:endParaRPr lang="ru-RU" altLang="ru-RU" sz="2400" smtClean="0"/>
          </a:p>
          <a:p>
            <a:pPr marL="457200" indent="-457200">
              <a:buFont typeface="Wingdings" panose="05000000000000000000" pitchFamily="2" charset="2"/>
              <a:buAutoNum type="arabicPeriod" startAt="3"/>
            </a:pPr>
            <a:r>
              <a:rPr lang="ru-RU" altLang="ru-RU" sz="2400" b="1" smtClean="0"/>
              <a:t>Личностные особенности:</a:t>
            </a:r>
          </a:p>
          <a:p>
            <a:pPr marL="457200" indent="-457200"/>
            <a:r>
              <a:rPr lang="ru-RU" altLang="ru-RU" sz="2400" smtClean="0"/>
              <a:t>безответная любовь;</a:t>
            </a:r>
          </a:p>
          <a:p>
            <a:pPr marL="457200" indent="-457200"/>
            <a:r>
              <a:rPr lang="ru-RU" altLang="ru-RU" sz="2400" smtClean="0"/>
              <a:t>отсутствие отношений;</a:t>
            </a:r>
          </a:p>
          <a:p>
            <a:pPr marL="457200" indent="-457200"/>
            <a:r>
              <a:rPr lang="ru-RU" altLang="ru-RU" sz="2400" smtClean="0"/>
              <a:t>разрыв отношений;</a:t>
            </a:r>
          </a:p>
          <a:p>
            <a:pPr marL="457200" indent="-457200"/>
            <a:r>
              <a:rPr lang="ru-RU" altLang="ru-RU" sz="2400" smtClean="0"/>
              <a:t>акцентуация характера.</a:t>
            </a:r>
          </a:p>
          <a:p>
            <a:pPr marL="457200" indent="-457200"/>
            <a:endParaRPr lang="ru-RU" altLang="ru-RU" sz="2400" smtClean="0"/>
          </a:p>
          <a:p>
            <a:pPr marL="457200" indent="-457200">
              <a:buFont typeface="Wingdings" panose="05000000000000000000" pitchFamily="2" charset="2"/>
              <a:buNone/>
            </a:pPr>
            <a:endParaRPr lang="ru-RU" altLang="ru-RU" sz="2400" smtClean="0"/>
          </a:p>
        </p:txBody>
      </p:sp>
      <p:pic>
        <p:nvPicPr>
          <p:cNvPr id="26628" name="Picture 3" descr="H:\Documents and Settings\Ольга\Мои документы\Мои рисунки\Суицид\5c5TrmsU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500313"/>
            <a:ext cx="3111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1331913" y="549275"/>
            <a:ext cx="7462837" cy="56880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 b="1" smtClean="0"/>
              <a:t>  </a:t>
            </a:r>
            <a:r>
              <a:rPr lang="ru-RU" altLang="ru-RU" sz="2300" b="1" smtClean="0"/>
              <a:t>Суицид</a:t>
            </a:r>
            <a:r>
              <a:rPr lang="ru-RU" altLang="ru-RU" sz="2300" smtClean="0"/>
              <a:t> -  намеренное лишение себя жизни или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300" smtClean="0"/>
              <a:t>  попытка нанести себе травмы, несовместимые с жизнью.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300" smtClean="0"/>
              <a:t> Суициды делятся на три основные группы: </a:t>
            </a:r>
          </a:p>
          <a:p>
            <a:pPr algn="just"/>
            <a:r>
              <a:rPr lang="ru-RU" altLang="ru-RU" sz="2300" smtClean="0"/>
              <a:t>Истинный суицид (направляется желанием умереть, не бывает спонтанным. Ему предшествует угнетенное настроение и депрессивное состояние).</a:t>
            </a:r>
          </a:p>
          <a:p>
            <a:pPr algn="just"/>
            <a:r>
              <a:rPr lang="ru-RU" altLang="ru-RU" sz="2300" smtClean="0"/>
              <a:t> демонстративный суицид (не связан с желанием умереть, а является способом обратить внимание на свои проблемы, позвать на помощь, вести диалог).</a:t>
            </a:r>
          </a:p>
          <a:p>
            <a:pPr algn="just"/>
            <a:r>
              <a:rPr lang="ru-RU" altLang="ru-RU" sz="2300" smtClean="0"/>
              <a:t> скрытый суицид (косвенное самоубийство. Это действие сопровождающееся высокой вероятностью летального исхода. Это суицидально-обусловленное поведение: занятия экстремальными видами спорта, употребление психоактивных веществ).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 smtClean="0"/>
          </a:p>
          <a:p>
            <a:pPr>
              <a:buFont typeface="Wingdings" panose="05000000000000000000" pitchFamily="2" charset="2"/>
              <a:buNone/>
            </a:pPr>
            <a:endParaRPr lang="ru-RU" altLang="ru-RU" sz="240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smtClean="0"/>
              <a:t>Сигналы опасности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ru-RU" altLang="ru-RU" sz="2400" b="1" smtClean="0"/>
              <a:t>Поведенческие признаки:</a:t>
            </a:r>
          </a:p>
          <a:p>
            <a:pPr marL="457200" indent="-457200"/>
            <a:r>
              <a:rPr lang="ru-RU" altLang="ru-RU" sz="2400" smtClean="0"/>
              <a:t>раздача ценных вещей;</a:t>
            </a:r>
          </a:p>
          <a:p>
            <a:pPr marL="457200" indent="-457200"/>
            <a:r>
              <a:rPr lang="ru-RU" altLang="ru-RU" sz="2400" smtClean="0"/>
              <a:t>приведение дел в порядок;</a:t>
            </a:r>
          </a:p>
          <a:p>
            <a:pPr marL="457200" indent="-457200"/>
            <a:r>
              <a:rPr lang="ru-RU" altLang="ru-RU" sz="2400" smtClean="0"/>
              <a:t>прощание;</a:t>
            </a:r>
          </a:p>
          <a:p>
            <a:pPr marL="457200" indent="-457200"/>
            <a:r>
              <a:rPr lang="ru-RU" altLang="ru-RU" sz="2400" smtClean="0"/>
              <a:t>внешняя удовлетворенность, прилив энергии;</a:t>
            </a:r>
          </a:p>
          <a:p>
            <a:pPr marL="457200" indent="-457200"/>
            <a:r>
              <a:rPr lang="ru-RU" altLang="ru-RU" sz="2400" smtClean="0"/>
              <a:t>письменные указания;</a:t>
            </a:r>
          </a:p>
          <a:p>
            <a:pPr marL="457200" indent="-457200"/>
            <a:r>
              <a:rPr lang="ru-RU" altLang="ru-RU" sz="2400" smtClean="0"/>
              <a:t>примирение с давними врагами;</a:t>
            </a:r>
          </a:p>
          <a:p>
            <a:pPr marL="457200" indent="-457200"/>
            <a:r>
              <a:rPr lang="ru-RU" altLang="ru-RU" sz="2400" smtClean="0"/>
              <a:t>демонстрация радикальных перемен в поведении.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smtClean="0"/>
              <a:t>Сигналы опасности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1479550" y="1981200"/>
            <a:ext cx="7521575" cy="459105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eriod" startAt="2"/>
            </a:pPr>
            <a:r>
              <a:rPr lang="ru-RU" altLang="ru-RU" sz="2400" b="1" smtClean="0"/>
              <a:t>Словесные признаки:</a:t>
            </a:r>
          </a:p>
          <a:p>
            <a:pPr marL="457200" indent="-457200"/>
            <a:r>
              <a:rPr lang="ru-RU" altLang="ru-RU" sz="2400" smtClean="0"/>
              <a:t>словесное предупреждение или угрозы;</a:t>
            </a:r>
          </a:p>
          <a:p>
            <a:pPr marL="457200" indent="-457200"/>
            <a:r>
              <a:rPr lang="ru-RU" altLang="ru-RU" sz="2400" smtClean="0"/>
              <a:t>шутки на тему самоубийства;</a:t>
            </a:r>
          </a:p>
          <a:p>
            <a:pPr marL="457200" indent="-457200"/>
            <a:r>
              <a:rPr lang="ru-RU" altLang="ru-RU" sz="2400" smtClean="0"/>
              <a:t>нездоровая заинтересованность вопросами смерти.</a:t>
            </a:r>
          </a:p>
          <a:p>
            <a:pPr marL="457200" indent="-457200">
              <a:buFont typeface="Wingdings" panose="05000000000000000000" pitchFamily="2" charset="2"/>
              <a:buNone/>
            </a:pPr>
            <a:endParaRPr lang="ru-RU" altLang="ru-RU" sz="2400" smtClean="0"/>
          </a:p>
          <a:p>
            <a:pPr marL="457200" indent="-457200">
              <a:buFont typeface="Wingdings" panose="05000000000000000000" pitchFamily="2" charset="2"/>
              <a:buAutoNum type="arabicPeriod" startAt="3"/>
            </a:pPr>
            <a:r>
              <a:rPr lang="ru-RU" altLang="ru-RU" sz="2400" b="1" smtClean="0"/>
              <a:t>Ситуационные признаки:</a:t>
            </a:r>
          </a:p>
          <a:p>
            <a:pPr marL="457200" indent="-457200"/>
            <a:r>
              <a:rPr lang="ru-RU" altLang="ru-RU" sz="2400" smtClean="0"/>
              <a:t>социальная изоляция;</a:t>
            </a:r>
          </a:p>
          <a:p>
            <a:pPr marL="457200" indent="-457200"/>
            <a:r>
              <a:rPr lang="ru-RU" altLang="ru-RU" sz="2400" smtClean="0"/>
              <a:t>серьезный кризис в семье;</a:t>
            </a:r>
          </a:p>
          <a:p>
            <a:pPr marL="457200" indent="-457200"/>
            <a:r>
              <a:rPr lang="ru-RU" altLang="ru-RU" sz="2400" smtClean="0"/>
              <a:t>насилие;</a:t>
            </a:r>
          </a:p>
          <a:p>
            <a:pPr marL="457200" indent="-457200"/>
            <a:r>
              <a:rPr lang="ru-RU" altLang="ru-RU" sz="2400" smtClean="0"/>
              <a:t>интернет.</a:t>
            </a:r>
          </a:p>
        </p:txBody>
      </p:sp>
      <p:pic>
        <p:nvPicPr>
          <p:cNvPr id="28676" name="Picture 2" descr="H:\Documents and Settings\Ольга\Мои документы\Мои рисунки\Суицид\1315477090_337606-310x19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363" y="4357688"/>
            <a:ext cx="3338512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457200" y="255588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ru-RU"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суицида- </a:t>
            </a:r>
            <a:endParaRPr lang="ru-RU" altLang="ru-RU" sz="32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GB" altLang="ru-RU" sz="32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совместная работа </a:t>
            </a:r>
          </a:p>
        </p:txBody>
      </p:sp>
      <p:sp>
        <p:nvSpPr>
          <p:cNvPr id="29699" name="AutoShape 2"/>
          <p:cNvSpPr>
            <a:spLocks noChangeArrowheads="1"/>
          </p:cNvSpPr>
          <p:nvPr/>
        </p:nvSpPr>
        <p:spPr bwMode="auto">
          <a:xfrm rot="-2460000">
            <a:off x="5076825" y="2138363"/>
            <a:ext cx="719138" cy="288925"/>
          </a:xfrm>
          <a:prstGeom prst="rightArrow">
            <a:avLst>
              <a:gd name="adj1" fmla="val 35167"/>
              <a:gd name="adj2" fmla="val 100793"/>
            </a:avLst>
          </a:prstGeom>
          <a:gradFill rotWithShape="0">
            <a:gsLst>
              <a:gs pos="0">
                <a:srgbClr val="00005B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 rot="3480000">
            <a:off x="5041106" y="476011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0">
            <a:gsLst>
              <a:gs pos="0">
                <a:srgbClr val="00005B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 rot="-7260000">
            <a:off x="3208337" y="2212976"/>
            <a:ext cx="792163" cy="360362"/>
          </a:xfrm>
          <a:prstGeom prst="rightArrow">
            <a:avLst>
              <a:gd name="adj1" fmla="val 35167"/>
              <a:gd name="adj2" fmla="val 89019"/>
            </a:avLst>
          </a:prstGeom>
          <a:gradFill rotWithShape="0">
            <a:gsLst>
              <a:gs pos="0">
                <a:srgbClr val="00005B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9702" name="AutoShape 5"/>
          <p:cNvSpPr>
            <a:spLocks noChangeArrowheads="1"/>
          </p:cNvSpPr>
          <p:nvPr/>
        </p:nvSpPr>
        <p:spPr bwMode="auto">
          <a:xfrm rot="7560000">
            <a:off x="3245645" y="475535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0">
            <a:gsLst>
              <a:gs pos="0">
                <a:srgbClr val="00005B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9703" name="AutoShape 6"/>
          <p:cNvSpPr>
            <a:spLocks noChangeArrowheads="1"/>
          </p:cNvSpPr>
          <p:nvPr/>
        </p:nvSpPr>
        <p:spPr bwMode="auto">
          <a:xfrm>
            <a:off x="5580063" y="3429000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0">
            <a:gsLst>
              <a:gs pos="0">
                <a:srgbClr val="00005B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9704" name="AutoShape 7"/>
          <p:cNvSpPr>
            <a:spLocks noChangeArrowheads="1"/>
          </p:cNvSpPr>
          <p:nvPr/>
        </p:nvSpPr>
        <p:spPr bwMode="auto">
          <a:xfrm rot="10800000">
            <a:off x="2555875" y="3578225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0">
            <a:gsLst>
              <a:gs pos="0">
                <a:srgbClr val="00005B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9705" name="Text Box 27"/>
          <p:cNvSpPr txBox="1">
            <a:spLocks noChangeArrowheads="1"/>
          </p:cNvSpPr>
          <p:nvPr/>
        </p:nvSpPr>
        <p:spPr bwMode="auto">
          <a:xfrm>
            <a:off x="4114800" y="3622675"/>
            <a:ext cx="952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ru-RU" sz="2800">
                <a:solidFill>
                  <a:srgbClr val="000000"/>
                </a:solidFill>
              </a:rPr>
              <a:t>Title</a:t>
            </a:r>
          </a:p>
        </p:txBody>
      </p:sp>
      <p:sp>
        <p:nvSpPr>
          <p:cNvPr id="29706" name="Text Box 28"/>
          <p:cNvSpPr txBox="1">
            <a:spLocks noChangeArrowheads="1"/>
          </p:cNvSpPr>
          <p:nvPr/>
        </p:nvSpPr>
        <p:spPr bwMode="auto">
          <a:xfrm>
            <a:off x="6215063" y="2000250"/>
            <a:ext cx="18716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000" b="1">
                <a:solidFill>
                  <a:srgbClr val="B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Учителя, воспитатели</a:t>
            </a:r>
          </a:p>
        </p:txBody>
      </p:sp>
      <p:sp>
        <p:nvSpPr>
          <p:cNvPr id="29707" name="Text Box 29"/>
          <p:cNvSpPr txBox="1">
            <a:spLocks noChangeArrowheads="1"/>
          </p:cNvSpPr>
          <p:nvPr/>
        </p:nvSpPr>
        <p:spPr bwMode="auto">
          <a:xfrm>
            <a:off x="1143000" y="2071688"/>
            <a:ext cx="1857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000" b="1">
                <a:solidFill>
                  <a:srgbClr val="B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Психолог, социальный педагог </a:t>
            </a:r>
          </a:p>
        </p:txBody>
      </p:sp>
      <p:sp>
        <p:nvSpPr>
          <p:cNvPr id="29708" name="Text Box 30"/>
          <p:cNvSpPr txBox="1">
            <a:spLocks noChangeArrowheads="1"/>
          </p:cNvSpPr>
          <p:nvPr/>
        </p:nvSpPr>
        <p:spPr bwMode="auto">
          <a:xfrm>
            <a:off x="6500813" y="3643313"/>
            <a:ext cx="1328737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000" b="1">
                <a:solidFill>
                  <a:srgbClr val="B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</a:p>
        </p:txBody>
      </p:sp>
      <p:sp>
        <p:nvSpPr>
          <p:cNvPr id="29709" name="Text Box 31"/>
          <p:cNvSpPr txBox="1">
            <a:spLocks noChangeArrowheads="1"/>
          </p:cNvSpPr>
          <p:nvPr/>
        </p:nvSpPr>
        <p:spPr bwMode="auto">
          <a:xfrm>
            <a:off x="5143500" y="5500688"/>
            <a:ext cx="164306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ru-RU" sz="2000" b="1">
                <a:solidFill>
                  <a:srgbClr val="B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Сверстники </a:t>
            </a:r>
          </a:p>
        </p:txBody>
      </p:sp>
      <p:sp>
        <p:nvSpPr>
          <p:cNvPr id="29710" name="Text Box 32"/>
          <p:cNvSpPr txBox="1">
            <a:spLocks noChangeArrowheads="1"/>
          </p:cNvSpPr>
          <p:nvPr/>
        </p:nvSpPr>
        <p:spPr bwMode="auto">
          <a:xfrm>
            <a:off x="1071563" y="4214813"/>
            <a:ext cx="19145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ru-RU" b="1">
                <a:solidFill>
                  <a:srgbClr val="B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Участковый </a:t>
            </a:r>
          </a:p>
          <a:p>
            <a:pPr algn="r" eaLnBrk="1" hangingPunct="1"/>
            <a:r>
              <a:rPr lang="en-GB" altLang="ru-RU" b="1">
                <a:solidFill>
                  <a:srgbClr val="B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</a:t>
            </a:r>
          </a:p>
        </p:txBody>
      </p:sp>
      <p:sp>
        <p:nvSpPr>
          <p:cNvPr id="29711" name="Text Box 33"/>
          <p:cNvSpPr txBox="1">
            <a:spLocks noChangeArrowheads="1"/>
          </p:cNvSpPr>
          <p:nvPr/>
        </p:nvSpPr>
        <p:spPr bwMode="auto">
          <a:xfrm>
            <a:off x="1428750" y="5572125"/>
            <a:ext cx="19526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ru-RU" sz="2000" b="1">
                <a:solidFill>
                  <a:srgbClr val="B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Медработники</a:t>
            </a:r>
            <a:r>
              <a:rPr lang="en-GB" altLang="ru-RU" sz="160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29712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71750"/>
            <a:ext cx="2087563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smtClean="0"/>
              <a:t>Консультирование суицидальных подростков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1479550" y="1981200"/>
            <a:ext cx="7626350" cy="4591050"/>
          </a:xfrm>
        </p:spPr>
        <p:txBody>
          <a:bodyPr/>
          <a:lstStyle/>
          <a:p>
            <a:r>
              <a:rPr lang="ru-RU" altLang="ru-RU" sz="2400" smtClean="0"/>
              <a:t>Снять негативные эмоции.</a:t>
            </a:r>
          </a:p>
          <a:p>
            <a:r>
              <a:rPr lang="ru-RU" altLang="ru-RU" sz="2400" smtClean="0"/>
              <a:t>Помочь разобраться в своих чувствах.</a:t>
            </a:r>
          </a:p>
          <a:p>
            <a:r>
              <a:rPr lang="ru-RU" altLang="ru-RU" sz="2400" smtClean="0"/>
              <a:t>Обучить социальным навыкам, умению преодолевать стресс.</a:t>
            </a:r>
          </a:p>
          <a:p>
            <a:r>
              <a:rPr lang="ru-RU" altLang="ru-RU" sz="2400" smtClean="0"/>
              <a:t>Социальная поддержка с помощью семьи, школы, друзей.</a:t>
            </a:r>
          </a:p>
          <a:p>
            <a:r>
              <a:rPr lang="ru-RU" altLang="ru-RU" sz="2400" smtClean="0"/>
              <a:t>Психокоррекционные занятия по повышению самооценки.</a:t>
            </a:r>
          </a:p>
          <a:p>
            <a:r>
              <a:rPr lang="ru-RU" altLang="ru-RU" sz="2400" smtClean="0"/>
              <a:t>Развитие адекватного отношения к собственной личности.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smtClean="0">
                <a:effectLst>
                  <a:outerShdw blurRad="38100" dist="38100" dir="2700000" algn="tl">
                    <a:srgbClr val="666633"/>
                  </a:outerShdw>
                </a:effectLst>
              </a:rPr>
              <a:t>Подростковый суицид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500188" y="2000250"/>
            <a:ext cx="74295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300" dirty="0">
                <a:latin typeface="Times New Roman" pitchFamily="18" charset="0"/>
              </a:rPr>
              <a:t>За последнее время самоубийства среди подростков выросло в 3 раза. Основные причины суицида</a:t>
            </a:r>
            <a:r>
              <a:rPr lang="ru-RU" sz="2300" dirty="0">
                <a:effectLst>
                  <a:outerShdw blurRad="38100" dist="38100" dir="2700000" algn="tl">
                    <a:srgbClr val="666633"/>
                  </a:outerShdw>
                </a:effectLst>
                <a:latin typeface="Times New Roman" pitchFamily="18" charset="0"/>
              </a:rPr>
              <a:t>: а)неразделенная любовь; б)конфликты с родителями, сверстниками; в) страх перед будущим; г) одиночество.</a:t>
            </a:r>
            <a:br>
              <a:rPr lang="ru-RU" sz="2300" dirty="0">
                <a:effectLst>
                  <a:outerShdw blurRad="38100" dist="38100" dir="2700000" algn="tl">
                    <a:srgbClr val="666633"/>
                  </a:outerShdw>
                </a:effectLst>
                <a:latin typeface="Times New Roman" pitchFamily="18" charset="0"/>
              </a:rPr>
            </a:br>
            <a:r>
              <a:rPr lang="ru-RU" sz="2300" dirty="0">
                <a:latin typeface="Times New Roman" pitchFamily="18" charset="0"/>
              </a:rPr>
              <a:t>Ежегодно каждый двенадцатый подросток в возрасте 15-19 лет пытается совершить попытку самоубийства. По абсолютному количеству подростковых самоубийств Россия занимает первое место. Причем в 75% зарегистрированных суицидов это дети из вполне обеспеченных и благополучных семей. Все больше случаев суицида фиксируется в таких экономически благополучных странах, как Швеция, Норвегия, Япония.</a:t>
            </a:r>
            <a:endParaRPr lang="ru-RU" sz="2300" dirty="0">
              <a:effectLst>
                <a:outerShdw blurRad="38100" dist="38100" dir="2700000" algn="tl">
                  <a:srgbClr val="666633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smtClean="0"/>
              <a:t>Факторы, ведущие к самоубийству среди подростков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517650" y="2195513"/>
            <a:ext cx="7626350" cy="4662487"/>
          </a:xfrm>
        </p:spPr>
        <p:txBody>
          <a:bodyPr/>
          <a:lstStyle/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ru-RU" altLang="ru-RU" sz="2400" b="1" smtClean="0"/>
              <a:t>Проблемы семьи:</a:t>
            </a:r>
          </a:p>
          <a:p>
            <a:pPr marL="457200" indent="-457200"/>
            <a:r>
              <a:rPr lang="ru-RU" altLang="ru-RU" sz="2400" smtClean="0"/>
              <a:t>непонимание со стороны родителей;</a:t>
            </a:r>
          </a:p>
          <a:p>
            <a:pPr marL="457200" indent="-457200"/>
            <a:r>
              <a:rPr lang="ru-RU" altLang="ru-RU" sz="2400" smtClean="0"/>
              <a:t>конфликты с родителями;</a:t>
            </a:r>
          </a:p>
          <a:p>
            <a:pPr marL="457200" indent="-457200"/>
            <a:r>
              <a:rPr lang="ru-RU" altLang="ru-RU" sz="2400" smtClean="0"/>
              <a:t>алкоголизм родителей;</a:t>
            </a:r>
          </a:p>
          <a:p>
            <a:pPr marL="457200" indent="-457200"/>
            <a:r>
              <a:rPr lang="ru-RU" altLang="ru-RU" sz="2400" smtClean="0"/>
              <a:t>смерть родителей;</a:t>
            </a:r>
          </a:p>
          <a:p>
            <a:pPr marL="457200" indent="-457200"/>
            <a:r>
              <a:rPr lang="ru-RU" altLang="ru-RU" sz="2400" smtClean="0"/>
              <a:t>развод родителей;</a:t>
            </a:r>
          </a:p>
          <a:p>
            <a:pPr marL="457200" indent="-457200"/>
            <a:r>
              <a:rPr lang="ru-RU" altLang="ru-RU" sz="2400" smtClean="0"/>
              <a:t>эмоциональная депревация;</a:t>
            </a:r>
          </a:p>
          <a:p>
            <a:pPr marL="457200" indent="-457200"/>
            <a:r>
              <a:rPr lang="ru-RU" altLang="ru-RU" sz="2400" smtClean="0"/>
              <a:t>жестокое обращение, насилие;</a:t>
            </a:r>
          </a:p>
          <a:p>
            <a:pPr marL="457200" indent="-457200"/>
            <a:r>
              <a:rPr lang="ru-RU" altLang="ru-RU" sz="2400" smtClean="0"/>
              <a:t>отсутствие уважения, теплых семейных отношений.</a:t>
            </a:r>
          </a:p>
          <a:p>
            <a:pPr marL="457200" indent="-457200">
              <a:buFont typeface="Wingdings" panose="05000000000000000000" pitchFamily="2" charset="2"/>
              <a:buNone/>
            </a:pPr>
            <a:endParaRPr lang="ru-RU" altLang="ru-RU" sz="2400" smtClean="0"/>
          </a:p>
          <a:p>
            <a:pPr marL="457200" indent="-457200">
              <a:buFont typeface="Wingdings" panose="05000000000000000000" pitchFamily="2" charset="2"/>
              <a:buNone/>
            </a:pPr>
            <a:endParaRPr lang="ru-RU" altLang="ru-RU" sz="240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428750" y="357188"/>
            <a:ext cx="7286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0000"/>
              </a:lnSpc>
              <a:defRPr/>
            </a:pPr>
            <a:r>
              <a:rPr lang="ru-RU" sz="5400" dirty="0">
                <a:solidFill>
                  <a:schemeClr val="tx2"/>
                </a:solidFill>
                <a:effectLst>
                  <a:outerShdw blurRad="38100" dist="38100" dir="2700000" algn="tl">
                    <a:srgbClr val="666633"/>
                  </a:outerShdw>
                </a:effectLst>
                <a:latin typeface="Times New Roman" pitchFamily="18" charset="0"/>
              </a:rPr>
              <a:t>Подростковый суицид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500188" y="2000250"/>
            <a:ext cx="72723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>
                <a:effectLst>
                  <a:outerShdw blurRad="38100" dist="38100" dir="2700000" algn="tl">
                    <a:srgbClr val="666633"/>
                  </a:outerShdw>
                </a:effectLst>
                <a:latin typeface="Arial" charset="0"/>
              </a:rPr>
              <a:t>По наблюдениям психологов можно выделить 6 основных причин подросткового суицида: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68313" y="2924175"/>
            <a:ext cx="4103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>
                <a:latin typeface="Arial" charset="0"/>
              </a:rPr>
              <a:t>	- Безответная 	любовь</a:t>
            </a:r>
            <a:r>
              <a:rPr lang="ru-RU" dirty="0">
                <a:effectLst>
                  <a:outerShdw blurRad="38100" dist="38100" dir="2700000" algn="tl">
                    <a:srgbClr val="666633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428750" y="4929188"/>
            <a:ext cx="3095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/>
              <a:t>- Нет сил бороться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500188" y="4214813"/>
            <a:ext cx="2592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/>
              <a:t>- Всем на зло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391025" y="2928938"/>
            <a:ext cx="475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/>
              <a:t>  - Обратите на меня внимание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500563" y="4143375"/>
            <a:ext cx="424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/>
              <a:t> - Пусть мучаются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4572000" y="4929188"/>
            <a:ext cx="4103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/>
              <a:t>- Я никому не нужен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38919" grpId="0"/>
      <p:bldP spid="38920" grpId="0"/>
      <p:bldP spid="38921" grpId="0"/>
      <p:bldP spid="38922" grpId="0"/>
      <p:bldP spid="389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643063" y="0"/>
            <a:ext cx="7072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0000"/>
              </a:lnSpc>
              <a:defRPr/>
            </a:pPr>
            <a:r>
              <a:rPr lang="ru-RU" sz="5400" dirty="0">
                <a:solidFill>
                  <a:schemeClr val="tx2"/>
                </a:solidFill>
                <a:effectLst>
                  <a:outerShdw blurRad="38100" dist="38100" dir="2700000" algn="tl">
                    <a:srgbClr val="666633"/>
                  </a:outerShdw>
                </a:effectLst>
                <a:latin typeface="Times New Roman" pitchFamily="18" charset="0"/>
              </a:rPr>
              <a:t>Подростковый суицид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1428750" y="1785938"/>
            <a:ext cx="79200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Психологи выделяют несколько типов подростков, которые склонны к суициду. Вот основные тревожные сигналы, на которые следует обратить внимание: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428750" y="2714625"/>
            <a:ext cx="75612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latin typeface="Times New Roman" panose="02020603050405020304" pitchFamily="18" charset="0"/>
              </a:rPr>
              <a:t>1)У подростка нет друзей, он практически ни с кем не общается и не бывает откровенен.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500188" y="3500438"/>
            <a:ext cx="73453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latin typeface="Times New Roman" panose="02020603050405020304" pitchFamily="18" charset="0"/>
              </a:rPr>
              <a:t>2)Подростка ничего не интересует. На любой вопрос у него один ответ «Мне все равно».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500188" y="4357688"/>
            <a:ext cx="69326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</a:rPr>
              <a:t>3)Любит болеть и постоянно придумывает себе болезни.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500188" y="5214938"/>
            <a:ext cx="741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>
                <a:latin typeface="Times New Roman" panose="02020603050405020304" pitchFamily="18" charset="0"/>
              </a:rPr>
              <a:t>4)Подросток часто представляет, что будет, если он умрет.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  <p:bldP spid="39944" grpId="0"/>
      <p:bldP spid="39945" grpId="0"/>
      <p:bldP spid="399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785938" y="285750"/>
            <a:ext cx="6753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0000"/>
              </a:lnSpc>
              <a:defRPr/>
            </a:pPr>
            <a:r>
              <a:rPr lang="ru-RU" sz="5400" dirty="0">
                <a:solidFill>
                  <a:schemeClr val="tx2"/>
                </a:solidFill>
                <a:effectLst>
                  <a:outerShdw blurRad="38100" dist="38100" dir="2700000" algn="tl">
                    <a:srgbClr val="666633"/>
                  </a:outerShdw>
                </a:effectLst>
                <a:latin typeface="Times New Roman" pitchFamily="18" charset="0"/>
              </a:rPr>
              <a:t>Подростковый суицид</a:t>
            </a:r>
          </a:p>
        </p:txBody>
      </p:sp>
      <p:pic>
        <p:nvPicPr>
          <p:cNvPr id="14339" name="Picture 7" descr="Causes-For-Teenage-Suic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857375"/>
            <a:ext cx="2928937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3419475" y="1844675"/>
            <a:ext cx="518477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000"/>
              <a:t>Как показывает практика, очень часто причина для самоубийства бывает надумана или совсем пустяковая. Она служит лишь последней каплей для отчаявшегося подростка. А истинная причина кроется далеко внутри, и родители могут ее даже не замечать. Подростки, которых удалось спасти, рассказывают, что мысль о самоубийстве посещала их довольно часто. Сначала это была лишь фантазия, но когда слишком часто об этом размышляешь, то идея уже не кажется такой абсурдной и постепенно фантазия приобретала все более реальные черты.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81150" y="357188"/>
            <a:ext cx="7562850" cy="5794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i="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Причины самоубийств у подростков: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0188" y="2214563"/>
            <a:ext cx="7419975" cy="39290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ru-RU" altLang="ru-RU" sz="2800" smtClean="0"/>
              <a:t>	Общей причиной суицида является </a:t>
            </a:r>
            <a:r>
              <a:rPr lang="ru-RU" altLang="ru-RU" sz="2800" b="1" smtClean="0"/>
              <a:t>социально-психологическая дезадаптация,</a:t>
            </a:r>
            <a:r>
              <a:rPr lang="ru-RU" altLang="ru-RU" sz="2800" smtClean="0"/>
              <a:t> возникающая под влиянием острых психотравмирующих ситуаций, нарушения взаимодействия личности с ее ближайшим окружением. Однако для подростков это чаще всего не тотальные нарушения, а нарушения общения с близкими, с семьей</a:t>
            </a:r>
            <a:r>
              <a:rPr lang="ru-RU" altLang="ru-RU" sz="2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1785938" y="0"/>
            <a:ext cx="6929437" cy="14351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 err="1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Поведенческие</a:t>
            </a:r>
            <a:r>
              <a:rPr lang="en-GB" b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признаки</a:t>
            </a:r>
            <a:r>
              <a:rPr lang="en-GB" b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: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71625" y="1839913"/>
            <a:ext cx="7572375" cy="5018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400" smtClean="0"/>
              <a:t>1</a:t>
            </a:r>
            <a:r>
              <a:rPr lang="en-GB" altLang="ru-RU" sz="2300" smtClean="0"/>
              <a:t>. Раздавать другим вещи, имеющие большую личную значимость, окончательно приводить в порядок дела, мириться с давними врагами. </a:t>
            </a:r>
          </a:p>
          <a:p>
            <a:pPr eaLnBrk="1" hangingPunct="1">
              <a:lnSpc>
                <a:spcPct val="8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300" smtClean="0"/>
              <a:t>2. Демонстрировать радикальные перемены в поведении, такие, как: </a:t>
            </a:r>
          </a:p>
          <a:p>
            <a:pPr eaLnBrk="1" hangingPunct="1">
              <a:lnSpc>
                <a:spcPct val="8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300" smtClean="0"/>
              <a:t>– в еде — есть слишком мало или слишком много; </a:t>
            </a:r>
          </a:p>
          <a:p>
            <a:pPr eaLnBrk="1" hangingPunct="1">
              <a:lnSpc>
                <a:spcPct val="8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300" smtClean="0"/>
              <a:t>– во сне — спать слишком мало или слишком много;</a:t>
            </a:r>
          </a:p>
          <a:p>
            <a:pPr eaLnBrk="1" hangingPunct="1">
              <a:lnSpc>
                <a:spcPct val="8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300" smtClean="0"/>
              <a:t>– во внешнем виде — стать неряшливым;</a:t>
            </a:r>
          </a:p>
          <a:p>
            <a:pPr eaLnBrk="1" hangingPunct="1">
              <a:lnSpc>
                <a:spcPct val="8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300" smtClean="0"/>
              <a:t>– замкнуться от семьи и друзей;</a:t>
            </a:r>
          </a:p>
          <a:p>
            <a:pPr eaLnBrk="1" hangingPunct="1">
              <a:lnSpc>
                <a:spcPct val="8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300" smtClean="0"/>
              <a:t>– быть чрезмерно деятельным или, наоборот, безразличным к окружающему миру; ощущать попеременно то внезапную эйфорию, то приступы отчаяния. </a:t>
            </a:r>
          </a:p>
          <a:p>
            <a:pPr eaLnBrk="1" hangingPunct="1">
              <a:lnSpc>
                <a:spcPct val="80000"/>
              </a:lnSpc>
              <a:buFont typeface="Times New Roman" panose="02020603050405020304" pitchFamily="18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2300" smtClean="0"/>
              <a:t>3. Проявлять признаки беспомощности, безнадежности и отчаяния.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олнечные дни">
  <a:themeElements>
    <a:clrScheme name="Солнечные дни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CCCCCC"/>
      </a:accent2>
      <a:accent3>
        <a:srgbClr val="FFE2B8"/>
      </a:accent3>
      <a:accent4>
        <a:srgbClr val="000000"/>
      </a:accent4>
      <a:accent5>
        <a:srgbClr val="FFCAAD"/>
      </a:accent5>
      <a:accent6>
        <a:srgbClr val="B9B9B9"/>
      </a:accent6>
      <a:hlink>
        <a:srgbClr val="CC9900"/>
      </a:hlink>
      <a:folHlink>
        <a:srgbClr val="993366"/>
      </a:folHlink>
    </a:clrScheme>
    <a:fontScheme name="Солнечные дни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олнечные дни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CCCCCC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B9B9B9"/>
        </a:accent6>
        <a:hlink>
          <a:srgbClr val="CC9900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лнечные дни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FFFF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E7E7"/>
        </a:accent6>
        <a:hlink>
          <a:srgbClr val="FFCC66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лнечные дни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лнечные дни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003300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002D00"/>
        </a:accent6>
        <a:hlink>
          <a:srgbClr val="009966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лнечные дни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66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5C"/>
        </a:accent6>
        <a:hlink>
          <a:srgbClr val="CC00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Мотивационная работа</Template>
  <TotalTime>403</TotalTime>
  <Words>1049</Words>
  <Application>Microsoft Office PowerPoint</Application>
  <PresentationFormat>Экран (4:3)</PresentationFormat>
  <Paragraphs>158</Paragraphs>
  <Slides>23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Wingdings</vt:lpstr>
      <vt:lpstr>Calibri</vt:lpstr>
      <vt:lpstr>Солнечные дни</vt:lpstr>
      <vt:lpstr>ОСОБЕННОСТИ СУИЦИДАЛЬНОГО ПОВЕДЕНИЯ ДЕТЕЙ И ПОДРОСТКОВ</vt:lpstr>
      <vt:lpstr>Презентация PowerPoint</vt:lpstr>
      <vt:lpstr>Подростковый суицид</vt:lpstr>
      <vt:lpstr>Факторы, ведущие к самоубийству среди подростков</vt:lpstr>
      <vt:lpstr>Презентация PowerPoint</vt:lpstr>
      <vt:lpstr>Презентация PowerPoint</vt:lpstr>
      <vt:lpstr>Презентация PowerPoint</vt:lpstr>
      <vt:lpstr>Причины самоубийств у подростков:</vt:lpstr>
      <vt:lpstr>Поведенческие признаки:</vt:lpstr>
      <vt:lpstr>Внешний вид и поведение подростка, склонного к суициду</vt:lpstr>
      <vt:lpstr>Нарушение психических процессов</vt:lpstr>
      <vt:lpstr>Эмоциональные нарушения</vt:lpstr>
      <vt:lpstr>Мифы о суициде</vt:lpstr>
      <vt:lpstr>Мифы о суициде</vt:lpstr>
      <vt:lpstr>Мифы о суициде</vt:lpstr>
      <vt:lpstr>Динамика развития суицидального поведения</vt:lpstr>
      <vt:lpstr>Словесные признаки:</vt:lpstr>
      <vt:lpstr>Антисуицидальные факторы</vt:lpstr>
      <vt:lpstr>Факторы, ведущие к самоубийству среди подростков</vt:lpstr>
      <vt:lpstr>Сигналы опасности</vt:lpstr>
      <vt:lpstr>Сигналы опасности</vt:lpstr>
      <vt:lpstr>Презентация PowerPoint</vt:lpstr>
      <vt:lpstr>Консультирование суицидальных подростков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ASUS</cp:lastModifiedBy>
  <cp:revision>95</cp:revision>
  <dcterms:created xsi:type="dcterms:W3CDTF">2012-01-24T07:55:38Z</dcterms:created>
  <dcterms:modified xsi:type="dcterms:W3CDTF">2023-10-26T15:05:17Z</dcterms:modified>
</cp:coreProperties>
</file>