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  <p:sldId id="261" r:id="rId5"/>
    <p:sldId id="262" r:id="rId6"/>
    <p:sldId id="263" r:id="rId7"/>
    <p:sldId id="267" r:id="rId8"/>
    <p:sldId id="26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B830AF-FD4A-42DD-A644-D1BB27770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644D1-760A-4AAE-8045-C7725BF77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A22A7F-2872-4ECF-8BCA-CF4098BA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8BB7CC-460A-43C1-B812-1ECB816A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435421-5602-4721-BE9C-6AD341665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5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2729D7-DA78-473F-B3EC-6D2810EB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FB1105-A93F-44EF-9C61-E8FD34180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67492E-73E3-4D21-A9BE-0C9EAFAF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70570E-409F-469A-A8DC-4C2ECA7B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B5E330-2F0C-4104-B371-DCDFBCA6F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68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03243F-93E6-4BD2-B3E9-A450370A58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0D936A4-33BA-4ACC-8623-491D48B95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DE25F3-01F1-4BD0-8AC7-C46974929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6133D6-E369-4786-9620-5BCFA68A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B13E3C-A314-4EED-9E3B-DE021DB2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30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B815EB-2E59-4A10-B547-1FB19A240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B09066-D421-41E7-9496-CAF8A3766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1C28B2-FD7F-49EC-9CD6-D00CF10B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2041E0-20BC-4860-A0CE-E1B26B44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546016-8A12-4EA9-AFDB-E92F86526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71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57900-132D-4820-AB97-E442AAB91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562C43-F3F2-4908-B78E-01A83A831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D4808A-BFC1-4EF7-823B-2132D8FEE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E0590-03F5-49D1-942F-924B07D07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B87B0A-4DD2-4683-86C9-B418F821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95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D216A-4A8C-403A-8CCC-3785E6F8E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4B79DF-77F3-4A36-B13A-EEEFB3EC9E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F8B4CE-85F9-4F1A-8213-69315FB5D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614A8F-42FF-4982-A077-5171D0B8B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B50150-5630-4ADD-87FC-93A86C17D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382DE3-F071-495B-A11C-AC123184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56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4BA19-269D-4582-91B9-983F70BCB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80BF84-9100-44E3-AAD8-646984842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CCFE88-9145-4543-AA4F-6B6B7216D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5373B0-A118-4517-A15A-7049B778F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F56D0F-9C2C-4B71-BFFE-A301FED41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B7583B6-2C63-4AC3-A2A0-CFBB8E566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7817744-435E-4BB9-BAC7-330D411D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76EE91-91A6-4590-81EB-6598F426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76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1DB735-C12E-4572-B800-0E8FD9984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77C34F-5869-499F-A0A0-88567F79D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68E1FD-B76A-4218-98C5-7703EBD8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4AE4770-9DE1-4553-AC5A-E3AE3012E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63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5FC3CB4-AAB4-45D2-9BEC-CBAFD1A28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FFBAD03-0B1B-4CA0-B6CE-28EDCA31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C044D6-2AD2-4CC1-89D1-55531D6A8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FD837-2D07-49BC-8DE0-7FD937337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ED96F-A7DB-4DBF-8067-FBBEFC2CB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13283A-CF13-4D20-B377-54F61FE14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28B5DA-AB7C-4319-A104-46FE66A0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665797-AEF7-497D-B95F-0E6E59FD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B2267F-3540-4E25-9127-B2FF20D8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9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F5429-54B3-4D35-ACDE-E07486944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85D61DE-EBD7-4884-9FEF-3DAB8B728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59748F-40B2-4099-8DFE-689769C1B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1B1731-B93C-4C5C-9EC2-8B4710E2A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6F3259-1553-4868-8007-3A272A30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85D2CA-CA90-40E0-AA71-CD3C15E1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9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57FEB-BAB0-4622-844E-C0C6DAD4A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F8BD20-9C6B-42D5-8F64-3D63D0703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97BFC-4A21-4D15-9205-6ED9F25D88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7DE0B-13DB-42D7-ABED-2F9FE84C4B93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918920-0DC7-4756-8CD5-207A4001A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52CD95-0966-4F03-B8C1-BFA6D3398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AE4B1-966A-497B-97AA-E3D8A4F7D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06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D803CF-1EDF-D32F-C08A-BB3701BC76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8C8509-EC55-86D6-127C-402BCC56F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C0B7-3417-8676-1C50-A18B47564E2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67F747-FCEE-AAE4-1AEB-9385C2A53AAF}"/>
              </a:ext>
            </a:extLst>
          </p:cNvPr>
          <p:cNvSpPr txBox="1"/>
          <p:nvPr/>
        </p:nvSpPr>
        <p:spPr>
          <a:xfrm>
            <a:off x="1339273" y="1670912"/>
            <a:ext cx="92456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Этапы компьютерного моделирования. Практическая работа: Расчет</a:t>
            </a:r>
            <a:r>
              <a:rPr lang="ru-RU" sz="4000" spc="-4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ru-RU" sz="4000" spc="-4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анализ</a:t>
            </a:r>
            <a:r>
              <a:rPr lang="ru-RU" sz="4000" spc="-2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суточного</a:t>
            </a:r>
            <a:r>
              <a:rPr lang="ru-RU" sz="40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потребления</a:t>
            </a:r>
            <a:r>
              <a:rPr lang="ru-RU" sz="4000" spc="-2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основных 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питательных</a:t>
            </a:r>
            <a:r>
              <a:rPr lang="ru-RU" sz="4000" spc="-4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веществ</a:t>
            </a:r>
            <a:r>
              <a:rPr lang="ru-RU" sz="4000" spc="-3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4000" spc="-3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помощью</a:t>
            </a:r>
            <a:r>
              <a:rPr lang="ru-RU" sz="4000" spc="-3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электронных</a:t>
            </a:r>
            <a:r>
              <a:rPr lang="ru-RU" sz="4000" spc="-2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таблиц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02780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5FA4BF-4BBA-5FA9-A614-F1211D6E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C37810-AA31-9346-78B6-95884E932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DCF75E6-EEAA-C3BB-0D41-E4ED89914A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CC1D22-383C-FF45-5A76-87A278B20F03}"/>
              </a:ext>
            </a:extLst>
          </p:cNvPr>
          <p:cNvSpPr txBox="1"/>
          <p:nvPr/>
        </p:nvSpPr>
        <p:spPr>
          <a:xfrm>
            <a:off x="434109" y="544652"/>
            <a:ext cx="1084349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2000" b="1" dirty="0"/>
              <a:t>Постановка задачи и анализ предметной области</a:t>
            </a:r>
            <a:r>
              <a:rPr lang="ru-RU" sz="2000" dirty="0"/>
              <a:t>. Определяют цель моделирования, объект, его характеристики, связи с другими объектами, факторы, влияющие на поведение объекта, и ограничения.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Построение математической модели</a:t>
            </a:r>
            <a:r>
              <a:rPr lang="ru-RU" sz="2000" dirty="0"/>
              <a:t>. Концептуальную модель переводят на язык математики, определяют переменные, параметры, уравнения и неравенства, описывающие поведение объекта моделирования.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Программная реализация (компьютерная модель)</a:t>
            </a:r>
            <a:r>
              <a:rPr lang="ru-RU" sz="2000" dirty="0"/>
              <a:t>. Создают компьютерную программу, реализующую математическую модель, выбирают подходящее программное обеспечение и пишут код.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Тестирование (верификация и валидация)</a:t>
            </a:r>
            <a:r>
              <a:rPr lang="ru-RU" sz="2000" dirty="0"/>
              <a:t>. Проверяют правильность реализации модели (верификация) и сравнивают результаты моделирования с реальными данными (валидация).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Проведение компьютерного эксперимента</a:t>
            </a:r>
            <a:r>
              <a:rPr lang="ru-RU" sz="2000" dirty="0"/>
              <a:t>. Изменяют входные параметры модели и наблюдают, как это влияет на результаты.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Анализ результатов</a:t>
            </a:r>
            <a:r>
              <a:rPr lang="ru-RU" sz="2000" dirty="0"/>
              <a:t>. Выявляют закономерности, тренды и зависимости на основе результатов компьютерного эксперимента.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Уточнение модели (итерация)</a:t>
            </a:r>
            <a:r>
              <a:rPr lang="ru-RU" sz="2000" dirty="0"/>
              <a:t>. Вносят изменения в математическую или компьютерную модель на основе результатов анализа. Этот процесс может повторяться несколько раз, пока модель не будет достаточно адекватной.</a:t>
            </a:r>
          </a:p>
        </p:txBody>
      </p:sp>
    </p:spTree>
    <p:extLst>
      <p:ext uri="{BB962C8B-B14F-4D97-AF65-F5344CB8AC3E}">
        <p14:creationId xmlns:p14="http://schemas.microsoft.com/office/powerpoint/2010/main" val="152097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B8E8E-FEF7-BE84-3B72-DE8476674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EBFAED-7D20-B765-0CD0-AC9E4768D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7BFCB7-5BB5-C2CD-0953-77B0A907D9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>
            <a:extLst>
              <a:ext uri="{FF2B5EF4-FFF2-40B4-BE49-F238E27FC236}">
                <a16:creationId xmlns:a16="http://schemas.microsoft.com/office/drawing/2014/main" id="{7768D9FF-3242-D17B-D1D0-FBC0D50967AC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38939" y="1690688"/>
            <a:ext cx="9145934" cy="222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23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2C253E-6099-4368-B78E-66767F48571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http://clipart-library.com/images/yikrLoqjT.png">
            <a:extLst>
              <a:ext uri="{FF2B5EF4-FFF2-40B4-BE49-F238E27FC236}">
                <a16:creationId xmlns:a16="http://schemas.microsoft.com/office/drawing/2014/main" id="{63B19F6A-284E-4595-9BD1-3BDE991C4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6580" y="5114"/>
            <a:ext cx="4992137" cy="6852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ipoxin.ru/wp-content/uploads/2017/09/5467687698-970x646-1.jpg">
            <a:extLst>
              <a:ext uri="{FF2B5EF4-FFF2-40B4-BE49-F238E27FC236}">
                <a16:creationId xmlns:a16="http://schemas.microsoft.com/office/drawing/2014/main" id="{36FD1CF3-57E2-43B3-B642-E3726EF94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6291" y="4916033"/>
            <a:ext cx="2102179" cy="140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888477-F1DA-4E05-87A8-7B28D1E08BFB}"/>
              </a:ext>
            </a:extLst>
          </p:cNvPr>
          <p:cNvSpPr txBox="1"/>
          <p:nvPr/>
        </p:nvSpPr>
        <p:spPr>
          <a:xfrm>
            <a:off x="5161268" y="6243087"/>
            <a:ext cx="1874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Углеводы – 0,7 кг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AA6CAA4-A623-4001-B30A-9ADDA7D60D9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9560" y="3123445"/>
            <a:ext cx="1669550" cy="111357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178767D-A64A-4A46-8D6E-71DDC110C58F}"/>
              </a:ext>
            </a:extLst>
          </p:cNvPr>
          <p:cNvSpPr txBox="1"/>
          <p:nvPr/>
        </p:nvSpPr>
        <p:spPr>
          <a:xfrm>
            <a:off x="6349497" y="4287755"/>
            <a:ext cx="1449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жиры – 7 кг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499F9C6-C1B6-4EC8-B400-AAC2D84C9C33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clrChange>
              <a:clrFrom>
                <a:srgbClr val="F6F6F4"/>
              </a:clrFrom>
              <a:clrTo>
                <a:srgbClr val="F6F6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7800" y="3232908"/>
            <a:ext cx="1581340" cy="10548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51D1488-20B7-48CB-86FD-F0621B12009E}"/>
              </a:ext>
            </a:extLst>
          </p:cNvPr>
          <p:cNvSpPr txBox="1"/>
          <p:nvPr/>
        </p:nvSpPr>
        <p:spPr>
          <a:xfrm>
            <a:off x="4343733" y="4287755"/>
            <a:ext cx="15453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белки – 15 кг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38C17B6-63BB-447D-B261-01094C0E0EA8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7515" y="1089232"/>
            <a:ext cx="1010265" cy="15153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8FEEDD2-919F-4693-BA5D-ED0A31546A83}"/>
              </a:ext>
            </a:extLst>
          </p:cNvPr>
          <p:cNvSpPr txBox="1"/>
          <p:nvPr/>
        </p:nvSpPr>
        <p:spPr>
          <a:xfrm>
            <a:off x="5371177" y="2706332"/>
            <a:ext cx="1449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вода – 40 кг</a:t>
            </a:r>
          </a:p>
        </p:txBody>
      </p:sp>
      <p:sp>
        <p:nvSpPr>
          <p:cNvPr id="16" name="Стрелка: вправо с вырезом 15">
            <a:extLst>
              <a:ext uri="{FF2B5EF4-FFF2-40B4-BE49-F238E27FC236}">
                <a16:creationId xmlns:a16="http://schemas.microsoft.com/office/drawing/2014/main" id="{9F3604BD-0FE2-4A4D-AD11-43BD8AF8F526}"/>
              </a:ext>
            </a:extLst>
          </p:cNvPr>
          <p:cNvSpPr/>
          <p:nvPr/>
        </p:nvSpPr>
        <p:spPr>
          <a:xfrm>
            <a:off x="742386" y="1819747"/>
            <a:ext cx="4628792" cy="525101"/>
          </a:xfrm>
          <a:prstGeom prst="notched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BA0224-5875-4BCB-9F95-82AC50098399}"/>
              </a:ext>
            </a:extLst>
          </p:cNvPr>
          <p:cNvSpPr txBox="1"/>
          <p:nvPr/>
        </p:nvSpPr>
        <p:spPr>
          <a:xfrm>
            <a:off x="1699794" y="1913020"/>
            <a:ext cx="24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выпивает – 50 т</a:t>
            </a:r>
          </a:p>
        </p:txBody>
      </p:sp>
      <p:sp>
        <p:nvSpPr>
          <p:cNvPr id="22" name="Стрелка: вправо с вырезом 21">
            <a:extLst>
              <a:ext uri="{FF2B5EF4-FFF2-40B4-BE49-F238E27FC236}">
                <a16:creationId xmlns:a16="http://schemas.microsoft.com/office/drawing/2014/main" id="{401D572D-6F84-44ED-9772-0591881E718F}"/>
              </a:ext>
            </a:extLst>
          </p:cNvPr>
          <p:cNvSpPr/>
          <p:nvPr/>
        </p:nvSpPr>
        <p:spPr>
          <a:xfrm>
            <a:off x="250726" y="3856783"/>
            <a:ext cx="3393430" cy="525101"/>
          </a:xfrm>
          <a:prstGeom prst="notched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BC8C22-5282-4C71-B035-ADE9788C6FEA}"/>
              </a:ext>
            </a:extLst>
          </p:cNvPr>
          <p:cNvSpPr txBox="1"/>
          <p:nvPr/>
        </p:nvSpPr>
        <p:spPr>
          <a:xfrm>
            <a:off x="660388" y="3949201"/>
            <a:ext cx="24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съедает – 2,5 т</a:t>
            </a:r>
          </a:p>
        </p:txBody>
      </p:sp>
      <p:sp>
        <p:nvSpPr>
          <p:cNvPr id="24" name="Стрелка: вправо с вырезом 23">
            <a:extLst>
              <a:ext uri="{FF2B5EF4-FFF2-40B4-BE49-F238E27FC236}">
                <a16:creationId xmlns:a16="http://schemas.microsoft.com/office/drawing/2014/main" id="{8E13A1EA-7EE0-4C5C-BAA4-63D8EA6F85C5}"/>
              </a:ext>
            </a:extLst>
          </p:cNvPr>
          <p:cNvSpPr/>
          <p:nvPr/>
        </p:nvSpPr>
        <p:spPr>
          <a:xfrm flipH="1">
            <a:off x="8608788" y="3594232"/>
            <a:ext cx="3393430" cy="525101"/>
          </a:xfrm>
          <a:prstGeom prst="notched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6514D0-1B14-4728-B379-59A8E57C91F5}"/>
              </a:ext>
            </a:extLst>
          </p:cNvPr>
          <p:cNvSpPr txBox="1"/>
          <p:nvPr/>
        </p:nvSpPr>
        <p:spPr>
          <a:xfrm>
            <a:off x="9074121" y="3677311"/>
            <a:ext cx="24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съедает  – 2,3 т</a:t>
            </a:r>
          </a:p>
        </p:txBody>
      </p:sp>
      <p:sp>
        <p:nvSpPr>
          <p:cNvPr id="26" name="Стрелка: вправо с вырезом 25">
            <a:extLst>
              <a:ext uri="{FF2B5EF4-FFF2-40B4-BE49-F238E27FC236}">
                <a16:creationId xmlns:a16="http://schemas.microsoft.com/office/drawing/2014/main" id="{04F7E114-D381-45C8-8D01-3C50E920C328}"/>
              </a:ext>
            </a:extLst>
          </p:cNvPr>
          <p:cNvSpPr/>
          <p:nvPr/>
        </p:nvSpPr>
        <p:spPr>
          <a:xfrm flipH="1">
            <a:off x="8361141" y="5249689"/>
            <a:ext cx="3393430" cy="525101"/>
          </a:xfrm>
          <a:prstGeom prst="notched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366A82-716A-4FD2-8C36-1456C21DCBFE}"/>
              </a:ext>
            </a:extLst>
          </p:cNvPr>
          <p:cNvSpPr txBox="1"/>
          <p:nvPr/>
        </p:nvSpPr>
        <p:spPr>
          <a:xfrm>
            <a:off x="8773209" y="5319389"/>
            <a:ext cx="248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съедает  – 10 т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F7D61D-4F28-41C2-B688-4E62E035A653}"/>
              </a:ext>
            </a:extLst>
          </p:cNvPr>
          <p:cNvSpPr txBox="1"/>
          <p:nvPr/>
        </p:nvSpPr>
        <p:spPr>
          <a:xfrm>
            <a:off x="8003120" y="1473951"/>
            <a:ext cx="205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70 лет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05E67A-B33F-4A75-9AE6-46F4B29F2324}"/>
              </a:ext>
            </a:extLst>
          </p:cNvPr>
          <p:cNvSpPr txBox="1"/>
          <p:nvPr/>
        </p:nvSpPr>
        <p:spPr>
          <a:xfrm>
            <a:off x="506618" y="663670"/>
            <a:ext cx="3241142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суточный рацион питания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DBB3800-BF2E-4CF4-99D9-98B0F7B10D4F}"/>
              </a:ext>
            </a:extLst>
          </p:cNvPr>
          <p:cNvSpPr txBox="1"/>
          <p:nvPr/>
        </p:nvSpPr>
        <p:spPr>
          <a:xfrm>
            <a:off x="532142" y="2889467"/>
            <a:ext cx="3241142" cy="46166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расчёт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390FE6-6E40-4118-A910-6E9C0E545001}"/>
              </a:ext>
            </a:extLst>
          </p:cNvPr>
          <p:cNvSpPr txBox="1"/>
          <p:nvPr/>
        </p:nvSpPr>
        <p:spPr>
          <a:xfrm>
            <a:off x="250726" y="5257833"/>
            <a:ext cx="3147794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табличный процессор </a:t>
            </a:r>
            <a:r>
              <a:rPr lang="en-US" sz="2400" b="1" dirty="0">
                <a:solidFill>
                  <a:schemeClr val="tx1"/>
                </a:solidFill>
              </a:rPr>
              <a:t>Excel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09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2C253E-6099-4368-B78E-66767F485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9C0F358-9FD5-49D1-8C0D-27BE74FBCD69}"/>
              </a:ext>
            </a:extLst>
          </p:cNvPr>
          <p:cNvSpPr/>
          <p:nvPr/>
        </p:nvSpPr>
        <p:spPr>
          <a:xfrm>
            <a:off x="106680" y="930111"/>
            <a:ext cx="11290993" cy="4939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215900" algn="just">
              <a:lnSpc>
                <a:spcPct val="150000"/>
              </a:lnSpc>
              <a:spcAft>
                <a:spcPts val="60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Этапы решения основной задачи занятия:</a:t>
            </a:r>
            <a:endParaRPr lang="ru-RU" sz="3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суточное меню;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алгоритм расчета энергетической ценности рациона;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Автоматизировать расчет суточного потребления продуктов в среде ТП;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Исследовать полученный результат (сравнить полученные данные с нормами питания);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8B5E0B-554E-492F-A633-647C0E2E40F8}"/>
              </a:ext>
            </a:extLst>
          </p:cNvPr>
          <p:cNvSpPr txBox="1"/>
          <p:nvPr/>
        </p:nvSpPr>
        <p:spPr>
          <a:xfrm>
            <a:off x="-144856" y="113168"/>
            <a:ext cx="6240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суточного рациона питания</a:t>
            </a:r>
          </a:p>
        </p:txBody>
      </p:sp>
    </p:spTree>
    <p:extLst>
      <p:ext uri="{BB962C8B-B14F-4D97-AF65-F5344CB8AC3E}">
        <p14:creationId xmlns:p14="http://schemas.microsoft.com/office/powerpoint/2010/main" val="315261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2C253E-6099-4368-B78E-66767F485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9C0F358-9FD5-49D1-8C0D-27BE74FBCD69}"/>
              </a:ext>
            </a:extLst>
          </p:cNvPr>
          <p:cNvSpPr/>
          <p:nvPr/>
        </p:nvSpPr>
        <p:spPr>
          <a:xfrm>
            <a:off x="625532" y="1037832"/>
            <a:ext cx="10940935" cy="4782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215900" algn="just">
              <a:lnSpc>
                <a:spcPct val="150000"/>
              </a:lnSpc>
              <a:spcAft>
                <a:spcPts val="600"/>
              </a:spcAf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Этапы практической работы:</a:t>
            </a:r>
          </a:p>
          <a:p>
            <a:pPr lvl="0"/>
            <a:r>
              <a:rPr lang="ru-RU" sz="3600" dirty="0"/>
              <a:t>1.Скопируйте папку «Питание» в свою папку.</a:t>
            </a:r>
          </a:p>
          <a:p>
            <a:pPr lvl="0"/>
            <a:r>
              <a:rPr lang="ru-RU" sz="3600" dirty="0"/>
              <a:t>2.Откройте текстовый файл «Ход работы». В этом файле подробно описан порядок выполнения задания.</a:t>
            </a:r>
          </a:p>
          <a:p>
            <a:pPr lvl="0"/>
            <a:r>
              <a:rPr lang="ru-RU" sz="3600" dirty="0"/>
              <a:t>3.Откройте файл «Мой рацион питания» в электронном процессоре таблица в </a:t>
            </a:r>
            <a:r>
              <a:rPr lang="ru-RU" sz="3600" dirty="0" err="1"/>
              <a:t>LibreOffice</a:t>
            </a:r>
            <a:r>
              <a:rPr lang="ru-RU" sz="3600" dirty="0"/>
              <a:t>.</a:t>
            </a:r>
          </a:p>
          <a:p>
            <a:pPr marL="180340" indent="215900" algn="just">
              <a:lnSpc>
                <a:spcPct val="150000"/>
              </a:lnSpc>
              <a:spcAft>
                <a:spcPts val="600"/>
              </a:spcAft>
            </a:pPr>
            <a:endParaRPr lang="ru-RU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88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4AB9E8C-5066-1DBF-2B4C-BD9C30194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4">
            <a:extLst>
              <a:ext uri="{FF2B5EF4-FFF2-40B4-BE49-F238E27FC236}">
                <a16:creationId xmlns:a16="http://schemas.microsoft.com/office/drawing/2014/main" id="{9C401EE4-693A-33D5-828D-BB188C911FF5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3419" y="872692"/>
            <a:ext cx="4581525" cy="771525"/>
          </a:xfrm>
          <a:prstGeom prst="rect">
            <a:avLst/>
          </a:prstGeom>
        </p:spPr>
      </p:pic>
      <p:pic>
        <p:nvPicPr>
          <p:cNvPr id="4" name="Image 5">
            <a:extLst>
              <a:ext uri="{FF2B5EF4-FFF2-40B4-BE49-F238E27FC236}">
                <a16:creationId xmlns:a16="http://schemas.microsoft.com/office/drawing/2014/main" id="{5DB7CF3C-7FF3-2436-7E14-B192838E5B2B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79914" y="2052581"/>
            <a:ext cx="4585335" cy="887095"/>
          </a:xfrm>
          <a:prstGeom prst="rect">
            <a:avLst/>
          </a:prstGeom>
        </p:spPr>
      </p:pic>
      <p:pic>
        <p:nvPicPr>
          <p:cNvPr id="5" name="Image 6">
            <a:extLst>
              <a:ext uri="{FF2B5EF4-FFF2-40B4-BE49-F238E27FC236}">
                <a16:creationId xmlns:a16="http://schemas.microsoft.com/office/drawing/2014/main" id="{B244928D-0C88-0A06-AF34-DCBA1FACB569}"/>
              </a:ext>
            </a:extLst>
          </p:cNvPr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06195" y="3507797"/>
            <a:ext cx="4702810" cy="82105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D77A3A-992E-1F3D-F61F-E05ED4EC10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1705" y="4190711"/>
            <a:ext cx="4264100" cy="22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67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1E4F26-F377-26BB-FA68-56C0F5849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144CA4-7FFE-F439-59F7-8FF4610A5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593" y="958685"/>
            <a:ext cx="7502814" cy="4940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53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315</Words>
  <Application>Microsoft Office PowerPoint</Application>
  <PresentationFormat>Широкоэкранный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Поздеева</dc:creator>
  <cp:lastModifiedBy>Пользователь</cp:lastModifiedBy>
  <cp:revision>87</cp:revision>
  <dcterms:created xsi:type="dcterms:W3CDTF">2018-04-01T11:37:42Z</dcterms:created>
  <dcterms:modified xsi:type="dcterms:W3CDTF">2025-11-11T14:32:33Z</dcterms:modified>
</cp:coreProperties>
</file>