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7" r:id="rId9"/>
    <p:sldId id="263" r:id="rId10"/>
    <p:sldId id="264" r:id="rId11"/>
    <p:sldId id="268" r:id="rId12"/>
    <p:sldId id="261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E3D4-C81A-42D2-8A98-65BF308620DB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2F365-D43A-4E2D-BC8F-E84E931181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9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800782_34-p-foni-dlya-nachalnoi-shkoli-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520352">
            <a:off x="2148241" y="699689"/>
            <a:ext cx="327161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 </a:t>
            </a:r>
            <a:endParaRPr lang="ru-RU" sz="2800" dirty="0"/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Технология развития </a:t>
            </a:r>
            <a:r>
              <a:rPr lang="ru-RU" sz="2800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критического мышления на уроках литературного чтения в начальной школе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438613">
            <a:off x="5595915" y="3659566"/>
            <a:ext cx="2873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Подготовила</a:t>
            </a:r>
            <a:r>
              <a:rPr lang="ru-RU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МОЖАРОВА  </a:t>
            </a:r>
            <a:r>
              <a:rPr lang="ru-RU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Инна   Николаевна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учитель </a:t>
            </a:r>
            <a:r>
              <a:rPr lang="ru-RU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начальных </a:t>
            </a:r>
            <a:r>
              <a:rPr lang="ru-RU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классов</a:t>
            </a:r>
            <a:endParaRPr lang="ru-RU" b="1" dirty="0">
              <a:solidFill>
                <a:srgbClr val="002060"/>
              </a:solidFill>
              <a:latin typeface="Century Schoolbook" panose="02040604050505020304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66777" y="6021288"/>
            <a:ext cx="23042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Евпатория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2020 г.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4837"/>
            <a:ext cx="8532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ШКОЛА № 16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ЕВПАТОРИИ РЕСПУБЛИКИ КРЫМ»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7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d.kopilkaurokov.ru/uploads/user_file_5755cb61ab720/img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3"/>
          <a:stretch/>
        </p:blipFill>
        <p:spPr bwMode="auto">
          <a:xfrm>
            <a:off x="611560" y="1377414"/>
            <a:ext cx="8064895" cy="502260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83768" y="836712"/>
            <a:ext cx="3914213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Кластер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Гроздья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9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689967"/>
            <a:ext cx="4248472" cy="5664629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3068960"/>
            <a:ext cx="3744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Кластер «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Гроздья»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9886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90485"/>
            <a:ext cx="806489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3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Имя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существительное, выраженное одним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словом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(Сказка).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темы именами прилагательными.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(Волшебная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бытовая).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Описание действия.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(Читать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пересказывать,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учить).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Фраза, выражающая отношение автора к теме.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(Сказка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ложь, да в ней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намёк).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Слово – синоним.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(Фантазия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выдумка).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5493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rot="184708">
            <a:off x="1993732" y="1885918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66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031" y="476672"/>
            <a:ext cx="8496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2400" b="1" dirty="0" smtClean="0">
              <a:solidFill>
                <a:srgbClr val="002060"/>
              </a:solidFill>
              <a:latin typeface="Century Schoolbook" panose="02040604050505020304" pitchFamily="18" charset="0"/>
            </a:endParaRPr>
          </a:p>
          <a:p>
            <a:pPr lvl="0" algn="ctr"/>
            <a:endParaRPr lang="ru-RU" sz="2400" b="1" dirty="0">
              <a:solidFill>
                <a:srgbClr val="002060"/>
              </a:solidFill>
              <a:latin typeface="Century Schoolbook" panose="02040604050505020304" pitchFamily="18" charset="0"/>
            </a:endParaRP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«Критическое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ышление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развивается в проблемной ситуации, когда ребенок сам «собирает» понятия о предмете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.»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psy-expert.ru/Foto-psy/Lev_Vygotsk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16022"/>
            <a:ext cx="2343783" cy="323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01509" y="2659219"/>
            <a:ext cx="1974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Выготский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07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80728"/>
            <a:ext cx="78488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повысить мотивацию к обучению у современных школьников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вовлечь учеников в образовательный процесс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научить учиться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можно ли научиться мыслить более эффективно?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04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92696"/>
            <a:ext cx="80648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Данная технология предполагает использование на уроке трех этапов (стадий): стадии вызова, смысловой стадии и стадии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рефлексии</a:t>
            </a: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этап - «Вызов»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(ликвидация чистого листа). Ребенок ставит перед собой вопрос «Что я знаю?» по данной проблеме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2 этап - «Осмысление»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(реализация осмысления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данной стадии ребенок под руководством учителя и с помощью своих товарищей ответит на вопросы, которые сам поставил перед собой на первой стадии (что хочу знать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3 этап - «Рефлексия»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(размышление).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598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820891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Приёмы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критического мышления на уроках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литературного чтения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остановками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вопросниками;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викторины на основе изученного материала,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кроссвордов;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мозговой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штурм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«тонких» и «толстых» вопросов;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таблица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«Знаю, узнал, хочу узнать»;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Дерево предсказаний»;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кластер « Гроздья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инквейны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94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65807"/>
              </p:ext>
            </p:extLst>
          </p:nvPr>
        </p:nvGraphicFramePr>
        <p:xfrm>
          <a:off x="539552" y="2204864"/>
          <a:ext cx="8070068" cy="3341191"/>
        </p:xfrm>
        <a:graphic>
          <a:graphicData uri="http://schemas.openxmlformats.org/drawingml/2006/table">
            <a:tbl>
              <a:tblPr firstRow="1" bandRow="1"/>
              <a:tblGrid>
                <a:gridCol w="4035034"/>
                <a:gridCol w="4035034"/>
              </a:tblGrid>
              <a:tr h="5065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«Тонкие» вопросы»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«Толстые» вопросы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</a:tr>
              <a:tr h="27132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Кто…?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Что…?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Когда…?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Может…?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Будет…?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Как звали…?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Было ли…?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Согласны ли вы…?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Верно ли…?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Дайте три объяснения почему…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Объясните, почему…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Почему вы думаете…?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Почему вы считаете…?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В чём различие…?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entury Schoolbook" panose="02040604050505020304" pitchFamily="18" charset="0"/>
                        </a:rPr>
                        <a:t>Что, если…?</a:t>
                      </a:r>
                    </a:p>
                    <a:p>
                      <a:endParaRPr lang="ru-RU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5616" y="699590"/>
            <a:ext cx="72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Таблица </a:t>
            </a:r>
            <a:endParaRPr lang="ru-RU" sz="3300" b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«тонких» 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«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толстых</a:t>
            </a:r>
            <a:r>
              <a:rPr lang="ru-RU" sz="3300" b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 вопросов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6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066271"/>
              </p:ext>
            </p:extLst>
          </p:nvPr>
        </p:nvGraphicFramePr>
        <p:xfrm>
          <a:off x="754138" y="2780928"/>
          <a:ext cx="7634286" cy="3048000"/>
        </p:xfrm>
        <a:graphic>
          <a:graphicData uri="http://schemas.openxmlformats.org/drawingml/2006/table">
            <a:tbl>
              <a:tblPr/>
              <a:tblGrid>
                <a:gridCol w="2544762"/>
                <a:gridCol w="2544762"/>
                <a:gridCol w="2544762"/>
              </a:tblGrid>
              <a:tr h="18474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(знаю)</a:t>
                      </a:r>
                    </a:p>
                  </a:txBody>
                  <a:tcPr marL="91453" marR="9145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(узнал )</a:t>
                      </a:r>
                    </a:p>
                  </a:txBody>
                  <a:tcPr marL="91453" marR="9145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(хочу узнать)</a:t>
                      </a:r>
                    </a:p>
                  </a:txBody>
                  <a:tcPr marL="91453" marR="9145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3" marR="9145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3" marR="9145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3" marR="9145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23728" y="98072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836712"/>
            <a:ext cx="7920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Таблица </a:t>
            </a:r>
          </a:p>
          <a:p>
            <a:pPr algn="ctr"/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«Знаю, узнал, хочу узнать» </a:t>
            </a:r>
            <a:endParaRPr lang="ru-RU" sz="3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8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60" y="836712"/>
            <a:ext cx="1995686" cy="2660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20" y="1628799"/>
            <a:ext cx="3579862" cy="47731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40" y="2348880"/>
            <a:ext cx="2315409" cy="30872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64" y="3789040"/>
            <a:ext cx="1959682" cy="261290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35238" y="692696"/>
            <a:ext cx="38115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Таблица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«Знаю, узнал, хочу узнать»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4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fs00.infourok.ru/images/doc/122/142763/img28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68462"/>
            <a:ext cx="741680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83160" y="692696"/>
            <a:ext cx="59046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«Дерево предсказаний»</a:t>
            </a:r>
            <a:endParaRPr lang="ru-RU" sz="3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1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164</TotalTime>
  <Words>292</Words>
  <Application>Microsoft Office PowerPoint</Application>
  <PresentationFormat>Экран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RePack by Diakov</cp:lastModifiedBy>
  <cp:revision>22</cp:revision>
  <dcterms:created xsi:type="dcterms:W3CDTF">2020-10-18T08:11:46Z</dcterms:created>
  <dcterms:modified xsi:type="dcterms:W3CDTF">2020-10-21T12:32:08Z</dcterms:modified>
</cp:coreProperties>
</file>