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4" r:id="rId5"/>
    <p:sldId id="261" r:id="rId6"/>
    <p:sldId id="263" r:id="rId7"/>
    <p:sldId id="262" r:id="rId8"/>
    <p:sldId id="260" r:id="rId9"/>
    <p:sldId id="257" r:id="rId10"/>
    <p:sldId id="259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A36D82-A9BE-4E54-9126-240284BE958F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D3D3B5-F21D-4314-A153-AB084103B3B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556792"/>
            <a:ext cx="8229600" cy="3096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«</a:t>
            </a:r>
            <a:r>
              <a:rPr lang="ru-RU" b="0" i="1" dirty="0" smtClean="0">
                <a:effectLst/>
              </a:rPr>
              <a:t>Алфавит-путешествие </a:t>
            </a:r>
            <a:r>
              <a:rPr lang="ru-RU" b="0" i="1" dirty="0">
                <a:effectLst/>
              </a:rPr>
              <a:t>в страну английского языка. Маленькие </a:t>
            </a:r>
            <a:r>
              <a:rPr lang="ru-RU" b="0" i="1" dirty="0" smtClean="0">
                <a:effectLst/>
              </a:rPr>
              <a:t>англичане»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7448872" cy="216024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Учитель </a:t>
            </a:r>
            <a:r>
              <a:rPr lang="ru-RU" dirty="0" err="1" smtClean="0"/>
              <a:t>англ.яз</a:t>
            </a:r>
            <a:endParaRPr lang="ru-RU" dirty="0" smtClean="0"/>
          </a:p>
          <a:p>
            <a:pPr algn="r"/>
            <a:r>
              <a:rPr lang="ru-RU" dirty="0" smtClean="0"/>
              <a:t>Литвиненко Анна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64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702791"/>
          </a:xfrm>
        </p:spPr>
        <p:txBody>
          <a:bodyPr>
            <a:normAutofit/>
          </a:bodyPr>
          <a:lstStyle/>
          <a:p>
            <a:r>
              <a:rPr lang="en-US" dirty="0" smtClean="0"/>
              <a:t>Do you like our lesson?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71" y="1700808"/>
            <a:ext cx="3649618" cy="256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4"/>
            <a:ext cx="3534982" cy="2454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2791"/>
            <a:ext cx="3048000" cy="24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7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993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Good bye!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38155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59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352928" cy="6120680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Цель </a:t>
            </a:r>
            <a:r>
              <a:rPr lang="ru-RU" b="1" dirty="0"/>
              <a:t>урока:</a:t>
            </a:r>
            <a:endParaRPr lang="ru-RU" dirty="0"/>
          </a:p>
          <a:p>
            <a:r>
              <a:rPr lang="ru-RU" dirty="0"/>
              <a:t>Закрепление изученных лексических и фонетических  единиц по теме: «Алфавит». Систематизация предметных знаний, умений, навыков, универсальных учебных действий (решение предметных задач).</a:t>
            </a:r>
          </a:p>
          <a:p>
            <a:r>
              <a:rPr lang="ru-RU" b="1" dirty="0"/>
              <a:t>Тип урока:</a:t>
            </a:r>
            <a:endParaRPr lang="ru-RU" dirty="0"/>
          </a:p>
          <a:p>
            <a:r>
              <a:rPr lang="ru-RU" dirty="0"/>
              <a:t>Комбинированный; урок обобщения и систематизации предметных знаний, умений, навыков.</a:t>
            </a:r>
          </a:p>
          <a:p>
            <a:r>
              <a:rPr lang="ru-RU" b="1" dirty="0"/>
              <a:t>Задачи урока:</a:t>
            </a:r>
            <a:endParaRPr lang="ru-RU" dirty="0"/>
          </a:p>
          <a:p>
            <a:r>
              <a:rPr lang="ru-RU" b="1" i="1" u="sng" dirty="0"/>
              <a:t>- обучающие:</a:t>
            </a:r>
            <a:endParaRPr lang="ru-RU" dirty="0"/>
          </a:p>
          <a:p>
            <a:r>
              <a:rPr lang="ru-RU" dirty="0"/>
              <a:t>понимать на слух иностранную речь (с опорой на картинки); повторять за диктором и учителем; </a:t>
            </a:r>
          </a:p>
          <a:p>
            <a:r>
              <a:rPr lang="ru-RU" dirty="0"/>
              <a:t> </a:t>
            </a:r>
          </a:p>
          <a:p>
            <a:r>
              <a:rPr lang="ru-RU" b="1" i="1" u="sng" dirty="0"/>
              <a:t>- развивающие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b="1" dirty="0"/>
              <a:t>познавательные УУД: </a:t>
            </a:r>
            <a:r>
              <a:rPr lang="ru-RU" dirty="0"/>
              <a:t>развитие мыслительных операций (внимание, память, анализ, синтез); развитие фонетических навыков, развитие навыков чтения и письма, навыков </a:t>
            </a:r>
            <a:r>
              <a:rPr lang="ru-RU" dirty="0" err="1"/>
              <a:t>аудирования</a:t>
            </a:r>
            <a:r>
              <a:rPr lang="ru-RU" dirty="0"/>
              <a:t>; развитие мелкой моторики;</a:t>
            </a:r>
          </a:p>
          <a:p>
            <a:r>
              <a:rPr lang="ru-RU" dirty="0"/>
              <a:t> </a:t>
            </a:r>
          </a:p>
          <a:p>
            <a:r>
              <a:rPr lang="ru-RU" b="1" i="1" u="sng" dirty="0"/>
              <a:t>- воспитательные:</a:t>
            </a:r>
            <a:endParaRPr lang="ru-RU" dirty="0"/>
          </a:p>
          <a:p>
            <a:r>
              <a:rPr lang="ru-RU" b="1" dirty="0"/>
              <a:t>регулятивные УУД:</a:t>
            </a:r>
            <a:r>
              <a:rPr lang="ru-RU" b="1" i="1" dirty="0"/>
              <a:t> </a:t>
            </a:r>
            <a:r>
              <a:rPr lang="ru-RU" dirty="0"/>
              <a:t>целеполагание, планирование.</a:t>
            </a:r>
          </a:p>
          <a:p>
            <a:r>
              <a:rPr lang="ru-RU" b="1" dirty="0"/>
              <a:t>личностные УУД</a:t>
            </a:r>
            <a:r>
              <a:rPr lang="ru-RU" b="1" i="1" dirty="0"/>
              <a:t>:</a:t>
            </a:r>
            <a:r>
              <a:rPr lang="ru-RU" dirty="0"/>
              <a:t> формирование мотивации к изучению английского языка; формирование высокой самооценки учеников; обучение позитивному отношению к происходящему; развитие актерского мастерства.</a:t>
            </a:r>
          </a:p>
          <a:p>
            <a:r>
              <a:rPr lang="ru-RU" b="1" dirty="0"/>
              <a:t>коммуникативные УУД</a:t>
            </a:r>
            <a:r>
              <a:rPr lang="ru-RU" dirty="0"/>
              <a:t>: умение вступать в диалог и вести его, различая особенности общения с разными людьми;</a:t>
            </a:r>
            <a:r>
              <a:rPr lang="ru-RU" b="1" i="1" dirty="0"/>
              <a:t> </a:t>
            </a:r>
            <a:r>
              <a:rPr lang="ru-RU" dirty="0"/>
              <a:t>воспитание уважения к одноклассникам, умение слушать, не перебивать, работать в команде, самостоятельно, в парах;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03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Фонетическая зарядка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1"/>
          </a:xfrm>
        </p:spPr>
      </p:pic>
    </p:spTree>
    <p:extLst>
      <p:ext uri="{BB962C8B-B14F-4D97-AF65-F5344CB8AC3E}">
        <p14:creationId xmlns:p14="http://schemas.microsoft.com/office/powerpoint/2010/main" val="65039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149480" cy="432049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latin typeface="+mn-lt"/>
              </a:rPr>
              <a:t>Приложение 1</a:t>
            </a:r>
            <a:endParaRPr lang="ru-RU" sz="1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424936" cy="4607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5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21"/>
            <a:ext cx="914400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1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24936" cy="6048672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C__ </a:t>
            </a:r>
            <a:r>
              <a:rPr lang="ru-RU" dirty="0" smtClean="0">
                <a:latin typeface="Times New Roman"/>
                <a:ea typeface="Times New Roman"/>
              </a:rPr>
              <a:t>						</a:t>
            </a:r>
            <a:endParaRPr lang="ru-RU" sz="1800" dirty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</a:rPr>
              <a:t>L__p</a:t>
            </a:r>
            <a:r>
              <a:rPr lang="en-US" dirty="0">
                <a:latin typeface="Times New Roman"/>
                <a:ea typeface="Times New Roman"/>
              </a:rPr>
              <a:t>- </a:t>
            </a:r>
            <a:r>
              <a:rPr lang="ru-RU" dirty="0" smtClean="0">
                <a:latin typeface="Times New Roman"/>
                <a:ea typeface="Times New Roman"/>
              </a:rPr>
              <a:t>			</a:t>
            </a:r>
          </a:p>
          <a:p>
            <a:pPr algn="just">
              <a:spcAft>
                <a:spcPts val="0"/>
              </a:spcAft>
            </a:pPr>
            <a:r>
              <a:rPr lang="en-US" dirty="0" err="1" smtClean="0">
                <a:latin typeface="Times New Roman"/>
                <a:ea typeface="Times New Roman"/>
              </a:rPr>
              <a:t>Tr</a:t>
            </a:r>
            <a:r>
              <a:rPr lang="en-US" dirty="0" smtClean="0">
                <a:latin typeface="Times New Roman"/>
                <a:ea typeface="Times New Roman"/>
              </a:rPr>
              <a:t>__</a:t>
            </a:r>
            <a:endParaRPr lang="ru-RU" sz="1800" dirty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err="1" smtClean="0">
                <a:latin typeface="Times New Roman"/>
                <a:ea typeface="Times New Roman"/>
              </a:rPr>
              <a:t>S_op</a:t>
            </a:r>
            <a:r>
              <a:rPr lang="en-US" dirty="0" smtClean="0">
                <a:latin typeface="Times New Roman"/>
                <a:ea typeface="Times New Roman"/>
              </a:rPr>
              <a:t>-</a:t>
            </a:r>
            <a:endParaRPr lang="ru-RU" sz="1800" dirty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</a:rPr>
              <a:t>Qu__n</a:t>
            </a:r>
            <a:r>
              <a:rPr lang="en-US" dirty="0">
                <a:latin typeface="Times New Roman"/>
                <a:ea typeface="Times New Roman"/>
              </a:rPr>
              <a:t>- </a:t>
            </a:r>
            <a:endParaRPr lang="ru-RU" sz="1800" dirty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</a:rPr>
              <a:t>B__</a:t>
            </a:r>
            <a:r>
              <a:rPr lang="en-US" dirty="0" err="1" smtClean="0">
                <a:latin typeface="Times New Roman"/>
                <a:ea typeface="Times New Roman"/>
              </a:rPr>
              <a:t>k</a:t>
            </a:r>
            <a:r>
              <a:rPr lang="en-US" dirty="0" smtClean="0">
                <a:latin typeface="Times New Roman"/>
                <a:ea typeface="Times New Roman"/>
              </a:rPr>
              <a:t>-</a:t>
            </a:r>
            <a:endParaRPr lang="ru-RU" sz="1800" dirty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Wo</a:t>
            </a:r>
            <a:r>
              <a:rPr lang="en-US" dirty="0" smtClean="0">
                <a:latin typeface="Times New Roman"/>
                <a:ea typeface="Times New Roman"/>
              </a:rPr>
              <a:t>__-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_ag-</a:t>
            </a:r>
            <a:endParaRPr lang="ru-RU" sz="1800" dirty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</a:rPr>
              <a:t>F__h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-</a:t>
            </a:r>
            <a:endParaRPr lang="ru-RU" sz="1800" dirty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</a:rPr>
              <a:t>Clo</a:t>
            </a:r>
            <a:r>
              <a:rPr lang="en-US" dirty="0" smtClean="0">
                <a:latin typeface="Times New Roman"/>
                <a:ea typeface="Times New Roman"/>
              </a:rPr>
              <a:t>__-</a:t>
            </a:r>
            <a:endParaRPr lang="ru-RU" sz="1800" dirty="0"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2051720" cy="1154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94" y="577046"/>
            <a:ext cx="1340768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70" y="2852936"/>
            <a:ext cx="1395536" cy="1130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16" y="5116379"/>
            <a:ext cx="1615024" cy="1190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34" y="3793066"/>
            <a:ext cx="1279756" cy="12562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34" y="1575197"/>
            <a:ext cx="1421754" cy="14217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3169" y="4586588"/>
            <a:ext cx="1883701" cy="10595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45" y="5797350"/>
            <a:ext cx="1513155" cy="1060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68" y="1349618"/>
            <a:ext cx="1645985" cy="1136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17" y="2724275"/>
            <a:ext cx="1551114" cy="15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5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87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  «Алфавит-путешествие в страну английского языка. Маленькие англичане» </vt:lpstr>
      <vt:lpstr>Презентация PowerPoint</vt:lpstr>
      <vt:lpstr>Фонетическая зарядка</vt:lpstr>
      <vt:lpstr>Приложение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Do you like our lesson?</vt:lpstr>
      <vt:lpstr>   Thank you! Good bye!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«Алфавит-путешествие в страну английского языка. Маленькие англичане»</dc:title>
  <dc:creator>Asus</dc:creator>
  <cp:lastModifiedBy>Asus</cp:lastModifiedBy>
  <cp:revision>7</cp:revision>
  <dcterms:created xsi:type="dcterms:W3CDTF">2017-10-27T19:36:03Z</dcterms:created>
  <dcterms:modified xsi:type="dcterms:W3CDTF">2017-10-27T20:52:43Z</dcterms:modified>
</cp:coreProperties>
</file>