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5" r:id="rId3"/>
    <p:sldId id="266" r:id="rId4"/>
    <p:sldId id="264" r:id="rId5"/>
    <p:sldId id="261" r:id="rId6"/>
    <p:sldId id="263" r:id="rId7"/>
    <p:sldId id="262" r:id="rId8"/>
    <p:sldId id="260" r:id="rId9"/>
    <p:sldId id="257" r:id="rId10"/>
    <p:sldId id="259" r:id="rId11"/>
    <p:sldId id="258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36D82-A9BE-4E54-9126-240284BE958F}" type="datetimeFigureOut">
              <a:rPr lang="ru-RU" smtClean="0"/>
              <a:t>27.10.2017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3D3B5-F21D-4314-A153-AB084103B3B9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36D82-A9BE-4E54-9126-240284BE958F}" type="datetimeFigureOut">
              <a:rPr lang="ru-RU" smtClean="0"/>
              <a:t>27.10.2017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3D3B5-F21D-4314-A153-AB084103B3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36D82-A9BE-4E54-9126-240284BE958F}" type="datetimeFigureOut">
              <a:rPr lang="ru-RU" smtClean="0"/>
              <a:t>27.10.2017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3D3B5-F21D-4314-A153-AB084103B3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36D82-A9BE-4E54-9126-240284BE958F}" type="datetimeFigureOut">
              <a:rPr lang="ru-RU" smtClean="0"/>
              <a:t>27.10.2017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3D3B5-F21D-4314-A153-AB084103B3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36D82-A9BE-4E54-9126-240284BE958F}" type="datetimeFigureOut">
              <a:rPr lang="ru-RU" smtClean="0"/>
              <a:t>27.10.2017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A7D3D3B5-F21D-4314-A153-AB084103B3B9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36D82-A9BE-4E54-9126-240284BE958F}" type="datetimeFigureOut">
              <a:rPr lang="ru-RU" smtClean="0"/>
              <a:t>27.10.2017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3D3B5-F21D-4314-A153-AB084103B3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36D82-A9BE-4E54-9126-240284BE958F}" type="datetimeFigureOut">
              <a:rPr lang="ru-RU" smtClean="0"/>
              <a:t>27.10.2017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3D3B5-F21D-4314-A153-AB084103B3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36D82-A9BE-4E54-9126-240284BE958F}" type="datetimeFigureOut">
              <a:rPr lang="ru-RU" smtClean="0"/>
              <a:t>27.10.2017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3D3B5-F21D-4314-A153-AB084103B3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36D82-A9BE-4E54-9126-240284BE958F}" type="datetimeFigureOut">
              <a:rPr lang="ru-RU" smtClean="0"/>
              <a:t>27.10.2017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3D3B5-F21D-4314-A153-AB084103B3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36D82-A9BE-4E54-9126-240284BE958F}" type="datetimeFigureOut">
              <a:rPr lang="ru-RU" smtClean="0"/>
              <a:t>27.10.2017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3D3B5-F21D-4314-A153-AB084103B3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36D82-A9BE-4E54-9126-240284BE958F}" type="datetimeFigureOut">
              <a:rPr lang="ru-RU" smtClean="0"/>
              <a:t>27.10.2017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3D3B5-F21D-4314-A153-AB084103B3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1A36D82-A9BE-4E54-9126-240284BE958F}" type="datetimeFigureOut">
              <a:rPr lang="ru-RU" smtClean="0"/>
              <a:t>27.10.2017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A7D3D3B5-F21D-4314-A153-AB084103B3B9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11" Type="http://schemas.openxmlformats.org/officeDocument/2006/relationships/image" Target="../media/image17.jpeg"/><Relationship Id="rId5" Type="http://schemas.openxmlformats.org/officeDocument/2006/relationships/image" Target="../media/image11.jpeg"/><Relationship Id="rId10" Type="http://schemas.openxmlformats.org/officeDocument/2006/relationships/image" Target="../media/image16.jpeg"/><Relationship Id="rId4" Type="http://schemas.openxmlformats.org/officeDocument/2006/relationships/image" Target="../media/image10.png"/><Relationship Id="rId9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2030" y="1556792"/>
            <a:ext cx="8229600" cy="309634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r>
              <a:rPr lang="ru-RU" dirty="0" smtClean="0">
                <a:effectLst/>
              </a:rPr>
              <a:t>«</a:t>
            </a:r>
            <a:r>
              <a:rPr lang="ru-RU" b="0" i="1" dirty="0" smtClean="0">
                <a:effectLst/>
              </a:rPr>
              <a:t>Алфавит-путешествие </a:t>
            </a:r>
            <a:r>
              <a:rPr lang="ru-RU" b="0" i="1" dirty="0">
                <a:effectLst/>
              </a:rPr>
              <a:t>в страну английского языка. Маленькие </a:t>
            </a:r>
            <a:r>
              <a:rPr lang="ru-RU" b="0" i="1" dirty="0" smtClean="0">
                <a:effectLst/>
              </a:rPr>
              <a:t>англичане»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077072"/>
            <a:ext cx="7448872" cy="2160240"/>
          </a:xfrm>
        </p:spPr>
        <p:txBody>
          <a:bodyPr>
            <a:normAutofit fontScale="92500" lnSpcReduction="20000"/>
          </a:bodyPr>
          <a:lstStyle/>
          <a:p>
            <a:pPr algn="r"/>
            <a:endParaRPr lang="ru-RU" dirty="0" smtClean="0"/>
          </a:p>
          <a:p>
            <a:pPr algn="r"/>
            <a:endParaRPr lang="ru-RU" dirty="0"/>
          </a:p>
          <a:p>
            <a:pPr algn="r"/>
            <a:endParaRPr lang="ru-RU" dirty="0" smtClean="0"/>
          </a:p>
          <a:p>
            <a:pPr algn="r"/>
            <a:r>
              <a:rPr lang="ru-RU" dirty="0" smtClean="0"/>
              <a:t>Учитель </a:t>
            </a:r>
            <a:r>
              <a:rPr lang="ru-RU" dirty="0" err="1" smtClean="0"/>
              <a:t>англ.яз</a:t>
            </a:r>
            <a:endParaRPr lang="ru-RU" dirty="0" smtClean="0"/>
          </a:p>
          <a:p>
            <a:pPr algn="r"/>
            <a:r>
              <a:rPr lang="ru-RU" dirty="0" smtClean="0"/>
              <a:t>Литвиненко Анна Васильевна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06431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2030" y="0"/>
            <a:ext cx="8229600" cy="1702791"/>
          </a:xfrm>
        </p:spPr>
        <p:txBody>
          <a:bodyPr>
            <a:normAutofit/>
          </a:bodyPr>
          <a:lstStyle/>
          <a:p>
            <a:r>
              <a:rPr lang="en-US" dirty="0" smtClean="0"/>
              <a:t>Do you like our lesson?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4871" y="1700808"/>
            <a:ext cx="3649618" cy="256424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4005064"/>
            <a:ext cx="3534982" cy="245460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02791"/>
            <a:ext cx="3048000" cy="2493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8701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299350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Thank you!</a:t>
            </a:r>
            <a:br>
              <a:rPr lang="en-US" dirty="0" smtClean="0"/>
            </a:br>
            <a:r>
              <a:rPr lang="en-US" dirty="0" smtClean="0"/>
              <a:t>Good bye!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268760"/>
            <a:ext cx="6400800" cy="3815538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65961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2030" y="260648"/>
            <a:ext cx="8229600" cy="28803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476672"/>
            <a:ext cx="8352928" cy="6120680"/>
          </a:xfrm>
        </p:spPr>
        <p:txBody>
          <a:bodyPr>
            <a:normAutofit fontScale="55000" lnSpcReduction="20000"/>
          </a:bodyPr>
          <a:lstStyle/>
          <a:p>
            <a:endParaRPr lang="ru-RU" b="1" dirty="0" smtClean="0"/>
          </a:p>
          <a:p>
            <a:endParaRPr lang="ru-RU" b="1" dirty="0"/>
          </a:p>
          <a:p>
            <a:r>
              <a:rPr lang="ru-RU" b="1" dirty="0" smtClean="0"/>
              <a:t>Цель </a:t>
            </a:r>
            <a:r>
              <a:rPr lang="ru-RU" b="1" dirty="0"/>
              <a:t>урока:</a:t>
            </a:r>
            <a:endParaRPr lang="ru-RU" dirty="0"/>
          </a:p>
          <a:p>
            <a:r>
              <a:rPr lang="ru-RU" dirty="0"/>
              <a:t>Закрепление изученных лексических и фонетических  единиц по теме: «Алфавит». Систематизация предметных знаний, умений, навыков, универсальных учебных действий (решение предметных задач).</a:t>
            </a:r>
          </a:p>
          <a:p>
            <a:r>
              <a:rPr lang="ru-RU" b="1" dirty="0"/>
              <a:t>Тип урока:</a:t>
            </a:r>
            <a:endParaRPr lang="ru-RU" dirty="0"/>
          </a:p>
          <a:p>
            <a:r>
              <a:rPr lang="ru-RU" dirty="0"/>
              <a:t>Комбинированный; урок обобщения и систематизации предметных знаний, умений, навыков.</a:t>
            </a:r>
          </a:p>
          <a:p>
            <a:r>
              <a:rPr lang="ru-RU" b="1" dirty="0"/>
              <a:t>Задачи урока:</a:t>
            </a:r>
            <a:endParaRPr lang="ru-RU" dirty="0"/>
          </a:p>
          <a:p>
            <a:r>
              <a:rPr lang="ru-RU" b="1" i="1" u="sng" dirty="0"/>
              <a:t>- обучающие:</a:t>
            </a:r>
            <a:endParaRPr lang="ru-RU" dirty="0"/>
          </a:p>
          <a:p>
            <a:r>
              <a:rPr lang="ru-RU" dirty="0"/>
              <a:t>понимать на слух иностранную речь (с опорой на картинки); повторять за диктором и учителем; </a:t>
            </a:r>
          </a:p>
          <a:p>
            <a:r>
              <a:rPr lang="ru-RU" dirty="0"/>
              <a:t> </a:t>
            </a:r>
          </a:p>
          <a:p>
            <a:r>
              <a:rPr lang="ru-RU" b="1" i="1" u="sng" dirty="0"/>
              <a:t>- развивающие</a:t>
            </a:r>
            <a:r>
              <a:rPr lang="ru-RU" b="1" i="1" dirty="0"/>
              <a:t>:</a:t>
            </a:r>
            <a:endParaRPr lang="ru-RU" dirty="0"/>
          </a:p>
          <a:p>
            <a:r>
              <a:rPr lang="ru-RU" b="1" dirty="0"/>
              <a:t>познавательные УУД: </a:t>
            </a:r>
            <a:r>
              <a:rPr lang="ru-RU" dirty="0"/>
              <a:t>развитие мыслительных операций (внимание, память, анализ, синтез); развитие фонетических навыков, развитие навыков чтения и письма, навыков </a:t>
            </a:r>
            <a:r>
              <a:rPr lang="ru-RU" dirty="0" err="1"/>
              <a:t>аудирования</a:t>
            </a:r>
            <a:r>
              <a:rPr lang="ru-RU" dirty="0"/>
              <a:t>; развитие мелкой моторики;</a:t>
            </a:r>
          </a:p>
          <a:p>
            <a:r>
              <a:rPr lang="ru-RU" dirty="0"/>
              <a:t> </a:t>
            </a:r>
          </a:p>
          <a:p>
            <a:r>
              <a:rPr lang="ru-RU" b="1" i="1" u="sng" dirty="0"/>
              <a:t>- воспитательные:</a:t>
            </a:r>
            <a:endParaRPr lang="ru-RU" dirty="0"/>
          </a:p>
          <a:p>
            <a:r>
              <a:rPr lang="ru-RU" b="1" dirty="0"/>
              <a:t>регулятивные УУД:</a:t>
            </a:r>
            <a:r>
              <a:rPr lang="ru-RU" b="1" i="1" dirty="0"/>
              <a:t> </a:t>
            </a:r>
            <a:r>
              <a:rPr lang="ru-RU" dirty="0"/>
              <a:t>целеполагание, планирование.</a:t>
            </a:r>
          </a:p>
          <a:p>
            <a:r>
              <a:rPr lang="ru-RU" b="1" dirty="0"/>
              <a:t>личностные УУД</a:t>
            </a:r>
            <a:r>
              <a:rPr lang="ru-RU" b="1" i="1" dirty="0"/>
              <a:t>:</a:t>
            </a:r>
            <a:r>
              <a:rPr lang="ru-RU" dirty="0"/>
              <a:t> формирование мотивации к изучению английского языка; формирование высокой самооценки учеников; обучение позитивному отношению к происходящему; развитие актерского мастерства.</a:t>
            </a:r>
          </a:p>
          <a:p>
            <a:r>
              <a:rPr lang="ru-RU" b="1" dirty="0"/>
              <a:t>коммуникативные УУД</a:t>
            </a:r>
            <a:r>
              <a:rPr lang="ru-RU" dirty="0"/>
              <a:t>: умение вступать в диалог и вести его, различая особенности общения с разными людьми;</a:t>
            </a:r>
            <a:r>
              <a:rPr lang="ru-RU" b="1" i="1" dirty="0"/>
              <a:t> </a:t>
            </a:r>
            <a:r>
              <a:rPr lang="ru-RU" dirty="0"/>
              <a:t>воспитание уважения к одноклассникам, умение слушать, не перебивать, работать в команде, самостоятельно, в парах;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40309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91264" cy="69269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Фонетическая зарядка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0688"/>
            <a:ext cx="9144000" cy="6237311"/>
          </a:xfrm>
        </p:spPr>
      </p:pic>
    </p:spTree>
    <p:extLst>
      <p:ext uri="{BB962C8B-B14F-4D97-AF65-F5344CB8AC3E}">
        <p14:creationId xmlns:p14="http://schemas.microsoft.com/office/powerpoint/2010/main" val="6503949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47664" y="188640"/>
            <a:ext cx="7149480" cy="432049"/>
          </a:xfrm>
        </p:spPr>
        <p:txBody>
          <a:bodyPr>
            <a:noAutofit/>
          </a:bodyPr>
          <a:lstStyle/>
          <a:p>
            <a:pPr algn="r"/>
            <a:r>
              <a:rPr lang="ru-RU" sz="1400" dirty="0" smtClean="0">
                <a:latin typeface="+mn-lt"/>
              </a:rPr>
              <a:t>Приложение 1</a:t>
            </a:r>
            <a:endParaRPr lang="ru-RU" sz="1400" dirty="0"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476672"/>
            <a:ext cx="8424936" cy="460762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2577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5456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5881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855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3021"/>
            <a:ext cx="9144000" cy="6741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3198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620688"/>
            <a:ext cx="8424936" cy="6048672"/>
          </a:xfrm>
        </p:spPr>
        <p:txBody>
          <a:bodyPr/>
          <a:lstStyle/>
          <a:p>
            <a:pPr algn="just">
              <a:spcAft>
                <a:spcPts val="0"/>
              </a:spcAft>
            </a:pPr>
            <a:r>
              <a:rPr lang="en-US" dirty="0">
                <a:latin typeface="Times New Roman"/>
                <a:ea typeface="Times New Roman"/>
              </a:rPr>
              <a:t>C__ </a:t>
            </a:r>
            <a:r>
              <a:rPr lang="ru-RU" dirty="0" smtClean="0">
                <a:latin typeface="Times New Roman"/>
                <a:ea typeface="Times New Roman"/>
              </a:rPr>
              <a:t>						</a:t>
            </a:r>
            <a:endParaRPr lang="ru-RU" sz="1800" dirty="0"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en-US" dirty="0" err="1">
                <a:latin typeface="Times New Roman"/>
                <a:ea typeface="Times New Roman"/>
              </a:rPr>
              <a:t>L__p</a:t>
            </a:r>
            <a:r>
              <a:rPr lang="en-US" dirty="0">
                <a:latin typeface="Times New Roman"/>
                <a:ea typeface="Times New Roman"/>
              </a:rPr>
              <a:t>- </a:t>
            </a:r>
            <a:r>
              <a:rPr lang="ru-RU" dirty="0" smtClean="0">
                <a:latin typeface="Times New Roman"/>
                <a:ea typeface="Times New Roman"/>
              </a:rPr>
              <a:t>			</a:t>
            </a:r>
          </a:p>
          <a:p>
            <a:pPr algn="just">
              <a:spcAft>
                <a:spcPts val="0"/>
              </a:spcAft>
            </a:pPr>
            <a:r>
              <a:rPr lang="en-US" dirty="0" err="1" smtClean="0">
                <a:latin typeface="Times New Roman"/>
                <a:ea typeface="Times New Roman"/>
              </a:rPr>
              <a:t>Tr</a:t>
            </a:r>
            <a:r>
              <a:rPr lang="en-US" dirty="0" smtClean="0">
                <a:latin typeface="Times New Roman"/>
                <a:ea typeface="Times New Roman"/>
              </a:rPr>
              <a:t>__</a:t>
            </a:r>
            <a:endParaRPr lang="ru-RU" sz="1800" dirty="0"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en-US" dirty="0" err="1" smtClean="0">
                <a:latin typeface="Times New Roman"/>
                <a:ea typeface="Times New Roman"/>
              </a:rPr>
              <a:t>S_op</a:t>
            </a:r>
            <a:r>
              <a:rPr lang="en-US" dirty="0" smtClean="0">
                <a:latin typeface="Times New Roman"/>
                <a:ea typeface="Times New Roman"/>
              </a:rPr>
              <a:t>-</a:t>
            </a:r>
            <a:endParaRPr lang="ru-RU" sz="1800" dirty="0"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en-US" dirty="0" err="1">
                <a:latin typeface="Times New Roman"/>
                <a:ea typeface="Times New Roman"/>
              </a:rPr>
              <a:t>Qu__n</a:t>
            </a:r>
            <a:r>
              <a:rPr lang="en-US" dirty="0">
                <a:latin typeface="Times New Roman"/>
                <a:ea typeface="Times New Roman"/>
              </a:rPr>
              <a:t>- </a:t>
            </a:r>
            <a:endParaRPr lang="ru-RU" sz="1800" dirty="0"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en-US" dirty="0" err="1">
                <a:latin typeface="Times New Roman"/>
                <a:ea typeface="Times New Roman"/>
              </a:rPr>
              <a:t>B__</a:t>
            </a:r>
            <a:r>
              <a:rPr lang="en-US" dirty="0" err="1" smtClean="0">
                <a:latin typeface="Times New Roman"/>
                <a:ea typeface="Times New Roman"/>
              </a:rPr>
              <a:t>k</a:t>
            </a:r>
            <a:r>
              <a:rPr lang="en-US" dirty="0" smtClean="0">
                <a:latin typeface="Times New Roman"/>
                <a:ea typeface="Times New Roman"/>
              </a:rPr>
              <a:t>-</a:t>
            </a:r>
            <a:endParaRPr lang="ru-RU" sz="1800" dirty="0"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en-US" dirty="0">
                <a:latin typeface="Times New Roman"/>
                <a:ea typeface="Times New Roman"/>
              </a:rPr>
              <a:t>Wo</a:t>
            </a:r>
            <a:r>
              <a:rPr lang="en-US" dirty="0" smtClean="0">
                <a:latin typeface="Times New Roman"/>
                <a:ea typeface="Times New Roman"/>
              </a:rPr>
              <a:t>__-</a:t>
            </a:r>
            <a:endParaRPr lang="ru-RU" dirty="0" smtClean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en-US" dirty="0" smtClean="0">
                <a:latin typeface="Times New Roman"/>
                <a:ea typeface="Times New Roman"/>
              </a:rPr>
              <a:t>_ag-</a:t>
            </a:r>
            <a:endParaRPr lang="ru-RU" sz="1800" dirty="0"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en-US" dirty="0" err="1">
                <a:latin typeface="Times New Roman"/>
                <a:ea typeface="Times New Roman"/>
              </a:rPr>
              <a:t>F__h</a:t>
            </a:r>
            <a:r>
              <a:rPr lang="en-US" dirty="0">
                <a:latin typeface="Times New Roman"/>
                <a:ea typeface="Times New Roman"/>
              </a:rPr>
              <a:t> </a:t>
            </a:r>
            <a:r>
              <a:rPr lang="en-US" dirty="0" smtClean="0">
                <a:latin typeface="Times New Roman"/>
                <a:ea typeface="Times New Roman"/>
              </a:rPr>
              <a:t>-</a:t>
            </a:r>
            <a:endParaRPr lang="ru-RU" sz="1800" dirty="0"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en-US" dirty="0" err="1">
                <a:latin typeface="Times New Roman"/>
                <a:ea typeface="Times New Roman"/>
              </a:rPr>
              <a:t>Clo</a:t>
            </a:r>
            <a:r>
              <a:rPr lang="en-US" dirty="0" smtClean="0">
                <a:latin typeface="Times New Roman"/>
                <a:ea typeface="Times New Roman"/>
              </a:rPr>
              <a:t>__-</a:t>
            </a:r>
            <a:endParaRPr lang="ru-RU" sz="1800" dirty="0">
              <a:ea typeface="Times New Roman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0"/>
            <a:ext cx="2051720" cy="115409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4594" y="577046"/>
            <a:ext cx="1340768" cy="134076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6870" y="2852936"/>
            <a:ext cx="1395536" cy="113057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3116" y="5116379"/>
            <a:ext cx="1615024" cy="119078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1834" y="3793066"/>
            <a:ext cx="1279756" cy="125629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1834" y="1575197"/>
            <a:ext cx="1421754" cy="142175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033169" y="4586588"/>
            <a:ext cx="1883701" cy="105958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0845" y="5797350"/>
            <a:ext cx="1513155" cy="106065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4268" y="1349618"/>
            <a:ext cx="1645985" cy="113639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4617" y="2724275"/>
            <a:ext cx="1551114" cy="1551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3526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Серая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76</TotalTime>
  <Words>87</Words>
  <Application>Microsoft Office PowerPoint</Application>
  <PresentationFormat>Экран (4:3)</PresentationFormat>
  <Paragraphs>37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Апекс</vt:lpstr>
      <vt:lpstr>    «Алфавит-путешествие в страну английского языка. Маленькие англичане» </vt:lpstr>
      <vt:lpstr>Презентация PowerPoint</vt:lpstr>
      <vt:lpstr>Фонетическая зарядка</vt:lpstr>
      <vt:lpstr>Приложение 1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Do you like our lesson?</vt:lpstr>
      <vt:lpstr>   Thank you! Good bye!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«Алфавит-путешествие в страну английского языка. Маленькие англичане»</dc:title>
  <dc:creator>Asus</dc:creator>
  <cp:lastModifiedBy>Asus</cp:lastModifiedBy>
  <cp:revision>7</cp:revision>
  <dcterms:created xsi:type="dcterms:W3CDTF">2017-10-27T19:36:03Z</dcterms:created>
  <dcterms:modified xsi:type="dcterms:W3CDTF">2017-10-27T20:52:43Z</dcterms:modified>
</cp:coreProperties>
</file>