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85" r:id="rId2"/>
    <p:sldId id="286" r:id="rId3"/>
    <p:sldId id="287" r:id="rId4"/>
    <p:sldId id="288" r:id="rId5"/>
    <p:sldId id="289" r:id="rId6"/>
    <p:sldId id="290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4" autoAdjust="0"/>
    <p:restoredTop sz="94660"/>
  </p:normalViewPr>
  <p:slideViewPr>
    <p:cSldViewPr>
      <p:cViewPr varScale="1">
        <p:scale>
          <a:sx n="84" d="100"/>
          <a:sy n="84" d="100"/>
        </p:scale>
        <p:origin x="1435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477E9-BD0C-4B43-AF64-A60FCA83D1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1DA3F-70CB-4850-A4EB-083BADFE08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81785-F7C7-459A-AAF4-1D1CFAB4F0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479AE-5408-438C-A62C-89E05015F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5C7D3-94D4-4E03-9E53-616165010F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56D80-2692-49FA-B131-1B2B1A2A1D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615CC-4A7C-48F2-A32D-1370CAECD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5BE9D-AA74-40F2-9C55-C622EE29AF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19C02-D1F8-4B0D-BC38-0C9513CB8D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A8D63-1BF4-4134-BA49-22227E0C0B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2FD14-D195-432F-B554-2838C3D9D3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fld id="{EC0CC3F4-9BD4-4032-9C3C-C6F0FE0021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82952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2953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532406"/>
            <a:ext cx="7272808" cy="5332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учреждение</a:t>
            </a:r>
            <a:endParaRPr lang="ru-RU" sz="1100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«Средняя школа № 16 имени Героя Советского Союза Степана Иванова города Евпатории Республики Крым»</a:t>
            </a:r>
            <a:endParaRPr lang="ru-RU" sz="1100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 algn="ctr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07000"/>
              </a:lnSpc>
              <a:spcAft>
                <a:spcPts val="0"/>
              </a:spcAft>
            </a:pPr>
            <a:r>
              <a:rPr lang="ru-RU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Педагогический </a:t>
            </a:r>
            <a:r>
              <a:rPr lang="ru-RU" sz="28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совет</a:t>
            </a:r>
            <a:endParaRPr lang="ru-RU" sz="2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ru-RU" sz="2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800" dirty="0" smtClean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ru-RU" sz="2800" b="1" i="1" dirty="0" smtClean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i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Здоровье учителя -  </a:t>
            </a:r>
            <a:endParaRPr lang="ru-RU" sz="2800" b="1" i="1" dirty="0" smtClean="0">
              <a:solidFill>
                <a:schemeClr val="tx2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ru-RU" sz="2800" b="1" i="1" dirty="0" smtClean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радость </a:t>
            </a:r>
            <a:r>
              <a:rPr lang="ru-RU" sz="2800" b="1" i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или преодоление.»</a:t>
            </a:r>
            <a:endParaRPr lang="ru-RU" sz="2800" i="1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Дата проведения:</a:t>
            </a:r>
            <a:r>
              <a:rPr lang="ru-RU" sz="20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05.04.2022г.</a:t>
            </a:r>
            <a:endParaRPr lang="ru-RU" sz="2000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Форма проведения: </a:t>
            </a:r>
            <a:r>
              <a:rPr lang="ru-RU" sz="2000" b="1" i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практикум с элементами тренинга.</a:t>
            </a:r>
            <a:endParaRPr lang="ru-RU" sz="2000" dirty="0">
              <a:solidFill>
                <a:schemeClr val="tx2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435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844824"/>
            <a:ext cx="7776864" cy="293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ru-RU" sz="3200" b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Как моль одежде и червь дереву, так печаль вредит сердцу человека". </a:t>
            </a:r>
            <a:r>
              <a:rPr lang="ru-RU" sz="3200" b="1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(</a:t>
            </a:r>
            <a:r>
              <a:rPr lang="ru-RU" sz="3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Соломон) </a:t>
            </a:r>
            <a:endParaRPr lang="ru-RU" sz="3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672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1916832"/>
            <a:ext cx="7920880" cy="3931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Цель: </a:t>
            </a:r>
            <a:r>
              <a:rPr lang="ru-RU" b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у педагогов умения и желания заботиться о своем здоровье, потребности в здоровом образе жизни и эмоциональном благополучии как залоге успешности в педагогической деятельности.</a:t>
            </a:r>
            <a:endParaRPr lang="ru-RU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Задачи: </a:t>
            </a:r>
            <a:endParaRPr lang="ru-RU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познакомиться с синдромом профессионального выгорания;</a:t>
            </a:r>
            <a:endParaRPr lang="ru-RU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выявить наличие или отсутствие этого синдрома у себя и других;</a:t>
            </a:r>
            <a:endParaRPr lang="ru-RU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освоить методы и приемы помощи самому себе в ситуациях профессионального стресса.</a:t>
            </a:r>
            <a:endParaRPr lang="ru-RU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solidFill>
                <a:schemeClr val="tx2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787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340768"/>
            <a:ext cx="8208912" cy="5328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Повестка педсовета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12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1.Факторы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определяющие причины возникновения синдрома</a:t>
            </a:r>
            <a:endParaRPr lang="ru-RU" sz="12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профессионального выгорания педагогов.</a:t>
            </a:r>
            <a:endParaRPr lang="ru-RU" sz="12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(Заместитель директора по УВР Полищук Т.В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  <a:endParaRPr lang="ru-RU" sz="12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2.Симптомы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стадии синдрома эмоционального выгорания.</a:t>
            </a:r>
            <a:endParaRPr lang="ru-RU" sz="12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Диагностика уровня эмоционального выгорания педагогов школы. </a:t>
            </a:r>
            <a:endParaRPr lang="ru-RU" sz="12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(Педагог-психолог Кислая Т.А.)</a:t>
            </a:r>
            <a:endParaRPr lang="ru-RU" sz="12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Техники </a:t>
            </a:r>
            <a:r>
              <a:rPr lang="ru-RU" b="1" dirty="0" err="1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саморегуляции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эмоциональных состояний с целью </a:t>
            </a:r>
            <a:endParaRPr lang="ru-RU" sz="12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предупреждения и преодоления возможных последствий</a:t>
            </a:r>
            <a:endParaRPr lang="ru-RU" sz="12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психического перенапряжения, поддержания оптимального</a:t>
            </a:r>
            <a:endParaRPr lang="ru-RU" sz="12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уровня психических состояний в условиях профессиональной</a:t>
            </a:r>
            <a:endParaRPr lang="ru-RU" sz="12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деятельности.</a:t>
            </a:r>
            <a:r>
              <a:rPr lang="ru-RU" sz="12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(</a:t>
            </a:r>
            <a:r>
              <a:rPr lang="ru-RU" b="1" i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Педагог-психолог Кислая Т.А., социальный педагог Красуцкая С.О.)</a:t>
            </a:r>
            <a:endParaRPr lang="ru-RU" sz="12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4. Подведение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итогов работы педсовета, выработка и утверждение решения педсовета. Рефлексия.</a:t>
            </a:r>
            <a:endParaRPr lang="ru-RU" sz="12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200" b="1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002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568" y="620688"/>
            <a:ext cx="89644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ru-RU" sz="1400" b="1" i="1" dirty="0" smtClean="0"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400" b="1" i="1" dirty="0" smtClean="0">
                <a:latin typeface="+mj-lt"/>
                <a:ea typeface="Times New Roman" panose="02020603050405020304" pitchFamily="18" charset="0"/>
              </a:rPr>
              <a:t>Решение </a:t>
            </a:r>
            <a:r>
              <a:rPr lang="ru-RU" sz="1400" b="1" i="1" dirty="0">
                <a:latin typeface="+mj-lt"/>
                <a:ea typeface="Times New Roman" panose="02020603050405020304" pitchFamily="18" charset="0"/>
              </a:rPr>
              <a:t>педагогического совета:</a:t>
            </a:r>
          </a:p>
          <a:p>
            <a:pPr>
              <a:spcAft>
                <a:spcPts val="0"/>
              </a:spcAft>
            </a:pPr>
            <a:r>
              <a:rPr lang="ru-RU" sz="1400" dirty="0">
                <a:latin typeface="+mj-lt"/>
                <a:ea typeface="Times New Roman" panose="02020603050405020304" pitchFamily="18" charset="0"/>
              </a:rPr>
              <a:t> </a:t>
            </a:r>
            <a:r>
              <a:rPr lang="ru-RU" sz="1400" dirty="0" smtClean="0">
                <a:latin typeface="+mj-lt"/>
                <a:ea typeface="Times New Roman" panose="02020603050405020304" pitchFamily="18" charset="0"/>
              </a:rPr>
              <a:t>Учитывая </a:t>
            </a:r>
            <a:r>
              <a:rPr lang="ru-RU" sz="1400" dirty="0">
                <a:latin typeface="+mj-lt"/>
                <a:ea typeface="Times New Roman" panose="02020603050405020304" pitchFamily="18" charset="0"/>
              </a:rPr>
              <a:t>что сохранение и укрепление здоровья педагога, создание благоприятной психоэмоциональной обстановки в коллективе является залогом успешного учебно-воспитательного процесса и успеха деятельности школы в целом, проанализировав уровень эмоционального выгорания педагогов школы,  познакомившись с  методами и приемами помощи самому себе в ситуациях профессионального стресса,  с целью формирования у педагогов умения и желания заботиться о своем здоровье, </a:t>
            </a:r>
            <a:r>
              <a:rPr lang="ru-RU" sz="1400" dirty="0" smtClean="0">
                <a:latin typeface="+mj-lt"/>
                <a:ea typeface="Times New Roman" panose="02020603050405020304" pitchFamily="18" charset="0"/>
              </a:rPr>
              <a:t>потребности  </a:t>
            </a:r>
            <a:r>
              <a:rPr lang="ru-RU" sz="1400" dirty="0">
                <a:latin typeface="+mj-lt"/>
                <a:ea typeface="Times New Roman" panose="02020603050405020304" pitchFamily="18" charset="0"/>
              </a:rPr>
              <a:t>в здоровом образе жизни и эмоциональном благополучии как залоге успешности в педагогической деятельности,  решили</a:t>
            </a:r>
            <a:r>
              <a:rPr lang="ru-RU" sz="1400" dirty="0" smtClean="0">
                <a:latin typeface="+mj-lt"/>
                <a:ea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endParaRPr lang="ru-RU" sz="1400" dirty="0"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400" dirty="0">
                <a:latin typeface="+mj-lt"/>
                <a:ea typeface="Times New Roman" panose="02020603050405020304" pitchFamily="18" charset="0"/>
              </a:rPr>
              <a:t> </a:t>
            </a:r>
            <a:r>
              <a:rPr lang="ru-RU" sz="1400" b="1" dirty="0" smtClean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Принять </a:t>
            </a:r>
            <a:r>
              <a:rPr lang="ru-RU" sz="14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к сведению:</a:t>
            </a:r>
          </a:p>
          <a:p>
            <a:pPr>
              <a:spcAft>
                <a:spcPts val="0"/>
              </a:spcAft>
            </a:pPr>
            <a:r>
              <a:rPr lang="ru-RU" sz="14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-  информацию о симптомах и стадиях синдрома эмоционального выгорания, </a:t>
            </a:r>
          </a:p>
          <a:p>
            <a:pPr>
              <a:spcAft>
                <a:spcPts val="0"/>
              </a:spcAft>
            </a:pPr>
            <a:r>
              <a:rPr lang="ru-RU" sz="14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- результатах диагностики уровня эмоционального выгорания педагогов школы,</a:t>
            </a:r>
          </a:p>
          <a:p>
            <a:pPr>
              <a:spcAft>
                <a:spcPts val="0"/>
              </a:spcAft>
            </a:pPr>
            <a:r>
              <a:rPr lang="ru-RU" sz="14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- методы и приемы помощи самому себе в ситуациях профессионального стресса.</a:t>
            </a:r>
          </a:p>
          <a:p>
            <a:pPr>
              <a:spcAft>
                <a:spcPts val="0"/>
              </a:spcAft>
            </a:pPr>
            <a:r>
              <a:rPr lang="ru-RU" sz="1400" b="1" i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2. Администрации школы проводить работу (постоянно):</a:t>
            </a:r>
            <a:endParaRPr lang="ru-RU" sz="1400" b="1" dirty="0">
              <a:solidFill>
                <a:schemeClr val="tx2"/>
              </a:solidFill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4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- по повышению значимости и престижности труда педагогов через систему мероприятий, стимулирующих творческую деятельность, </a:t>
            </a:r>
          </a:p>
          <a:p>
            <a:pPr>
              <a:spcAft>
                <a:spcPts val="0"/>
              </a:spcAft>
            </a:pPr>
            <a:r>
              <a:rPr lang="ru-RU" sz="14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- по обеспечению благоприятной психологической атмосферы в коллективе, </a:t>
            </a:r>
          </a:p>
          <a:p>
            <a:pPr>
              <a:spcAft>
                <a:spcPts val="0"/>
              </a:spcAft>
            </a:pPr>
            <a:r>
              <a:rPr lang="ru-RU" sz="14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- по функциональному использованию системы поощрений, </a:t>
            </a:r>
          </a:p>
          <a:p>
            <a:pPr>
              <a:spcAft>
                <a:spcPts val="0"/>
              </a:spcAft>
            </a:pPr>
            <a:r>
              <a:rPr lang="ru-RU" sz="14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обеспечению условий для создания ситуации успеха и эмоциональной включенности сотрудников</a:t>
            </a:r>
            <a:r>
              <a:rPr lang="ru-RU" sz="1400" b="1" dirty="0" smtClean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.</a:t>
            </a:r>
            <a:endParaRPr lang="ru-RU" sz="1400" b="1" dirty="0">
              <a:solidFill>
                <a:schemeClr val="tx2"/>
              </a:solidFill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601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132856"/>
            <a:ext cx="8136904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400" b="1" i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3. Педагогу-психологу Кислой Т.А.:</a:t>
            </a:r>
            <a:endParaRPr lang="ru-RU" sz="1400" b="1" dirty="0">
              <a:solidFill>
                <a:schemeClr val="tx2"/>
              </a:solidFill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Tx/>
              <a:buChar char="-"/>
            </a:pPr>
            <a:r>
              <a:rPr lang="ru-RU" sz="1400" b="1" dirty="0" smtClean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используя </a:t>
            </a:r>
            <a:r>
              <a:rPr lang="ru-RU" sz="14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возможности психолого-педагогической службы школы, включить в работу проведение тренингов, ориентированных на формирование личностных ресурсов стрессоустойчивости и повышение мотивации на дальнейшую практическую работу по профилактике выгорания</a:t>
            </a:r>
            <a:r>
              <a:rPr lang="ru-RU" sz="1400" b="1" dirty="0" smtClean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.</a:t>
            </a:r>
          </a:p>
          <a:p>
            <a:pPr marL="285750" indent="-285750">
              <a:spcAft>
                <a:spcPts val="0"/>
              </a:spcAft>
              <a:buFontTx/>
              <a:buChar char="-"/>
            </a:pPr>
            <a:endParaRPr lang="ru-RU" sz="1400" b="1" dirty="0">
              <a:solidFill>
                <a:schemeClr val="tx2"/>
              </a:solidFill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400" b="1" i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4. Педагогам:</a:t>
            </a:r>
            <a:endParaRPr lang="ru-RU" sz="1400" b="1" dirty="0">
              <a:solidFill>
                <a:schemeClr val="tx2"/>
              </a:solidFill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4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4.1. Учесть рекомендации психолога по профилактике и преодолению профессионального выгорания педагогов.</a:t>
            </a:r>
          </a:p>
          <a:p>
            <a:pPr>
              <a:spcAft>
                <a:spcPts val="0"/>
              </a:spcAft>
            </a:pPr>
            <a:r>
              <a:rPr lang="ru-RU" sz="14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4. 2. Продолжить профессиональное взаимодействие со специалистами в целях психологического сопровождения образовательного процесса для повышения его эффективности и качества.</a:t>
            </a:r>
            <a:endParaRPr lang="ru-RU" sz="1400" b="1" dirty="0">
              <a:solidFill>
                <a:schemeClr val="tx2"/>
              </a:solidFill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358261"/>
      </p:ext>
    </p:extLst>
  </p:cSld>
  <p:clrMapOvr>
    <a:masterClrMapping/>
  </p:clrMapOvr>
</p:sld>
</file>

<file path=ppt/theme/theme1.xml><?xml version="1.0" encoding="utf-8"?>
<a:theme xmlns:a="http://schemas.openxmlformats.org/drawingml/2006/main" name="Студия">
  <a:themeElements>
    <a:clrScheme name="Студия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Студия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тудия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459</TotalTime>
  <Words>190</Words>
  <Application>Microsoft Office PowerPoint</Application>
  <PresentationFormat>Экран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Times New Roman</vt:lpstr>
      <vt:lpstr>Wingdings</vt:lpstr>
      <vt:lpstr>Студия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Профессиональное здоровье учителя</dc:title>
  <dc:creator>admin</dc:creator>
  <cp:lastModifiedBy>user01</cp:lastModifiedBy>
  <cp:revision>33</cp:revision>
  <dcterms:created xsi:type="dcterms:W3CDTF">2008-03-26T07:57:54Z</dcterms:created>
  <dcterms:modified xsi:type="dcterms:W3CDTF">2022-04-05T06:47:54Z</dcterms:modified>
</cp:coreProperties>
</file>