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85" r:id="rId2"/>
    <p:sldId id="286" r:id="rId3"/>
    <p:sldId id="287" r:id="rId4"/>
    <p:sldId id="288" r:id="rId5"/>
    <p:sldId id="289" r:id="rId6"/>
    <p:sldId id="29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84" d="100"/>
          <a:sy n="84" d="100"/>
        </p:scale>
        <p:origin x="143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77E9-BD0C-4B43-AF64-A60FCA83D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1DA3F-70CB-4850-A4EB-083BADFE0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1785-F7C7-459A-AAF4-1D1CFAB4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79AE-5408-438C-A62C-89E05015F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C7D3-94D4-4E03-9E53-616165010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6D80-2692-49FA-B131-1B2B1A2A1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15CC-4A7C-48F2-A32D-1370CAECD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BE9D-AA74-40F2-9C55-C622EE29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9C02-D1F8-4B0D-BC38-0C9513CB8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A8D63-1BF4-4134-BA49-22227E0C0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FD14-D195-432F-B554-2838C3D9D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EC0CC3F4-9BD4-4032-9C3C-C6F0FE002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29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32406"/>
            <a:ext cx="7272808" cy="5332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  <a:endParaRPr lang="ru-RU" sz="11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школа № 16 имени Героя Советского Союза Степана Иванова города Евпатории Республики Крым»</a:t>
            </a:r>
            <a:endParaRPr lang="ru-RU" sz="11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88290"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</a:t>
            </a:r>
            <a:r>
              <a:rPr lang="ru-RU" sz="2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совет</a:t>
            </a:r>
            <a:endParaRPr lang="ru-RU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 учителя -  </a:t>
            </a:r>
            <a:endParaRPr lang="ru-RU" sz="2800" b="1" i="1" dirty="0" smtClean="0">
              <a:solidFill>
                <a:schemeClr val="tx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радость </a:t>
            </a:r>
            <a:r>
              <a:rPr lang="ru-RU" sz="28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или преодоление.»</a:t>
            </a:r>
            <a:endParaRPr lang="ru-RU" sz="2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Дата проведения:</a:t>
            </a:r>
            <a:r>
              <a:rPr lang="ru-RU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05.04.2022г.</a:t>
            </a:r>
            <a:endParaRPr lang="ru-RU" sz="2000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Форма проведения: </a:t>
            </a:r>
            <a:r>
              <a:rPr lang="ru-RU" sz="2000" b="1" i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практикум с элементами тренинга.</a:t>
            </a:r>
            <a:endParaRPr lang="ru-RU" sz="20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3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44824"/>
            <a:ext cx="7776864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 моль одежде и червь дереву, так печаль вредит сердцу человека".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(</a:t>
            </a:r>
            <a:r>
              <a:rPr lang="ru-RU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Соломон) </a:t>
            </a:r>
            <a:endParaRPr lang="ru-RU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7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916832"/>
            <a:ext cx="7920880" cy="3931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педагогов умения и желания заботиться о своем здоровье, потребности в здоровом образе жизни и эмоциональном благополучии как залоге успешности в педагогической деятельности.</a:t>
            </a:r>
            <a:endParaRPr lang="ru-RU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познакомиться с синдромом профессионального выгорания;</a:t>
            </a:r>
            <a:endParaRPr lang="ru-RU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выявить наличие или отсутствие этого синдрома у себя и других;</a:t>
            </a:r>
            <a:endParaRPr lang="ru-RU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освоить методы и приемы помощи самому себе в ситуациях профессионального стресса.</a:t>
            </a:r>
            <a:endParaRPr lang="ru-RU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8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8208912" cy="532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 педсовета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1.Факторы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определяющие причины возникновения синдрома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 выгорания педагогов.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(Заместитель директора по УВР Полищук Т.В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2.Симптомы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стадии синдрома эмоционального выгорания.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уровня эмоционального выгорания педагогов школы. 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(Педагог-психолог Кислая Т.А.)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саморегуляции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эмоциональных состояний с целью 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предупреждения и преодоления возможных последствий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психического перенапряжения, поддержания оптимального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 психических состояний в условиях профессиональной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деятельности.</a:t>
            </a:r>
            <a:r>
              <a:rPr lang="ru-RU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(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 Кислая Т.А., социальный педагог Красуцкая С.О.)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4. Подведение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 работы педсовета, выработка и утверждение решения педсовета. Рефлексия.</a:t>
            </a:r>
            <a:endParaRPr lang="ru-RU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0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8" y="620688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b="1" i="1" dirty="0" smtClean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i="1" dirty="0" smtClean="0">
                <a:latin typeface="+mj-lt"/>
                <a:ea typeface="Times New Roman" panose="02020603050405020304" pitchFamily="18" charset="0"/>
              </a:rPr>
              <a:t>Решение </a:t>
            </a:r>
            <a:r>
              <a:rPr lang="ru-RU" sz="1400" b="1" i="1" dirty="0">
                <a:latin typeface="+mj-lt"/>
                <a:ea typeface="Times New Roman" panose="02020603050405020304" pitchFamily="18" charset="0"/>
              </a:rPr>
              <a:t>педагогического совета: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Учитывая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что сохранение и укрепление здоровья педагога, создание благоприятной психоэмоциональной обстановки в коллективе является залогом успешного учебно-воспитательного процесса и успеха деятельности школы в целом, проанализировав уровень эмоционального выгорания педагогов школы,  познакомившись с  методами и приемами помощи самому себе в ситуациях профессионального стресса,  с целью формирования у педагогов умения и желания заботиться о своем здоровье, </a:t>
            </a:r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потребности 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в здоровом образе жизни и эмоциональном благополучии как залоге успешности в педагогической деятельности,  решили</a:t>
            </a:r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ru-RU" sz="14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+mj-lt"/>
                <a:ea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Принять </a:t>
            </a: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к сведению: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-  информацию о симптомах и стадиях синдрома эмоционального выгорания, 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- результатах диагностики уровня эмоционального выгорания педагогов школы,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- методы и приемы помощи самому себе в ситуациях профессионального стресса.</a:t>
            </a:r>
          </a:p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2. Администрации школы проводить работу (постоянно):</a:t>
            </a:r>
            <a:endParaRPr lang="ru-RU" sz="1400" b="1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- по повышению значимости и престижности труда педагогов через систему мероприятий, стимулирующих творческую деятельность, 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- по обеспечению благоприятной психологической атмосферы в коллективе, 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- по функциональному использованию системы поощрений, 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обеспечению условий для создания ситуации успеха и эмоциональной включенности сотрудников</a:t>
            </a:r>
            <a:r>
              <a:rPr lang="ru-RU" sz="14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0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2856"/>
            <a:ext cx="81369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3. Педагогу-психологу Кислой Т.А.:</a:t>
            </a:r>
            <a:endParaRPr lang="ru-RU" sz="1400" b="1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используя </a:t>
            </a: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возможности психолого-педагогической службы школы, включить в работу проведение тренингов, ориентированных на формирование личностных ресурсов стрессоустойчивости и повышение мотивации на дальнейшую практическую работу по профилактике выгорания</a:t>
            </a:r>
            <a:r>
              <a:rPr lang="ru-RU" sz="1400" b="1" dirty="0" smtClean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ru-RU" sz="1400" b="1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4. Педагогам:</a:t>
            </a:r>
            <a:endParaRPr lang="ru-RU" sz="1400" b="1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4.1. Учесть рекомендации психолога по профилактике и преодолению профессионального выгорания педагогов.</a:t>
            </a: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4. 2. Продолжить профессиональное взаимодействие со специалистами в целях психологического сопровождения образовательного процесса для повышения его эффективности и качества.</a:t>
            </a:r>
            <a:endParaRPr lang="ru-RU" sz="1400" b="1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58261"/>
      </p:ext>
    </p:extLst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459</TotalTime>
  <Words>190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Wingdings</vt:lpstr>
      <vt:lpstr>Студия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здоровье учителя</dc:title>
  <dc:creator>admin</dc:creator>
  <cp:lastModifiedBy>user01</cp:lastModifiedBy>
  <cp:revision>33</cp:revision>
  <dcterms:created xsi:type="dcterms:W3CDTF">2008-03-26T07:57:54Z</dcterms:created>
  <dcterms:modified xsi:type="dcterms:W3CDTF">2022-04-05T06:47:54Z</dcterms:modified>
</cp:coreProperties>
</file>