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ms-powerpoint.presentation.macroEnabled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0" r:id="rId4"/>
    <p:sldId id="261" r:id="rId5"/>
    <p:sldId id="263" r:id="rId6"/>
    <p:sldId id="273" r:id="rId7"/>
    <p:sldId id="262" r:id="rId8"/>
    <p:sldId id="264" r:id="rId9"/>
    <p:sldId id="265" r:id="rId10"/>
    <p:sldId id="268" r:id="rId11"/>
    <p:sldId id="269" r:id="rId12"/>
    <p:sldId id="271" r:id="rId13"/>
    <p:sldId id="272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717" autoAdjust="0"/>
    <p:restoredTop sz="94737" autoAdjust="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F2996-3CAC-4967-9D4F-E687502B7F00}" type="datetimeFigureOut">
              <a:rPr lang="ru-RU" smtClean="0"/>
              <a:pPr/>
              <a:t>19.11.2018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EDBE3-36D8-47F6-A1B4-CAA519D059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F2996-3CAC-4967-9D4F-E687502B7F00}" type="datetimeFigureOut">
              <a:rPr lang="ru-RU" smtClean="0"/>
              <a:pPr/>
              <a:t>19.11.2018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EDBE3-36D8-47F6-A1B4-CAA519D059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F2996-3CAC-4967-9D4F-E687502B7F00}" type="datetimeFigureOut">
              <a:rPr lang="ru-RU" smtClean="0"/>
              <a:pPr/>
              <a:t>19.11.2018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EDBE3-36D8-47F6-A1B4-CAA519D059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F2996-3CAC-4967-9D4F-E687502B7F00}" type="datetimeFigureOut">
              <a:rPr lang="ru-RU" smtClean="0"/>
              <a:pPr/>
              <a:t>19.11.2018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EDBE3-36D8-47F6-A1B4-CAA519D059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F2996-3CAC-4967-9D4F-E687502B7F00}" type="datetimeFigureOut">
              <a:rPr lang="ru-RU" smtClean="0"/>
              <a:pPr/>
              <a:t>19.11.2018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EDBE3-36D8-47F6-A1B4-CAA519D059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F2996-3CAC-4967-9D4F-E687502B7F00}" type="datetimeFigureOut">
              <a:rPr lang="ru-RU" smtClean="0"/>
              <a:pPr/>
              <a:t>19.11.2018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EDBE3-36D8-47F6-A1B4-CAA519D059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F2996-3CAC-4967-9D4F-E687502B7F00}" type="datetimeFigureOut">
              <a:rPr lang="ru-RU" smtClean="0"/>
              <a:pPr/>
              <a:t>19.11.2018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EDBE3-36D8-47F6-A1B4-CAA519D059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F2996-3CAC-4967-9D4F-E687502B7F00}" type="datetimeFigureOut">
              <a:rPr lang="ru-RU" smtClean="0"/>
              <a:pPr/>
              <a:t>19.11.2018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EDBE3-36D8-47F6-A1B4-CAA519D059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F2996-3CAC-4967-9D4F-E687502B7F00}" type="datetimeFigureOut">
              <a:rPr lang="ru-RU" smtClean="0"/>
              <a:pPr/>
              <a:t>19.11.2018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EDBE3-36D8-47F6-A1B4-CAA519D059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F2996-3CAC-4967-9D4F-E687502B7F00}" type="datetimeFigureOut">
              <a:rPr lang="ru-RU" smtClean="0"/>
              <a:pPr/>
              <a:t>19.11.2018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EDBE3-36D8-47F6-A1B4-CAA519D059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F2996-3CAC-4967-9D4F-E687502B7F00}" type="datetimeFigureOut">
              <a:rPr lang="ru-RU" smtClean="0"/>
              <a:pPr/>
              <a:t>19.11.2018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EDBE3-36D8-47F6-A1B4-CAA519D059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4F2996-3CAC-4967-9D4F-E687502B7F00}" type="datetimeFigureOut">
              <a:rPr lang="ru-RU" smtClean="0"/>
              <a:pPr/>
              <a:t>19.11.2018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8EDBE3-36D8-47F6-A1B4-CAA519D059F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142985"/>
            <a:ext cx="7600976" cy="1785949"/>
          </a:xfrm>
        </p:spPr>
        <p:txBody>
          <a:bodyPr/>
          <a:lstStyle/>
          <a:p>
            <a:r>
              <a:rPr lang="ru-RU" b="1" dirty="0">
                <a:solidFill>
                  <a:srgbClr val="FF0000"/>
                </a:solidFill>
              </a:rPr>
              <a:t>Внимание – туберкулез</a:t>
            </a:r>
            <a:r>
              <a:rPr lang="ru-RU" b="1" dirty="0" smtClean="0">
                <a:solidFill>
                  <a:srgbClr val="FF0000"/>
                </a:solidFill>
              </a:rPr>
              <a:t>!</a:t>
            </a:r>
            <a:br>
              <a:rPr lang="ru-RU" b="1" dirty="0" smtClean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4972056" cy="584182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Прогноз при туберкулезе</a:t>
            </a:r>
            <a:endParaRPr lang="ru-RU" sz="32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0034" y="1428736"/>
            <a:ext cx="3857652" cy="4691063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     В настоящее время в большинстве случаев при своевременном выявлении и соблюдении необходимых лечебных мер прогноз благоприятный – происходит заживление туберкулезных очагов. </a:t>
            </a:r>
          </a:p>
          <a:p>
            <a:r>
              <a:rPr lang="ru-RU" dirty="0" smtClean="0"/>
              <a:t>     После лечения в месте локализации очагов могут оставаться рубцы, участки , содержащие бактерии в дремлющем состоянии. </a:t>
            </a:r>
          </a:p>
          <a:p>
            <a:r>
              <a:rPr lang="ru-RU" dirty="0" smtClean="0"/>
              <a:t>      При ухудшении состояния организма возможно </a:t>
            </a:r>
            <a:r>
              <a:rPr lang="ru-RU" dirty="0" err="1" smtClean="0"/>
              <a:t>рецидивирование</a:t>
            </a:r>
            <a:r>
              <a:rPr lang="ru-RU" dirty="0" smtClean="0"/>
              <a:t> заболевания, поэтому больные после клинического излечения находятся на диспансерном учете у фтизиатра и подвергаются регулярному обследованию.</a:t>
            </a:r>
            <a:br>
              <a:rPr lang="ru-RU" dirty="0" smtClean="0"/>
            </a:br>
            <a:r>
              <a:rPr lang="ru-RU" dirty="0" smtClean="0"/>
              <a:t>      В случае отсутствия лечения или несоблюдения рекомендаций смертность от туберкулеза достигает 50% случаев.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</a:t>
            </a:r>
            <a:br>
              <a:rPr lang="ru-RU" dirty="0" smtClean="0"/>
            </a:br>
            <a:r>
              <a:rPr lang="ru-RU" dirty="0" smtClean="0"/>
              <a:t> 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Picture 2" descr="https://medprosvita.com.ua/wp-content/uploads/2015/09/113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606925" y="1357298"/>
            <a:ext cx="4298560" cy="28542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686172" cy="79849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Курение</a:t>
            </a:r>
            <a:endParaRPr lang="ru-RU" sz="44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     Курение практически в два раза повышает риск развития активной формы туберкулёза, при этом курящим очень тяжело полностью вылечиться от опасного заболевания. Курение способно во много раз усложнить протекание туберкулёза.</a:t>
            </a:r>
            <a:endParaRPr lang="ru-RU" sz="2000" dirty="0"/>
          </a:p>
        </p:txBody>
      </p:sp>
      <p:pic>
        <p:nvPicPr>
          <p:cNvPr id="5" name="Picture 2" descr="https://im0-tub-ru.yandex.net/i?id=8928df57e8e93f3c52565f10aee30051-l&amp;n=1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857620" y="714356"/>
            <a:ext cx="5110718" cy="47863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7615262" cy="928694"/>
          </a:xfrm>
        </p:spPr>
        <p:txBody>
          <a:bodyPr>
            <a:normAutofit fontScale="90000"/>
          </a:bodyPr>
          <a:lstStyle/>
          <a:p>
            <a:r>
              <a:rPr lang="ru-RU" sz="4400" dirty="0" smtClean="0">
                <a:solidFill>
                  <a:schemeClr val="accent2">
                    <a:lumMod val="75000"/>
                  </a:schemeClr>
                </a:solidFill>
              </a:rPr>
              <a:t>Профилактика туберкулеза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57158" y="1435100"/>
            <a:ext cx="3500462" cy="4691063"/>
          </a:xfrm>
        </p:spPr>
        <p:txBody>
          <a:bodyPr>
            <a:normAutofit/>
          </a:bodyPr>
          <a:lstStyle/>
          <a:p>
            <a:r>
              <a:rPr lang="ru-RU" dirty="0" smtClean="0"/>
              <a:t>     </a:t>
            </a:r>
          </a:p>
          <a:p>
            <a:r>
              <a:rPr lang="ru-RU" dirty="0" smtClean="0"/>
              <a:t> --Вакцинация </a:t>
            </a:r>
            <a:r>
              <a:rPr lang="ru-RU" dirty="0" smtClean="0"/>
              <a:t>новорожденных </a:t>
            </a:r>
            <a:r>
              <a:rPr lang="ru-RU" dirty="0" smtClean="0"/>
              <a:t>вакциной БЦЖ </a:t>
            </a:r>
          </a:p>
          <a:p>
            <a:r>
              <a:rPr lang="ru-RU" dirty="0" smtClean="0"/>
              <a:t> --</a:t>
            </a:r>
            <a:r>
              <a:rPr lang="ru-RU" dirty="0" smtClean="0"/>
              <a:t>ревакцинация </a:t>
            </a:r>
            <a:r>
              <a:rPr lang="ru-RU" dirty="0" smtClean="0"/>
              <a:t>детей в возрасте 7 лет Вакцинация направлена на формирование противотуберкулезного </a:t>
            </a:r>
            <a:r>
              <a:rPr lang="ru-RU" dirty="0" smtClean="0"/>
              <a:t>иммунитета</a:t>
            </a:r>
            <a:r>
              <a:rPr lang="ru-RU" dirty="0" smtClean="0"/>
              <a:t> </a:t>
            </a:r>
            <a:r>
              <a:rPr lang="ru-RU" dirty="0" smtClean="0"/>
              <a:t>.</a:t>
            </a:r>
            <a:endParaRPr lang="ru-RU" dirty="0" smtClean="0"/>
          </a:p>
          <a:p>
            <a:r>
              <a:rPr lang="ru-RU" dirty="0" smtClean="0"/>
              <a:t>     У лиц, вакцинированных БЦЖ, туберкулез протекает в более легких, доброкачественных формах, проще поддается лечению. </a:t>
            </a:r>
            <a:endParaRPr lang="ru-RU" u="sng" dirty="0" smtClean="0"/>
          </a:p>
          <a:p>
            <a:r>
              <a:rPr lang="ru-RU" dirty="0" smtClean="0"/>
              <a:t> --</a:t>
            </a:r>
            <a:r>
              <a:rPr lang="ru-RU" dirty="0" err="1" smtClean="0"/>
              <a:t>туберкулинодиагностика</a:t>
            </a:r>
            <a:r>
              <a:rPr lang="ru-RU" dirty="0" smtClean="0"/>
              <a:t> </a:t>
            </a:r>
            <a:r>
              <a:rPr lang="ru-RU" dirty="0" smtClean="0"/>
              <a:t>среди детей </a:t>
            </a:r>
            <a:endParaRPr lang="ru-RU" dirty="0" smtClean="0"/>
          </a:p>
          <a:p>
            <a:r>
              <a:rPr lang="ru-RU" dirty="0" smtClean="0"/>
              <a:t> --</a:t>
            </a:r>
            <a:r>
              <a:rPr lang="ru-RU" dirty="0" smtClean="0"/>
              <a:t>проверочное </a:t>
            </a:r>
            <a:r>
              <a:rPr lang="ru-RU" dirty="0" smtClean="0"/>
              <a:t>флюорографическое обследование.</a:t>
            </a:r>
          </a:p>
          <a:p>
            <a:r>
              <a:rPr lang="ru-RU" dirty="0" smtClean="0"/>
              <a:t>     Туберкулиновые пробы надо проводить ежегодно. </a:t>
            </a:r>
          </a:p>
          <a:p>
            <a:endParaRPr lang="ru-RU" dirty="0"/>
          </a:p>
        </p:txBody>
      </p:sp>
      <p:pic>
        <p:nvPicPr>
          <p:cNvPr id="5" name="Picture 6" descr="https://im0-tub-ru.yandex.net/i?id=ae33e105775524e0daefb224cde8e21a&amp;n=13&amp;exp=1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000496" y="1428736"/>
            <a:ext cx="3000396" cy="2248541"/>
          </a:xfrm>
          <a:prstGeom prst="rect">
            <a:avLst/>
          </a:prstGeom>
          <a:noFill/>
        </p:spPr>
      </p:pic>
      <p:sp>
        <p:nvSpPr>
          <p:cNvPr id="1026" name="AutoShape 2" descr="https://the-challenger.ru/wp-content/uploads/2016/07/Mantoux_tuberculin_skin_test-800x52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F:\%D0%A8%D0%9A%D0%9E%D0%9B%D0%90 (2)\%D0%9D%D0%B5%D0%BE%D1%82%D0%BB%D0%BE%D0%B6%D0%BD%D0%B0%D1%8F %D0%BF%D0%BE%D0%BC%D0%BE%D1%89%D1%8C, %D0%B1%D0%B5%D1%81%D0%B5%D0%B4%D1%8B\%D0%A2%D1%83%D0%B1%D0%B5%D1%80%D0%BA%D1%83%D0%BB%D0%B5%D0%B7\RRRRRRRRmantu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" name="Содержимое 4" descr="RRRRRRRRmantu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6314" y="3929066"/>
            <a:ext cx="4114828" cy="2571768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115328" cy="1162050"/>
          </a:xfrm>
        </p:spPr>
        <p:txBody>
          <a:bodyPr>
            <a:normAutofit/>
          </a:bodyPr>
          <a:lstStyle/>
          <a:p>
            <a:r>
              <a:rPr lang="ru-RU" dirty="0" smtClean="0"/>
              <a:t>В случае направления на консультацию к врачу-фтизиатру, надо идти немедленно.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5429264"/>
            <a:ext cx="8401080" cy="928694"/>
          </a:xfrm>
        </p:spPr>
        <p:txBody>
          <a:bodyPr>
            <a:noAutofit/>
          </a:bodyPr>
          <a:lstStyle/>
          <a:p>
            <a:r>
              <a:rPr lang="ru-RU" sz="2800" b="1" dirty="0" smtClean="0"/>
              <a:t>Туберкулез - тяжелое заболевание, его легче предупредить, чем лечить</a:t>
            </a:r>
            <a:endParaRPr lang="ru-RU" sz="2800" b="1" dirty="0"/>
          </a:p>
        </p:txBody>
      </p:sp>
      <p:pic>
        <p:nvPicPr>
          <p:cNvPr id="5" name="Содержимое 4" descr="1111111111111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85918" y="1500174"/>
            <a:ext cx="5111750" cy="3562720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b="1" dirty="0" smtClean="0">
                <a:cs typeface="Times New Roman" pitchFamily="18" charset="0"/>
              </a:rPr>
              <a:t>Туберкулез – инфекционное заболевание, вызываемое микобактерией туберкулеза (палочкой Коха). </a:t>
            </a:r>
            <a:br>
              <a:rPr lang="ru-RU" sz="2800" b="1" dirty="0" smtClean="0">
                <a:cs typeface="Times New Roman" pitchFamily="18" charset="0"/>
              </a:rPr>
            </a:br>
            <a:endParaRPr lang="ru-RU" sz="2800" b="1" dirty="0"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Туберкулез может поражать различные органы и ткани человека: глаза, кости, кожу, мочеполовую систему, кишечник и т.д. ,но чаще всего встречается туберкулез легких</a:t>
            </a:r>
            <a:endParaRPr lang="ru-RU" sz="2400" dirty="0"/>
          </a:p>
        </p:txBody>
      </p:sp>
      <p:pic>
        <p:nvPicPr>
          <p:cNvPr id="5" name="Picture 2" descr="http://medicine-live.ru/uploads/images/topic/2014/05/25/5cfb2b6359_100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87750" y="1600200"/>
            <a:ext cx="3377500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AutoShape 4" descr="https://medtub.ru/wp-content/uploads/2017/06/tuberkulez_medtub_s70-min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4214810" y="928670"/>
            <a:ext cx="457203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	</a:t>
            </a:r>
          </a:p>
          <a:p>
            <a:r>
              <a:rPr lang="ru-RU" dirty="0" smtClean="0"/>
              <a:t>	 В отличие от других микробов, микобактерия туберкулеза чрезвычайно живуча: отлично себя чувствует и в земле, и в снегу, устойчива к воздействию спирта, кислоты и щелочи. Погибнуть она может лишь под длительным воздействием прямых солнечных лучей, высоких температур и хлорсодержащих веществ. </a:t>
            </a:r>
          </a:p>
          <a:p>
            <a:r>
              <a:rPr lang="ru-RU" dirty="0" smtClean="0"/>
              <a:t>	При температуре +23 градуса бактерии остаются жизнеспособными до 7 лет, в высохшей мокроте - до 1 года, на страницах книг- до 6 месяцев, на одежде и белье больного - до 4 месяцев.</a:t>
            </a:r>
          </a:p>
          <a:p>
            <a:r>
              <a:rPr lang="ru-RU" dirty="0" smtClean="0"/>
              <a:t> </a:t>
            </a:r>
          </a:p>
          <a:p>
            <a:r>
              <a:rPr lang="ru-RU" dirty="0" smtClean="0"/>
              <a:t>	</a:t>
            </a:r>
            <a:endParaRPr lang="ru-RU" dirty="0"/>
          </a:p>
        </p:txBody>
      </p:sp>
      <p:pic>
        <p:nvPicPr>
          <p:cNvPr id="12290" name="Picture 2" descr="https://ds03.infourok.ru/uploads/ex/0873/00040012-c7b0a442/img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142984"/>
            <a:ext cx="3524243" cy="350041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AutoShape 2" descr="https://medtub.ru/wp-content/uploads/2017/06/tuberkulez_medtub_s70-min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436" name="AutoShape 4" descr="https://medtub.ru/wp-content/uploads/2017/06/tuberkulez_medtub_s70-min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0" name="Picture 2" descr="https://ds04.infourok.ru/uploads/ex/0416/000065bd-6482d7d4/4/img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071546"/>
            <a:ext cx="8429684" cy="553644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57158" y="285728"/>
            <a:ext cx="83582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Основным источником туберкулезной инфекции являются больные люди , выделяющие во внешнюю среду микобактерии туберкулеза.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simptomov.com/wp-content/uploads/2018/10/slide-5-4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1"/>
            <a:ext cx="8715436" cy="5143535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14282" y="5357825"/>
            <a:ext cx="87154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При кашле, чихании, разговоре больной человек выделяет в окружающий воздух мелкие капли мокроты, которые содержат бактерии. При вдыхании они поступают в легкие здорового человека, и происходит инфицирование.</a:t>
            </a: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dirty="0" smtClean="0"/>
              <a:t>80 % </a:t>
            </a:r>
            <a:endParaRPr lang="ru-RU" sz="4800" dirty="0"/>
          </a:p>
        </p:txBody>
      </p:sp>
      <p:pic>
        <p:nvPicPr>
          <p:cNvPr id="5" name="Содержимое 4" descr="11111111111111_infinity-frame-0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1868" y="1214422"/>
            <a:ext cx="5111750" cy="4357718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42844" y="1435100"/>
            <a:ext cx="3322669" cy="4691063"/>
          </a:xfrm>
        </p:spPr>
        <p:txBody>
          <a:bodyPr/>
          <a:lstStyle/>
          <a:p>
            <a:r>
              <a:rPr lang="ru-RU" sz="2200" dirty="0" smtClean="0"/>
              <a:t>взрослых жителей нашей планеты являются постоянными носителями микобактерий туберкулеза, т.е. они инфицированы. Живые возбудители длительное время могут оставаться в организме, и не всегда вызывают заболевание туберкулезом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Факторы, способствующие заболеванию туберкулезом: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14282" y="1600200"/>
            <a:ext cx="4281518" cy="4525963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неблагоприятные социальные и экологические условия жизни; </a:t>
            </a:r>
          </a:p>
          <a:p>
            <a:r>
              <a:rPr lang="ru-RU" dirty="0" smtClean="0"/>
              <a:t>неполноценное питание;</a:t>
            </a:r>
          </a:p>
          <a:p>
            <a:r>
              <a:rPr lang="ru-RU" dirty="0" smtClean="0"/>
              <a:t>алкоголизм, курение, наркомания; </a:t>
            </a:r>
          </a:p>
          <a:p>
            <a:r>
              <a:rPr lang="ru-RU" dirty="0" smtClean="0"/>
              <a:t>стрессы</a:t>
            </a:r>
            <a:r>
              <a:rPr lang="ru-RU" dirty="0" smtClean="0"/>
              <a:t>; </a:t>
            </a:r>
          </a:p>
          <a:p>
            <a:r>
              <a:rPr lang="ru-RU" dirty="0" smtClean="0"/>
              <a:t>снижение </a:t>
            </a:r>
            <a:r>
              <a:rPr lang="ru-RU" dirty="0" smtClean="0"/>
              <a:t>иммунитета</a:t>
            </a:r>
            <a:r>
              <a:rPr lang="ru-RU" dirty="0" smtClean="0"/>
              <a:t>; </a:t>
            </a:r>
            <a:endParaRPr lang="ru-RU" dirty="0" smtClean="0"/>
          </a:p>
          <a:p>
            <a:r>
              <a:rPr lang="ru-RU" dirty="0" smtClean="0"/>
              <a:t>наличие сопутствующих заболеваний (диабета, язвенной болезни желудка или 12-перстной кишки, заболеваний легких )</a:t>
            </a:r>
          </a:p>
          <a:p>
            <a:endParaRPr lang="ru-RU" dirty="0"/>
          </a:p>
        </p:txBody>
      </p:sp>
      <p:pic>
        <p:nvPicPr>
          <p:cNvPr id="7" name="Содержимое 6" descr="444444444444img8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429124" y="3714752"/>
            <a:ext cx="4429156" cy="2643206"/>
          </a:xfrm>
        </p:spPr>
      </p:pic>
      <p:pic>
        <p:nvPicPr>
          <p:cNvPr id="8" name="Содержимое 4" descr="2222222222222Rossi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86578" y="1428736"/>
            <a:ext cx="2190766" cy="1928826"/>
          </a:xfrm>
          <a:prstGeom prst="rect">
            <a:avLst/>
          </a:prstGeom>
        </p:spPr>
      </p:pic>
      <p:pic>
        <p:nvPicPr>
          <p:cNvPr id="9" name="Содержимое 6" descr="333333333333333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14873" y="1428737"/>
            <a:ext cx="2371705" cy="192882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Основные признаки проявления туберкулеза легких: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600200"/>
            <a:ext cx="8472518" cy="4972072"/>
          </a:xfrm>
        </p:spPr>
        <p:txBody>
          <a:bodyPr>
            <a:normAutofit fontScale="77500" lnSpcReduction="20000"/>
          </a:bodyPr>
          <a:lstStyle/>
          <a:p>
            <a:pPr algn="just">
              <a:buNone/>
            </a:pPr>
            <a:r>
              <a:rPr lang="ru-RU" sz="2600" dirty="0" smtClean="0"/>
              <a:t>Болезнь проявляется медленно, клинические симптомы разнообразные, часто туберкулез маскируется под другие заболевания (затянувшийся грипп, повторные пневмонии, хронические бронхиты, болезни почек, мочекаменные болезни, частые циститы).</a:t>
            </a:r>
          </a:p>
          <a:p>
            <a:pPr lvl="0"/>
            <a:r>
              <a:rPr lang="ru-RU" sz="3400" dirty="0" smtClean="0"/>
              <a:t>кашель с выделением мокроты; </a:t>
            </a:r>
          </a:p>
          <a:p>
            <a:pPr lvl="0"/>
            <a:r>
              <a:rPr lang="ru-RU" sz="3400" dirty="0" smtClean="0"/>
              <a:t>одышка (при далеко зашедшем туберкулезе, обширном поражении легочной ткани);</a:t>
            </a:r>
          </a:p>
          <a:p>
            <a:pPr lvl="0"/>
            <a:r>
              <a:rPr lang="ru-RU" sz="3400" dirty="0" smtClean="0"/>
              <a:t>боли в грудной клетке (при напряжении мышц вследствие кашля или при поражении плевры);</a:t>
            </a:r>
          </a:p>
          <a:p>
            <a:pPr lvl="0"/>
            <a:r>
              <a:rPr lang="ru-RU" sz="3400" dirty="0" smtClean="0"/>
              <a:t>отсутствие аппетита, похудение на 5 - 10 и более кг; </a:t>
            </a:r>
          </a:p>
          <a:p>
            <a:pPr lvl="0"/>
            <a:r>
              <a:rPr lang="ru-RU" sz="3400" dirty="0" smtClean="0"/>
              <a:t>слабость, разбитость, потливость, повышенная утомляемость, снижение работоспособности;</a:t>
            </a:r>
          </a:p>
          <a:p>
            <a:pPr lvl="0"/>
            <a:r>
              <a:rPr lang="ru-RU" sz="3400" dirty="0" smtClean="0"/>
              <a:t>лихорадка (повышение температуры тела в вечерние часы, при физической и эмоциональной нагрузке).</a:t>
            </a:r>
            <a:endParaRPr lang="ru-RU" sz="3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Осложнения туберкулеза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	Туберкулез легких может осложняться : </a:t>
            </a:r>
          </a:p>
          <a:p>
            <a:pPr lvl="1"/>
            <a:r>
              <a:rPr lang="ru-RU" dirty="0" smtClean="0"/>
              <a:t>кровохарканьем </a:t>
            </a:r>
          </a:p>
          <a:p>
            <a:pPr lvl="1"/>
            <a:r>
              <a:rPr lang="ru-RU" dirty="0" smtClean="0"/>
              <a:t>легочным кровотечением, </a:t>
            </a:r>
          </a:p>
          <a:p>
            <a:pPr lvl="1"/>
            <a:r>
              <a:rPr lang="ru-RU" dirty="0" smtClean="0"/>
              <a:t>сердечно-легочной недостаточностью</a:t>
            </a:r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857</TotalTime>
  <Words>406</Words>
  <Application>Microsoft Office PowerPoint</Application>
  <PresentationFormat>Экран (4:3)</PresentationFormat>
  <Paragraphs>48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Внимание – туберкулез! </vt:lpstr>
      <vt:lpstr>Туберкулез – инфекционное заболевание, вызываемое микобактерией туберкулеза (палочкой Коха).  </vt:lpstr>
      <vt:lpstr>Слайд 3</vt:lpstr>
      <vt:lpstr>Слайд 4</vt:lpstr>
      <vt:lpstr>Слайд 5</vt:lpstr>
      <vt:lpstr>80 % </vt:lpstr>
      <vt:lpstr>Факторы, способствующие заболеванию туберкулезом: </vt:lpstr>
      <vt:lpstr>Основные признаки проявления туберкулеза легких:</vt:lpstr>
      <vt:lpstr>Осложнения туберкулеза </vt:lpstr>
      <vt:lpstr>Прогноз при туберкулезе</vt:lpstr>
      <vt:lpstr>Курение</vt:lpstr>
      <vt:lpstr>Профилактика туберкулеза </vt:lpstr>
      <vt:lpstr>В случае направления на консультацию к врачу-фтизиатру, надо идти немедленно. 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77</cp:revision>
  <dcterms:created xsi:type="dcterms:W3CDTF">2018-11-12T07:43:02Z</dcterms:created>
  <dcterms:modified xsi:type="dcterms:W3CDTF">2018-11-19T11:19:44Z</dcterms:modified>
</cp:coreProperties>
</file>