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49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984969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2868885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853763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5CE380-CEAE-48F2-9803-F91065A83BE5}" type="slidenum">
              <a:rPr lang="ru-RU" smtClean="0"/>
              <a:pPr/>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7194710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352754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513908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2644375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3879701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4286992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1385330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2687845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2974924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314931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4185124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830344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1914529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1010429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5B5F75A-0A12-493A-8D8E-7EC22E7A0498}" type="datetimeFigureOut">
              <a:rPr lang="ru-RU" smtClean="0"/>
              <a:pPr/>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866775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print">
            <a:alphaModFix amt="7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5B5F75A-0A12-493A-8D8E-7EC22E7A0498}" type="datetimeFigureOut">
              <a:rPr lang="ru-RU" smtClean="0"/>
              <a:pPr/>
              <a:t>10.05.2023</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C5CE380-CEAE-48F2-9803-F91065A83BE5}" type="slidenum">
              <a:rPr lang="ru-RU" smtClean="0"/>
              <a:pPr/>
              <a:t>‹#›</a:t>
            </a:fld>
            <a:endParaRPr lang="ru-RU"/>
          </a:p>
        </p:txBody>
      </p:sp>
    </p:spTree>
    <p:extLst>
      <p:ext uri="{BB962C8B-B14F-4D97-AF65-F5344CB8AC3E}">
        <p14:creationId xmlns:p14="http://schemas.microsoft.com/office/powerpoint/2010/main" xmlns="" val="380218209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99D70B-820F-4062-9A6E-1D8EE9914CFB}"/>
              </a:ext>
            </a:extLst>
          </p:cNvPr>
          <p:cNvSpPr>
            <a:spLocks noGrp="1"/>
          </p:cNvSpPr>
          <p:nvPr>
            <p:ph type="ctrTitle"/>
          </p:nvPr>
        </p:nvSpPr>
        <p:spPr>
          <a:xfrm>
            <a:off x="901149" y="321364"/>
            <a:ext cx="11198085" cy="3107635"/>
          </a:xfrm>
        </p:spPr>
        <p:txBody>
          <a:bodyPr>
            <a:normAutofit fontScale="90000"/>
          </a:bodyPr>
          <a:lstStyle/>
          <a:p>
            <a:r>
              <a:rPr lang="ru-RU" dirty="0"/>
              <a:t>Тема: </a:t>
            </a:r>
            <a:br>
              <a:rPr lang="ru-RU" dirty="0"/>
            </a:br>
            <a:r>
              <a:rPr lang="ru-RU" cap="none" dirty="0"/>
              <a:t>Как помочь ребенку приобрести уверенность в себе. Склонности и интересы подростков в выборе профессии.</a:t>
            </a:r>
            <a:endParaRPr lang="ru-RU" dirty="0"/>
          </a:p>
        </p:txBody>
      </p:sp>
      <p:sp>
        <p:nvSpPr>
          <p:cNvPr id="3" name="Подзаголовок 2">
            <a:extLst>
              <a:ext uri="{FF2B5EF4-FFF2-40B4-BE49-F238E27FC236}">
                <a16:creationId xmlns:a16="http://schemas.microsoft.com/office/drawing/2014/main" xmlns="" id="{E7418C54-00AA-4962-8AC7-EA2C30ABBB39}"/>
              </a:ext>
            </a:extLst>
          </p:cNvPr>
          <p:cNvSpPr>
            <a:spLocks noGrp="1"/>
          </p:cNvSpPr>
          <p:nvPr>
            <p:ph type="subTitle" idx="1"/>
          </p:nvPr>
        </p:nvSpPr>
        <p:spPr>
          <a:xfrm>
            <a:off x="5681868" y="3674533"/>
            <a:ext cx="5400999" cy="2523067"/>
          </a:xfrm>
        </p:spPr>
        <p:txBody>
          <a:bodyPr>
            <a:normAutofit fontScale="85000" lnSpcReduction="10000"/>
          </a:bodyPr>
          <a:lstStyle/>
          <a:p>
            <a:r>
              <a:rPr lang="ru-RU" sz="2800" dirty="0"/>
              <a:t>					</a:t>
            </a:r>
            <a:r>
              <a:rPr lang="ru-RU" sz="2800" b="1" dirty="0">
                <a:solidFill>
                  <a:schemeClr val="tx1"/>
                </a:solidFill>
              </a:rPr>
              <a:t>	9-11 КЛАСС</a:t>
            </a:r>
          </a:p>
          <a:p>
            <a:r>
              <a:rPr lang="ru-RU" sz="2800" b="1" dirty="0">
                <a:solidFill>
                  <a:schemeClr val="tx1"/>
                </a:solidFill>
              </a:rPr>
              <a:t>МБОУ "СШ № 16 им. </a:t>
            </a:r>
            <a:r>
              <a:rPr lang="ru-RU" sz="2800" b="1" dirty="0" smtClean="0">
                <a:solidFill>
                  <a:schemeClr val="tx1"/>
                </a:solidFill>
              </a:rPr>
              <a:t>С.Иванова</a:t>
            </a:r>
            <a:r>
              <a:rPr lang="ru-RU" sz="2800" b="1" dirty="0">
                <a:solidFill>
                  <a:schemeClr val="tx1"/>
                </a:solidFill>
              </a:rPr>
              <a:t>" </a:t>
            </a:r>
          </a:p>
          <a:p>
            <a:r>
              <a:rPr lang="ru-RU" sz="2800" b="1" dirty="0">
                <a:solidFill>
                  <a:schemeClr val="tx1"/>
                </a:solidFill>
              </a:rPr>
              <a:t>педагог-психолог Кислая Т.А.</a:t>
            </a:r>
          </a:p>
        </p:txBody>
      </p:sp>
      <p:pic>
        <p:nvPicPr>
          <p:cNvPr id="4" name="Рисунок 3">
            <a:extLst>
              <a:ext uri="{FF2B5EF4-FFF2-40B4-BE49-F238E27FC236}">
                <a16:creationId xmlns:a16="http://schemas.microsoft.com/office/drawing/2014/main" xmlns="" id="{042990F7-3069-457A-9B04-D1E3C47DEB3F}"/>
              </a:ext>
            </a:extLst>
          </p:cNvPr>
          <p:cNvPicPr>
            <a:picLocks noChangeAspect="1"/>
          </p:cNvPicPr>
          <p:nvPr/>
        </p:nvPicPr>
        <p:blipFill>
          <a:blip r:embed="rId2" cstate="print"/>
          <a:stretch>
            <a:fillRect/>
          </a:stretch>
        </p:blipFill>
        <p:spPr>
          <a:xfrm>
            <a:off x="0" y="3429001"/>
            <a:ext cx="5387877" cy="3428999"/>
          </a:xfrm>
          <a:prstGeom prst="rect">
            <a:avLst/>
          </a:prstGeom>
        </p:spPr>
      </p:pic>
    </p:spTree>
    <p:extLst>
      <p:ext uri="{BB962C8B-B14F-4D97-AF65-F5344CB8AC3E}">
        <p14:creationId xmlns:p14="http://schemas.microsoft.com/office/powerpoint/2010/main" xmlns="" val="1087916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AFF68FAD-E434-4306-B4E7-B44C734D9CB5}"/>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xmlns="" val="1587015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304866-86BA-42EF-8945-C012C130A73B}"/>
              </a:ext>
            </a:extLst>
          </p:cNvPr>
          <p:cNvSpPr>
            <a:spLocks noGrp="1"/>
          </p:cNvSpPr>
          <p:nvPr>
            <p:ph type="title"/>
          </p:nvPr>
        </p:nvSpPr>
        <p:spPr/>
        <p:txBody>
          <a:bodyPr/>
          <a:lstStyle/>
          <a:p>
            <a:r>
              <a:rPr lang="ru-RU" dirty="0"/>
              <a:t>	Как выражается неуверенность</a:t>
            </a:r>
          </a:p>
        </p:txBody>
      </p:sp>
      <p:sp>
        <p:nvSpPr>
          <p:cNvPr id="4" name="Объект 3">
            <a:extLst>
              <a:ext uri="{FF2B5EF4-FFF2-40B4-BE49-F238E27FC236}">
                <a16:creationId xmlns:a16="http://schemas.microsoft.com/office/drawing/2014/main" xmlns="" id="{B08FF463-91CA-4B31-8563-AB0782A00C0D}"/>
              </a:ext>
            </a:extLst>
          </p:cNvPr>
          <p:cNvSpPr>
            <a:spLocks noGrp="1"/>
          </p:cNvSpPr>
          <p:nvPr>
            <p:ph sz="half" idx="2"/>
          </p:nvPr>
        </p:nvSpPr>
        <p:spPr>
          <a:xfrm>
            <a:off x="-820773" y="1762539"/>
            <a:ext cx="5949364" cy="3790122"/>
          </a:xfrm>
        </p:spPr>
        <p:txBody>
          <a:bodyPr>
            <a:normAutofit fontScale="25000" lnSpcReduction="20000"/>
          </a:bodyPr>
          <a:lstStyle/>
          <a:p>
            <a:pPr marL="1055370" algn="l">
              <a:buFont typeface="Arial" panose="020B0604020202020204" pitchFamily="34" charset="0"/>
              <a:buChar char="•"/>
            </a:pPr>
            <a:r>
              <a:rPr lang="ru-RU" sz="8000" b="0" i="0" cap="none" dirty="0">
                <a:solidFill>
                  <a:srgbClr val="000000"/>
                </a:solidFill>
                <a:effectLst/>
                <a:latin typeface="Times New Roman" panose="02020603050405020304" pitchFamily="18" charset="0"/>
              </a:rPr>
              <a:t>Замкнутость, скрытность. Ребенок не любит рассказывать о себе, о своих чувствах, такому проще ответить: “нормально”, чтобы избежать дальнейших расспросов. </a:t>
            </a:r>
            <a:endParaRPr lang="ru-RU" sz="5600" b="0" i="0" cap="none" dirty="0">
              <a:solidFill>
                <a:srgbClr val="000000"/>
              </a:solidFill>
              <a:effectLst/>
              <a:latin typeface="Calibri" panose="020F0502020204030204" pitchFamily="34" charset="0"/>
            </a:endParaRPr>
          </a:p>
          <a:p>
            <a:pPr algn="l"/>
            <a:r>
              <a:rPr lang="ru-RU" sz="4400" b="0" i="0" u="none" strike="noStrike" cap="none" dirty="0">
                <a:solidFill>
                  <a:srgbClr val="3C3C3C"/>
                </a:solidFill>
                <a:effectLst/>
                <a:latin typeface="Arial" panose="020B0604020202020204" pitchFamily="34" charset="0"/>
              </a:rPr>
              <a:t> </a:t>
            </a:r>
            <a:endParaRPr lang="ru-RU" sz="5600" b="0" i="0" cap="none" dirty="0">
              <a:solidFill>
                <a:srgbClr val="000000"/>
              </a:solidFill>
              <a:effectLst/>
              <a:latin typeface="Calibri" panose="020F0502020204030204" pitchFamily="34" charset="0"/>
            </a:endParaRPr>
          </a:p>
          <a:p>
            <a:pPr marL="1055370" algn="l">
              <a:buFont typeface="Arial" panose="020B0604020202020204" pitchFamily="34" charset="0"/>
              <a:buChar char="•"/>
            </a:pPr>
            <a:r>
              <a:rPr lang="ru-RU" sz="8000" b="0" i="0" cap="none" dirty="0">
                <a:solidFill>
                  <a:srgbClr val="000000"/>
                </a:solidFill>
                <a:effectLst/>
                <a:latin typeface="Times New Roman" panose="02020603050405020304" pitchFamily="18" charset="0"/>
              </a:rPr>
              <a:t>Робость. Имеются сложности с общением, новые люди, места вызывают тревогу. Вместо того, чтобы рассказывать о своих потребностях, предпочитает промолчать и дождаться, когда все решится само собой.</a:t>
            </a:r>
            <a:endParaRPr lang="ru-RU" sz="5600" b="0" i="0" cap="none" dirty="0">
              <a:solidFill>
                <a:srgbClr val="000000"/>
              </a:solidFill>
              <a:effectLst/>
              <a:latin typeface="Calibri" panose="020F0502020204030204" pitchFamily="34" charset="0"/>
            </a:endParaRPr>
          </a:p>
          <a:p>
            <a:pPr algn="l"/>
            <a:r>
              <a:rPr lang="ru-RU" sz="3600" b="0" i="0" u="none" strike="noStrike" cap="none" dirty="0">
                <a:solidFill>
                  <a:srgbClr val="3C3C3C"/>
                </a:solidFill>
                <a:effectLst/>
                <a:latin typeface="Arial" panose="020B0604020202020204" pitchFamily="34" charset="0"/>
              </a:rPr>
              <a:t> </a:t>
            </a:r>
            <a:endParaRPr lang="ru-RU" sz="4400" b="0" i="0" cap="none" dirty="0">
              <a:solidFill>
                <a:srgbClr val="000000"/>
              </a:solidFill>
              <a:effectLst/>
              <a:latin typeface="Calibri" panose="020F0502020204030204" pitchFamily="34" charset="0"/>
            </a:endParaRPr>
          </a:p>
          <a:p>
            <a:endParaRPr lang="ru-RU" dirty="0"/>
          </a:p>
        </p:txBody>
      </p:sp>
      <p:sp>
        <p:nvSpPr>
          <p:cNvPr id="6" name="Объект 5">
            <a:extLst>
              <a:ext uri="{FF2B5EF4-FFF2-40B4-BE49-F238E27FC236}">
                <a16:creationId xmlns:a16="http://schemas.microsoft.com/office/drawing/2014/main" xmlns="" id="{DF35889D-B484-4CA0-989D-4B06742D7649}"/>
              </a:ext>
            </a:extLst>
          </p:cNvPr>
          <p:cNvSpPr>
            <a:spLocks noGrp="1"/>
          </p:cNvSpPr>
          <p:nvPr>
            <p:ph sz="quarter" idx="4"/>
          </p:nvPr>
        </p:nvSpPr>
        <p:spPr>
          <a:xfrm>
            <a:off x="4320209" y="1762539"/>
            <a:ext cx="7871791" cy="3551583"/>
          </a:xfrm>
        </p:spPr>
        <p:txBody>
          <a:bodyPr>
            <a:normAutofit fontScale="25000" lnSpcReduction="20000"/>
          </a:bodyPr>
          <a:lstStyle/>
          <a:p>
            <a:pPr marL="1055370" algn="l">
              <a:buFont typeface="Arial" panose="020B0604020202020204" pitchFamily="34" charset="0"/>
              <a:buChar char="•"/>
            </a:pPr>
            <a:r>
              <a:rPr lang="ru-RU" sz="8000" b="0" i="0" cap="none" dirty="0">
                <a:solidFill>
                  <a:srgbClr val="000000"/>
                </a:solidFill>
                <a:effectLst/>
                <a:latin typeface="Times New Roman" panose="02020603050405020304" pitchFamily="18" charset="0"/>
              </a:rPr>
              <a:t>Заниженная самооценка. Начиная любое дело, думает, что ему не удастся выполнить его хорошо. А если получается, то он уверен, что это просто стечение обстоятельств, удача или заслуга кого-то другого.</a:t>
            </a:r>
            <a:endParaRPr lang="ru-RU" sz="7200" b="0" i="0" cap="none" dirty="0">
              <a:solidFill>
                <a:srgbClr val="000000"/>
              </a:solidFill>
              <a:effectLst/>
              <a:latin typeface="Calibri" panose="020F0502020204030204" pitchFamily="34" charset="0"/>
            </a:endParaRPr>
          </a:p>
          <a:p>
            <a:pPr algn="l"/>
            <a:r>
              <a:rPr lang="ru-RU" sz="5600" b="0" i="0" u="none" strike="noStrike" cap="none" dirty="0">
                <a:solidFill>
                  <a:srgbClr val="3C3C3C"/>
                </a:solidFill>
                <a:effectLst/>
                <a:latin typeface="Arial" panose="020B0604020202020204" pitchFamily="34" charset="0"/>
              </a:rPr>
              <a:t> </a:t>
            </a:r>
            <a:endParaRPr lang="ru-RU" sz="7200" b="0" i="0" cap="none" dirty="0">
              <a:solidFill>
                <a:srgbClr val="000000"/>
              </a:solidFill>
              <a:effectLst/>
              <a:latin typeface="Calibri" panose="020F0502020204030204" pitchFamily="34" charset="0"/>
            </a:endParaRPr>
          </a:p>
          <a:p>
            <a:pPr marL="1055370" algn="l">
              <a:buFont typeface="Arial" panose="020B0604020202020204" pitchFamily="34" charset="0"/>
              <a:buChar char="•"/>
            </a:pPr>
            <a:r>
              <a:rPr lang="ru-RU" sz="8000" b="0" i="0" cap="none" dirty="0">
                <a:solidFill>
                  <a:srgbClr val="000000"/>
                </a:solidFill>
                <a:effectLst/>
                <a:latin typeface="Times New Roman" panose="02020603050405020304" pitchFamily="18" charset="0"/>
              </a:rPr>
              <a:t>Слепое подражание. Неуверенные дети часто копируют поведение тех, на кого им хотелось бы быть похожими, причем делают это </a:t>
            </a:r>
            <a:r>
              <a:rPr lang="ru-RU" sz="8000" b="0" i="0" cap="none" dirty="0" err="1">
                <a:solidFill>
                  <a:srgbClr val="000000"/>
                </a:solidFill>
                <a:effectLst/>
                <a:latin typeface="Times New Roman" panose="02020603050405020304" pitchFamily="18" charset="0"/>
              </a:rPr>
              <a:t>безоценочно</a:t>
            </a:r>
            <a:r>
              <a:rPr lang="ru-RU" sz="8000" b="0" i="0" cap="none" dirty="0">
                <a:solidFill>
                  <a:srgbClr val="000000"/>
                </a:solidFill>
                <a:effectLst/>
                <a:latin typeface="Times New Roman" panose="02020603050405020304" pitchFamily="18" charset="0"/>
              </a:rPr>
              <a:t>, повторяя и то, что противоречит собственным взглядам. </a:t>
            </a:r>
            <a:endParaRPr lang="ru-RU" sz="7200" b="0" i="0" cap="none" dirty="0">
              <a:solidFill>
                <a:srgbClr val="000000"/>
              </a:solidFill>
              <a:effectLst/>
              <a:latin typeface="Calibri" panose="020F0502020204030204" pitchFamily="34" charset="0"/>
            </a:endParaRPr>
          </a:p>
          <a:p>
            <a:pPr algn="l"/>
            <a:r>
              <a:rPr lang="ru-RU" sz="5600" b="0" i="0" u="none" strike="noStrike" cap="none" dirty="0">
                <a:solidFill>
                  <a:srgbClr val="3C3C3C"/>
                </a:solidFill>
                <a:effectLst/>
                <a:latin typeface="Arial" panose="020B0604020202020204" pitchFamily="34" charset="0"/>
              </a:rPr>
              <a:t> </a:t>
            </a:r>
            <a:endParaRPr lang="ru-RU" sz="7200" b="0" i="0" cap="none" dirty="0">
              <a:solidFill>
                <a:srgbClr val="000000"/>
              </a:solidFill>
              <a:effectLst/>
              <a:latin typeface="Calibri" panose="020F0502020204030204" pitchFamily="34" charset="0"/>
            </a:endParaRPr>
          </a:p>
          <a:p>
            <a:pPr marL="1055370" algn="l">
              <a:buFont typeface="Arial" panose="020B0604020202020204" pitchFamily="34" charset="0"/>
              <a:buChar char="•"/>
            </a:pPr>
            <a:r>
              <a:rPr lang="ru-RU" sz="8000" b="0" i="0" cap="none" dirty="0">
                <a:solidFill>
                  <a:srgbClr val="000000"/>
                </a:solidFill>
                <a:effectLst/>
                <a:latin typeface="Times New Roman" panose="02020603050405020304" pitchFamily="18" charset="0"/>
              </a:rPr>
              <a:t>Заторможенность, упрямство. Это не особенности характера в данном случае, а боязнь нового. Сложности с адаптацией в новых условиях выражаются растерянностью или же категорическим отказом от смены обстановки, условий и прочего.</a:t>
            </a:r>
            <a:endParaRPr lang="ru-RU" sz="7200" b="0" i="0" cap="none" dirty="0">
              <a:solidFill>
                <a:srgbClr val="000000"/>
              </a:solidFill>
              <a:effectLst/>
              <a:latin typeface="Calibri" panose="020F0502020204030204" pitchFamily="34" charset="0"/>
            </a:endParaRPr>
          </a:p>
          <a:p>
            <a:endParaRPr lang="ru-RU" dirty="0"/>
          </a:p>
        </p:txBody>
      </p:sp>
    </p:spTree>
    <p:extLst>
      <p:ext uri="{BB962C8B-B14F-4D97-AF65-F5344CB8AC3E}">
        <p14:creationId xmlns:p14="http://schemas.microsoft.com/office/powerpoint/2010/main" xmlns="" val="40738464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25A2B6-8481-4591-B991-0CD866515A87}"/>
              </a:ext>
            </a:extLst>
          </p:cNvPr>
          <p:cNvSpPr>
            <a:spLocks noGrp="1"/>
          </p:cNvSpPr>
          <p:nvPr>
            <p:ph type="title"/>
          </p:nvPr>
        </p:nvSpPr>
        <p:spPr>
          <a:xfrm>
            <a:off x="1026730" y="603277"/>
            <a:ext cx="10138539" cy="947228"/>
          </a:xfrm>
        </p:spPr>
        <p:txBody>
          <a:bodyPr>
            <a:normAutofit fontScale="90000"/>
          </a:bodyPr>
          <a:lstStyle/>
          <a:p>
            <a:r>
              <a:rPr lang="ru-RU" dirty="0"/>
              <a:t>Чего нельзя делать и говорить, чтобы не подавить уверенность в себе</a:t>
            </a:r>
          </a:p>
        </p:txBody>
      </p:sp>
      <p:sp>
        <p:nvSpPr>
          <p:cNvPr id="6" name="Овал 5">
            <a:extLst>
              <a:ext uri="{FF2B5EF4-FFF2-40B4-BE49-F238E27FC236}">
                <a16:creationId xmlns:a16="http://schemas.microsoft.com/office/drawing/2014/main" xmlns="" id="{10FE6091-C26C-44FF-AA2A-0B9BF834140C}"/>
              </a:ext>
            </a:extLst>
          </p:cNvPr>
          <p:cNvSpPr/>
          <p:nvPr/>
        </p:nvSpPr>
        <p:spPr>
          <a:xfrm>
            <a:off x="669232" y="2001078"/>
            <a:ext cx="4234071" cy="142792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dirty="0">
                <a:solidFill>
                  <a:schemeClr val="tx1"/>
                </a:solidFill>
              </a:rPr>
              <a:t>Сомневаться в способностях.</a:t>
            </a:r>
          </a:p>
        </p:txBody>
      </p:sp>
      <p:sp>
        <p:nvSpPr>
          <p:cNvPr id="7" name="Овал 6">
            <a:extLst>
              <a:ext uri="{FF2B5EF4-FFF2-40B4-BE49-F238E27FC236}">
                <a16:creationId xmlns:a16="http://schemas.microsoft.com/office/drawing/2014/main" xmlns="" id="{4F06B4C4-9D48-46A9-80D3-8EF19B1642D0}"/>
              </a:ext>
            </a:extLst>
          </p:cNvPr>
          <p:cNvSpPr/>
          <p:nvPr/>
        </p:nvSpPr>
        <p:spPr>
          <a:xfrm>
            <a:off x="6321288" y="2001078"/>
            <a:ext cx="4843982" cy="134509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dirty="0"/>
              <a:t>Акцентировать внимание на промахах, но принимать достижения как должное. </a:t>
            </a:r>
          </a:p>
        </p:txBody>
      </p:sp>
      <p:sp>
        <p:nvSpPr>
          <p:cNvPr id="8" name="Овал 7">
            <a:extLst>
              <a:ext uri="{FF2B5EF4-FFF2-40B4-BE49-F238E27FC236}">
                <a16:creationId xmlns:a16="http://schemas.microsoft.com/office/drawing/2014/main" xmlns="" id="{6915D446-F4E6-488A-9B5C-789F91B9C081}"/>
              </a:ext>
            </a:extLst>
          </p:cNvPr>
          <p:cNvSpPr/>
          <p:nvPr/>
        </p:nvSpPr>
        <p:spPr>
          <a:xfrm>
            <a:off x="569843" y="4171124"/>
            <a:ext cx="4651512" cy="136828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dirty="0">
                <a:solidFill>
                  <a:schemeClr val="tx1"/>
                </a:solidFill>
              </a:rPr>
              <a:t>Игнорировать потребностей, желаний ребенка</a:t>
            </a:r>
          </a:p>
        </p:txBody>
      </p:sp>
      <p:sp>
        <p:nvSpPr>
          <p:cNvPr id="9" name="Овал 8">
            <a:extLst>
              <a:ext uri="{FF2B5EF4-FFF2-40B4-BE49-F238E27FC236}">
                <a16:creationId xmlns:a16="http://schemas.microsoft.com/office/drawing/2014/main" xmlns="" id="{C59A09C1-6BD8-488A-84E3-FE8E45C91B2B}"/>
              </a:ext>
            </a:extLst>
          </p:cNvPr>
          <p:cNvSpPr/>
          <p:nvPr/>
        </p:nvSpPr>
        <p:spPr>
          <a:xfrm>
            <a:off x="6321287" y="4171124"/>
            <a:ext cx="4651512" cy="136828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dirty="0"/>
              <a:t>Критиковать прилюдно, давать негативную оценку не поступкам, а личности:</a:t>
            </a:r>
          </a:p>
        </p:txBody>
      </p:sp>
    </p:spTree>
    <p:extLst>
      <p:ext uri="{BB962C8B-B14F-4D97-AF65-F5344CB8AC3E}">
        <p14:creationId xmlns:p14="http://schemas.microsoft.com/office/powerpoint/2010/main" xmlns="" val="4082337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AE8C98-9CA8-489D-9A0F-049AA7B528C5}"/>
              </a:ext>
            </a:extLst>
          </p:cNvPr>
          <p:cNvSpPr>
            <a:spLocks noGrp="1"/>
          </p:cNvSpPr>
          <p:nvPr>
            <p:ph type="title"/>
          </p:nvPr>
        </p:nvSpPr>
        <p:spPr/>
        <p:txBody>
          <a:bodyPr/>
          <a:lstStyle/>
          <a:p>
            <a:r>
              <a:rPr lang="ru-RU" dirty="0"/>
              <a:t>Что делать, чтобы воспитать уверенную личность</a:t>
            </a:r>
          </a:p>
        </p:txBody>
      </p:sp>
      <p:sp>
        <p:nvSpPr>
          <p:cNvPr id="3" name="Текст 2">
            <a:extLst>
              <a:ext uri="{FF2B5EF4-FFF2-40B4-BE49-F238E27FC236}">
                <a16:creationId xmlns:a16="http://schemas.microsoft.com/office/drawing/2014/main" xmlns="" id="{401DC5D1-C8AD-4FE9-9C58-86515B24BB3B}"/>
              </a:ext>
            </a:extLst>
          </p:cNvPr>
          <p:cNvSpPr>
            <a:spLocks noGrp="1"/>
          </p:cNvSpPr>
          <p:nvPr>
            <p:ph type="body" idx="1"/>
          </p:nvPr>
        </p:nvSpPr>
        <p:spPr>
          <a:xfrm>
            <a:off x="390625" y="2054087"/>
            <a:ext cx="6152324" cy="996925"/>
          </a:xfrm>
        </p:spPr>
        <p:txBody>
          <a:bodyPr/>
          <a:lstStyle/>
          <a:p>
            <a:r>
              <a:rPr lang="ru-RU" cap="none" dirty="0"/>
              <a:t>Показывайте ребенку, что он для вас значим, что вы им интересуетесь.</a:t>
            </a:r>
          </a:p>
        </p:txBody>
      </p:sp>
      <p:sp>
        <p:nvSpPr>
          <p:cNvPr id="4" name="Объект 3">
            <a:extLst>
              <a:ext uri="{FF2B5EF4-FFF2-40B4-BE49-F238E27FC236}">
                <a16:creationId xmlns:a16="http://schemas.microsoft.com/office/drawing/2014/main" xmlns="" id="{6E86D50E-8C46-4B53-8A9D-7B3AB65DC375}"/>
              </a:ext>
            </a:extLst>
          </p:cNvPr>
          <p:cNvSpPr>
            <a:spLocks noGrp="1"/>
          </p:cNvSpPr>
          <p:nvPr>
            <p:ph sz="quarter" idx="13"/>
          </p:nvPr>
        </p:nvSpPr>
        <p:spPr>
          <a:xfrm>
            <a:off x="0" y="3193774"/>
            <a:ext cx="6019802" cy="3220278"/>
          </a:xfrm>
        </p:spPr>
        <p:txBody>
          <a:bodyPr>
            <a:noAutofit/>
          </a:bodyPr>
          <a:lstStyle/>
          <a:p>
            <a:r>
              <a:rPr lang="ru-RU" sz="1800" b="1" cap="none" dirty="0">
                <a:latin typeface="Times New Roman" panose="02020603050405020304" pitchFamily="18" charset="0"/>
                <a:cs typeface="Times New Roman" panose="02020603050405020304" pitchFamily="18" charset="0"/>
              </a:rPr>
              <a:t>Имеется в виду не только говорить это словами, а показывать действиями. Да, это опять отношения в семье. Да, опять разговоры. Но не про «как дела в школе? Что ел?». А быть может: «как тебе новый фильм?», «Что нравится в игре, по которой фанатеет весь класс?», «Какой подарок удивит папу?».</a:t>
            </a:r>
          </a:p>
          <a:p>
            <a:r>
              <a:rPr lang="ru-RU" sz="1800" b="1" cap="none" dirty="0">
                <a:latin typeface="Times New Roman" panose="02020603050405020304" pitchFamily="18" charset="0"/>
                <a:cs typeface="Times New Roman" panose="02020603050405020304" pitchFamily="18" charset="0"/>
              </a:rPr>
              <a:t>В общем приятная болтовня, когда делитесь друг с другом всяким – все это создает ощущение теплоты и близости. А когда ребенку хорошо – он уверен в себе.</a:t>
            </a:r>
          </a:p>
        </p:txBody>
      </p:sp>
      <p:sp>
        <p:nvSpPr>
          <p:cNvPr id="5" name="Текст 4">
            <a:extLst>
              <a:ext uri="{FF2B5EF4-FFF2-40B4-BE49-F238E27FC236}">
                <a16:creationId xmlns:a16="http://schemas.microsoft.com/office/drawing/2014/main" xmlns="" id="{488014B5-FB21-4840-A182-98764653D024}"/>
              </a:ext>
            </a:extLst>
          </p:cNvPr>
          <p:cNvSpPr>
            <a:spLocks noGrp="1"/>
          </p:cNvSpPr>
          <p:nvPr>
            <p:ph type="body" sz="quarter" idx="3"/>
          </p:nvPr>
        </p:nvSpPr>
        <p:spPr>
          <a:xfrm>
            <a:off x="6172200" y="2256031"/>
            <a:ext cx="4881804" cy="679994"/>
          </a:xfrm>
        </p:spPr>
        <p:txBody>
          <a:bodyPr/>
          <a:lstStyle/>
          <a:p>
            <a:r>
              <a:rPr lang="ru-RU" dirty="0"/>
              <a:t> </a:t>
            </a:r>
            <a:r>
              <a:rPr lang="ru-RU" cap="none" dirty="0"/>
              <a:t>Поощрять самостоятельность</a:t>
            </a:r>
            <a:r>
              <a:rPr lang="ru-RU" dirty="0"/>
              <a:t>. </a:t>
            </a:r>
          </a:p>
        </p:txBody>
      </p:sp>
      <p:sp>
        <p:nvSpPr>
          <p:cNvPr id="6" name="Объект 5">
            <a:extLst>
              <a:ext uri="{FF2B5EF4-FFF2-40B4-BE49-F238E27FC236}">
                <a16:creationId xmlns:a16="http://schemas.microsoft.com/office/drawing/2014/main" xmlns="" id="{B0F1639C-5CA9-4187-A0BA-050BF94B6698}"/>
              </a:ext>
            </a:extLst>
          </p:cNvPr>
          <p:cNvSpPr>
            <a:spLocks noGrp="1"/>
          </p:cNvSpPr>
          <p:nvPr>
            <p:ph sz="quarter" idx="14"/>
          </p:nvPr>
        </p:nvSpPr>
        <p:spPr>
          <a:xfrm>
            <a:off x="5801138" y="3082109"/>
            <a:ext cx="6019802" cy="3591339"/>
          </a:xfrm>
        </p:spPr>
        <p:txBody>
          <a:bodyPr>
            <a:noAutofit/>
          </a:bodyPr>
          <a:lstStyle/>
          <a:p>
            <a:r>
              <a:rPr lang="ru-RU" sz="1600" b="1" cap="none" dirty="0">
                <a:latin typeface="Times New Roman" panose="02020603050405020304" pitchFamily="18" charset="0"/>
                <a:cs typeface="Times New Roman" panose="02020603050405020304" pitchFamily="18" charset="0"/>
              </a:rPr>
              <a:t>С самого малого возраста необходимо давать возможность ребенку выбирать самому, что он наденет, куда пойдет гулять, с кем будет общаться и так далее. Сначала выбор может быть ограничен парой вариантов.. «Где бы ты хотел заниматься дополнительно? Давай рассмотрим разные варианты, а ты решишь».</a:t>
            </a:r>
          </a:p>
          <a:p>
            <a:r>
              <a:rPr lang="ru-RU" sz="1600" b="1" cap="none" dirty="0">
                <a:latin typeface="Times New Roman" panose="02020603050405020304" pitchFamily="18" charset="0"/>
                <a:cs typeface="Times New Roman" panose="02020603050405020304" pitchFamily="18" charset="0"/>
              </a:rPr>
              <a:t>Так ребенок приучается принимать решения и нести за них ответственность, накапливает опыт и становится самостоятельным и уверенным в своих действиях.</a:t>
            </a:r>
          </a:p>
        </p:txBody>
      </p:sp>
    </p:spTree>
    <p:extLst>
      <p:ext uri="{BB962C8B-B14F-4D97-AF65-F5344CB8AC3E}">
        <p14:creationId xmlns:p14="http://schemas.microsoft.com/office/powerpoint/2010/main" xmlns="" val="3083797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2F6F7CC5-8F96-490C-911F-719B7C1992D2}"/>
              </a:ext>
            </a:extLst>
          </p:cNvPr>
          <p:cNvSpPr>
            <a:spLocks noGrp="1"/>
          </p:cNvSpPr>
          <p:nvPr>
            <p:ph type="body" idx="1"/>
          </p:nvPr>
        </p:nvSpPr>
        <p:spPr>
          <a:xfrm>
            <a:off x="913774" y="1066801"/>
            <a:ext cx="4873474" cy="679994"/>
          </a:xfrm>
        </p:spPr>
        <p:txBody>
          <a:bodyPr/>
          <a:lstStyle/>
          <a:p>
            <a:r>
              <a:rPr lang="ru-RU" cap="none" dirty="0"/>
              <a:t> Начните принимать ребенка таким какой есть</a:t>
            </a:r>
          </a:p>
        </p:txBody>
      </p:sp>
      <p:sp>
        <p:nvSpPr>
          <p:cNvPr id="4" name="Объект 3">
            <a:extLst>
              <a:ext uri="{FF2B5EF4-FFF2-40B4-BE49-F238E27FC236}">
                <a16:creationId xmlns:a16="http://schemas.microsoft.com/office/drawing/2014/main" xmlns="" id="{7A7E066A-CD70-4549-8F24-8BA66EDB6F6A}"/>
              </a:ext>
            </a:extLst>
          </p:cNvPr>
          <p:cNvSpPr>
            <a:spLocks noGrp="1"/>
          </p:cNvSpPr>
          <p:nvPr>
            <p:ph sz="quarter" idx="13"/>
          </p:nvPr>
        </p:nvSpPr>
        <p:spPr>
          <a:xfrm>
            <a:off x="251165" y="2058906"/>
            <a:ext cx="6145258" cy="4500920"/>
          </a:xfrm>
        </p:spPr>
        <p:txBody>
          <a:bodyPr>
            <a:noAutofit/>
          </a:bodyPr>
          <a:lstStyle/>
          <a:p>
            <a:r>
              <a:rPr lang="ru-RU" sz="1600" b="1" cap="none" dirty="0">
                <a:latin typeface="Times New Roman" panose="02020603050405020304" pitchFamily="18" charset="0"/>
                <a:cs typeface="Times New Roman" panose="02020603050405020304" pitchFamily="18" charset="0"/>
              </a:rPr>
              <a:t>Кажется, это самый непростой для родителей пункт. Конечно, мы любим своего ребенка, желаем добра, но по факту не всегда видим в нем личность со своими интересами, особенностями и характером. Проще видеть «глину», бездушный материал, который можно здесь подравнять до какого-то стандарта, тут добавить, что-то отрезать. При таком подходе ребенку сложно быть уверенным в себе. Он думает: «Я какой-то не такой», «Я постоянно не дотягиваю до идеала».</a:t>
            </a:r>
          </a:p>
          <a:p>
            <a:r>
              <a:rPr lang="ru-RU" sz="1600" b="1" cap="none" dirty="0">
                <a:latin typeface="Times New Roman" panose="02020603050405020304" pitchFamily="18" charset="0"/>
                <a:cs typeface="Times New Roman" panose="02020603050405020304" pitchFamily="18" charset="0"/>
              </a:rPr>
              <a:t>Лучше говорить и действовать по принципу: «какой бы ты не был, ты наш. И мы всегда тебя любим». </a:t>
            </a:r>
          </a:p>
        </p:txBody>
      </p:sp>
      <p:sp>
        <p:nvSpPr>
          <p:cNvPr id="5" name="Текст 4">
            <a:extLst>
              <a:ext uri="{FF2B5EF4-FFF2-40B4-BE49-F238E27FC236}">
                <a16:creationId xmlns:a16="http://schemas.microsoft.com/office/drawing/2014/main" xmlns="" id="{CB1E439F-3D99-4BB6-B677-1AC23CEE9960}"/>
              </a:ext>
            </a:extLst>
          </p:cNvPr>
          <p:cNvSpPr>
            <a:spLocks noGrp="1"/>
          </p:cNvSpPr>
          <p:nvPr>
            <p:ph type="body" sz="quarter" idx="3"/>
          </p:nvPr>
        </p:nvSpPr>
        <p:spPr>
          <a:xfrm>
            <a:off x="6396423" y="882859"/>
            <a:ext cx="4881804" cy="679994"/>
          </a:xfrm>
        </p:spPr>
        <p:txBody>
          <a:bodyPr/>
          <a:lstStyle/>
          <a:p>
            <a:r>
              <a:rPr lang="ru-RU" cap="none" dirty="0"/>
              <a:t>Не сравнивать с другими.</a:t>
            </a:r>
          </a:p>
        </p:txBody>
      </p:sp>
      <p:sp>
        <p:nvSpPr>
          <p:cNvPr id="6" name="Объект 5">
            <a:extLst>
              <a:ext uri="{FF2B5EF4-FFF2-40B4-BE49-F238E27FC236}">
                <a16:creationId xmlns:a16="http://schemas.microsoft.com/office/drawing/2014/main" xmlns="" id="{AA5461F9-3027-4A8E-AFF9-CDD24425EE4C}"/>
              </a:ext>
            </a:extLst>
          </p:cNvPr>
          <p:cNvSpPr>
            <a:spLocks noGrp="1"/>
          </p:cNvSpPr>
          <p:nvPr>
            <p:ph sz="quarter" idx="14"/>
          </p:nvPr>
        </p:nvSpPr>
        <p:spPr>
          <a:xfrm>
            <a:off x="6490252" y="1858316"/>
            <a:ext cx="5105401" cy="2740187"/>
          </a:xfrm>
        </p:spPr>
        <p:txBody>
          <a:bodyPr/>
          <a:lstStyle/>
          <a:p>
            <a:r>
              <a:rPr lang="ru-RU" cap="none" dirty="0"/>
              <a:t>Никогда не сравнивайте одного ребенка с другими. Сравнивать следует каждого ребенка только с самим собой</a:t>
            </a:r>
          </a:p>
        </p:txBody>
      </p:sp>
      <p:pic>
        <p:nvPicPr>
          <p:cNvPr id="7" name="Рисунок 6">
            <a:extLst>
              <a:ext uri="{FF2B5EF4-FFF2-40B4-BE49-F238E27FC236}">
                <a16:creationId xmlns:a16="http://schemas.microsoft.com/office/drawing/2014/main" xmlns="" id="{AE0843FA-2898-4ED7-BCEA-D2E738292909}"/>
              </a:ext>
            </a:extLst>
          </p:cNvPr>
          <p:cNvPicPr>
            <a:picLocks noChangeAspect="1"/>
          </p:cNvPicPr>
          <p:nvPr/>
        </p:nvPicPr>
        <p:blipFill>
          <a:blip r:embed="rId2" cstate="print"/>
          <a:stretch>
            <a:fillRect/>
          </a:stretch>
        </p:blipFill>
        <p:spPr>
          <a:xfrm>
            <a:off x="7442579" y="3690730"/>
            <a:ext cx="4749421" cy="3167270"/>
          </a:xfrm>
          <a:prstGeom prst="rect">
            <a:avLst/>
          </a:prstGeom>
        </p:spPr>
      </p:pic>
    </p:spTree>
    <p:extLst>
      <p:ext uri="{BB962C8B-B14F-4D97-AF65-F5344CB8AC3E}">
        <p14:creationId xmlns:p14="http://schemas.microsoft.com/office/powerpoint/2010/main" xmlns="" val="4114306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6CEE09C2-876D-4CAC-8E7F-F28AA0E62D27}"/>
              </a:ext>
            </a:extLst>
          </p:cNvPr>
          <p:cNvSpPr>
            <a:spLocks noGrp="1"/>
          </p:cNvSpPr>
          <p:nvPr>
            <p:ph type="body" idx="1"/>
          </p:nvPr>
        </p:nvSpPr>
        <p:spPr>
          <a:xfrm>
            <a:off x="1030050" y="939783"/>
            <a:ext cx="4873474" cy="679994"/>
          </a:xfrm>
        </p:spPr>
        <p:txBody>
          <a:bodyPr/>
          <a:lstStyle/>
          <a:p>
            <a:r>
              <a:rPr lang="ru-RU" cap="none" dirty="0"/>
              <a:t>Хвалите при других </a:t>
            </a:r>
          </a:p>
        </p:txBody>
      </p:sp>
      <p:sp>
        <p:nvSpPr>
          <p:cNvPr id="4" name="Объект 3">
            <a:extLst>
              <a:ext uri="{FF2B5EF4-FFF2-40B4-BE49-F238E27FC236}">
                <a16:creationId xmlns:a16="http://schemas.microsoft.com/office/drawing/2014/main" xmlns="" id="{6616F5E3-24EC-4892-9E19-4C1B1B6C1CA0}"/>
              </a:ext>
            </a:extLst>
          </p:cNvPr>
          <p:cNvSpPr>
            <a:spLocks noGrp="1"/>
          </p:cNvSpPr>
          <p:nvPr>
            <p:ph sz="quarter" idx="13"/>
          </p:nvPr>
        </p:nvSpPr>
        <p:spPr>
          <a:xfrm>
            <a:off x="357182" y="1884821"/>
            <a:ext cx="5106027" cy="2740187"/>
          </a:xfrm>
        </p:spPr>
        <p:txBody>
          <a:bodyPr>
            <a:normAutofit fontScale="92500" lnSpcReduction="20000"/>
          </a:bodyPr>
          <a:lstStyle/>
          <a:p>
            <a:r>
              <a:rPr lang="ru-RU" b="1" cap="none" dirty="0">
                <a:latin typeface="Times New Roman" panose="02020603050405020304" pitchFamily="18" charset="0"/>
                <a:cs typeface="Times New Roman" panose="02020603050405020304" pitchFamily="18" charset="0"/>
              </a:rPr>
              <a:t>Возьмите себе за правило никогда плохо не отзываться (и лично, и по телефону) о своем ребенке при других людях, даже родственниках. Более того, хвалите чадо, когда оно вас «ненароком» слышит. Такая похвала значительно весомее для детеныша. Так он точно утвердится во мнении, что действительно хороший и замечательный.</a:t>
            </a:r>
          </a:p>
        </p:txBody>
      </p:sp>
      <p:sp>
        <p:nvSpPr>
          <p:cNvPr id="5" name="Текст 4">
            <a:extLst>
              <a:ext uri="{FF2B5EF4-FFF2-40B4-BE49-F238E27FC236}">
                <a16:creationId xmlns:a16="http://schemas.microsoft.com/office/drawing/2014/main" xmlns="" id="{4F231EE7-8BA0-43A7-B5D0-70C42BE79AF5}"/>
              </a:ext>
            </a:extLst>
          </p:cNvPr>
          <p:cNvSpPr>
            <a:spLocks noGrp="1"/>
          </p:cNvSpPr>
          <p:nvPr>
            <p:ph type="body" sz="quarter" idx="3"/>
          </p:nvPr>
        </p:nvSpPr>
        <p:spPr>
          <a:xfrm>
            <a:off x="6096000" y="1204827"/>
            <a:ext cx="4881804" cy="679994"/>
          </a:xfrm>
        </p:spPr>
        <p:txBody>
          <a:bodyPr/>
          <a:lstStyle/>
          <a:p>
            <a:r>
              <a:rPr lang="ru-RU" cap="none" dirty="0"/>
              <a:t>Скорректировать внешний имидж</a:t>
            </a:r>
          </a:p>
        </p:txBody>
      </p:sp>
      <p:sp>
        <p:nvSpPr>
          <p:cNvPr id="6" name="Объект 5">
            <a:extLst>
              <a:ext uri="{FF2B5EF4-FFF2-40B4-BE49-F238E27FC236}">
                <a16:creationId xmlns:a16="http://schemas.microsoft.com/office/drawing/2014/main" xmlns="" id="{F0822BBB-DB0B-47D6-A2F8-01E53F22B10E}"/>
              </a:ext>
            </a:extLst>
          </p:cNvPr>
          <p:cNvSpPr>
            <a:spLocks noGrp="1"/>
          </p:cNvSpPr>
          <p:nvPr>
            <p:ph sz="quarter" idx="14"/>
          </p:nvPr>
        </p:nvSpPr>
        <p:spPr>
          <a:xfrm>
            <a:off x="5984201" y="2058906"/>
            <a:ext cx="5105401" cy="2740187"/>
          </a:xfrm>
        </p:spPr>
        <p:txBody>
          <a:bodyPr>
            <a:normAutofit fontScale="92500" lnSpcReduction="10000"/>
          </a:bodyPr>
          <a:lstStyle/>
          <a:p>
            <a:r>
              <a:rPr lang="ru-RU" b="1" cap="none" dirty="0">
                <a:latin typeface="Times New Roman" panose="02020603050405020304" pitchFamily="18" charset="0"/>
                <a:cs typeface="Times New Roman" panose="02020603050405020304" pitchFamily="18" charset="0"/>
              </a:rPr>
              <a:t>Иногда проще начать с внешних изменений, за которыми подтянется и мышление. Например, пересмотреть одежду ребенка, подобрать другие очки (или контактные мягкие или ночные линзы), сделать новую модную прическу или стрижку. И обязательно следить за опрятностью.</a:t>
            </a:r>
          </a:p>
        </p:txBody>
      </p:sp>
      <p:pic>
        <p:nvPicPr>
          <p:cNvPr id="7" name="Рисунок 6">
            <a:extLst>
              <a:ext uri="{FF2B5EF4-FFF2-40B4-BE49-F238E27FC236}">
                <a16:creationId xmlns:a16="http://schemas.microsoft.com/office/drawing/2014/main" xmlns="" id="{7DBD2A61-F16F-45F0-8A89-AF5A18157733}"/>
              </a:ext>
            </a:extLst>
          </p:cNvPr>
          <p:cNvPicPr>
            <a:picLocks noChangeAspect="1"/>
          </p:cNvPicPr>
          <p:nvPr/>
        </p:nvPicPr>
        <p:blipFill>
          <a:blip r:embed="rId2" cstate="print"/>
          <a:stretch>
            <a:fillRect/>
          </a:stretch>
        </p:blipFill>
        <p:spPr>
          <a:xfrm>
            <a:off x="2910195" y="4604026"/>
            <a:ext cx="3380961" cy="2253974"/>
          </a:xfrm>
          <a:prstGeom prst="rect">
            <a:avLst/>
          </a:prstGeom>
        </p:spPr>
      </p:pic>
    </p:spTree>
    <p:extLst>
      <p:ext uri="{BB962C8B-B14F-4D97-AF65-F5344CB8AC3E}">
        <p14:creationId xmlns:p14="http://schemas.microsoft.com/office/powerpoint/2010/main" xmlns="" val="2346393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6B426B-C342-4F8D-B3E9-7E77C85C5456}"/>
              </a:ext>
            </a:extLst>
          </p:cNvPr>
          <p:cNvSpPr>
            <a:spLocks noGrp="1"/>
          </p:cNvSpPr>
          <p:nvPr>
            <p:ph type="title"/>
          </p:nvPr>
        </p:nvSpPr>
        <p:spPr>
          <a:xfrm>
            <a:off x="913775" y="490331"/>
            <a:ext cx="10364452" cy="1724364"/>
          </a:xfrm>
        </p:spPr>
        <p:txBody>
          <a:bodyPr>
            <a:normAutofit fontScale="90000"/>
          </a:bodyPr>
          <a:lstStyle/>
          <a:p>
            <a:r>
              <a:rPr lang="ru-RU" cap="none" dirty="0"/>
              <a:t>Выбор профессии - важное и ответственное дело! Выбирая профессию, нужно учитывать в первую очередь интересы ребенка, его склонности, способности, желания и только потом семейные традиции и интересы</a:t>
            </a:r>
            <a:r>
              <a:rPr lang="ru-RU" dirty="0"/>
              <a:t>. </a:t>
            </a:r>
          </a:p>
        </p:txBody>
      </p:sp>
      <p:sp>
        <p:nvSpPr>
          <p:cNvPr id="3" name="Объект 2">
            <a:extLst>
              <a:ext uri="{FF2B5EF4-FFF2-40B4-BE49-F238E27FC236}">
                <a16:creationId xmlns:a16="http://schemas.microsoft.com/office/drawing/2014/main" xmlns="" id="{A7184FCA-0F66-4660-978B-CF2E9BBC11B6}"/>
              </a:ext>
            </a:extLst>
          </p:cNvPr>
          <p:cNvSpPr>
            <a:spLocks noGrp="1"/>
          </p:cNvSpPr>
          <p:nvPr>
            <p:ph sz="quarter" idx="13"/>
          </p:nvPr>
        </p:nvSpPr>
        <p:spPr>
          <a:xfrm>
            <a:off x="278922" y="2320713"/>
            <a:ext cx="11634781" cy="4239113"/>
          </a:xfrm>
        </p:spPr>
        <p:txBody>
          <a:bodyPr>
            <a:normAutofit fontScale="25000" lnSpcReduction="20000"/>
          </a:bodyPr>
          <a:lstStyle/>
          <a:p>
            <a:pPr algn="l" fontAlgn="base"/>
            <a:r>
              <a:rPr lang="ru-RU" sz="7200" b="1" i="0" cap="none" dirty="0">
                <a:solidFill>
                  <a:srgbClr val="000000"/>
                </a:solidFill>
                <a:effectLst/>
                <a:latin typeface="Times New Roman" panose="02020603050405020304" pitchFamily="18" charset="0"/>
                <a:cs typeface="Times New Roman" panose="02020603050405020304" pitchFamily="18" charset="0"/>
              </a:rPr>
              <a:t>1. Дайте своему ребенку право выбора будущей профессии. </a:t>
            </a:r>
          </a:p>
          <a:p>
            <a:pPr algn="l" fontAlgn="base"/>
            <a:r>
              <a:rPr lang="ru-RU" sz="7200" b="1" i="0" cap="none" dirty="0">
                <a:solidFill>
                  <a:srgbClr val="000000"/>
                </a:solidFill>
                <a:effectLst/>
                <a:latin typeface="Times New Roman" panose="02020603050405020304" pitchFamily="18" charset="0"/>
                <a:cs typeface="Times New Roman" panose="02020603050405020304" pitchFamily="18" charset="0"/>
              </a:rPr>
              <a:t>2. Обсуждайте вместе с ним возможные "за" и "против" выбранной им профессии. </a:t>
            </a:r>
          </a:p>
          <a:p>
            <a:pPr algn="l" fontAlgn="base"/>
            <a:r>
              <a:rPr lang="ru-RU" sz="7200" b="1" i="0" cap="none" dirty="0">
                <a:solidFill>
                  <a:srgbClr val="000000"/>
                </a:solidFill>
                <a:effectLst/>
                <a:latin typeface="Times New Roman" panose="02020603050405020304" pitchFamily="18" charset="0"/>
                <a:cs typeface="Times New Roman" panose="02020603050405020304" pitchFamily="18" charset="0"/>
              </a:rPr>
              <a:t>3. Рассматривайте выбор будущей профессии не только с позиции  </a:t>
            </a:r>
            <a:r>
              <a:rPr lang="ru-RU" sz="7200" b="1" cap="none" dirty="0">
                <a:solidFill>
                  <a:srgbClr val="000000"/>
                </a:solidFill>
                <a:latin typeface="Times New Roman" panose="02020603050405020304" pitchFamily="18" charset="0"/>
                <a:cs typeface="Times New Roman" panose="02020603050405020304" pitchFamily="18" charset="0"/>
              </a:rPr>
              <a:t>м</a:t>
            </a:r>
            <a:r>
              <a:rPr lang="ru-RU" sz="7200" b="1" i="0" cap="none" dirty="0">
                <a:solidFill>
                  <a:srgbClr val="000000"/>
                </a:solidFill>
                <a:effectLst/>
                <a:latin typeface="Times New Roman" panose="02020603050405020304" pitchFamily="18" charset="0"/>
                <a:cs typeface="Times New Roman" panose="02020603050405020304" pitchFamily="18" charset="0"/>
              </a:rPr>
              <a:t>атериальной выгоды, но и с позиции морального удовлетворения. </a:t>
            </a:r>
          </a:p>
          <a:p>
            <a:pPr algn="l" fontAlgn="base"/>
            <a:r>
              <a:rPr lang="ru-RU" sz="7200" b="1" i="0" cap="none" dirty="0">
                <a:solidFill>
                  <a:srgbClr val="000000"/>
                </a:solidFill>
                <a:effectLst/>
                <a:latin typeface="Times New Roman" panose="02020603050405020304" pitchFamily="18" charset="0"/>
                <a:cs typeface="Times New Roman" panose="02020603050405020304" pitchFamily="18" charset="0"/>
              </a:rPr>
              <a:t>4. Учитывайте в выборе будущей профессии личностные качества своего  ребенка, которые необходимы ему в данной специальности. </a:t>
            </a:r>
          </a:p>
          <a:p>
            <a:pPr algn="l" fontAlgn="base"/>
            <a:r>
              <a:rPr lang="ru-RU" sz="7200" b="1" i="0" cap="none" dirty="0">
                <a:solidFill>
                  <a:srgbClr val="000000"/>
                </a:solidFill>
                <a:effectLst/>
                <a:latin typeface="Times New Roman" panose="02020603050405020304" pitchFamily="18" charset="0"/>
                <a:cs typeface="Times New Roman" panose="02020603050405020304" pitchFamily="18" charset="0"/>
              </a:rPr>
              <a:t>5. Если возникают разногласия в выборе профессии, используйте возможность посоветоваться со специалистами-консультантами</a:t>
            </a:r>
            <a:r>
              <a:rPr lang="ru-RU" sz="7200" b="0" i="0" cap="none" dirty="0">
                <a:solidFill>
                  <a:srgbClr val="000000"/>
                </a:solidFill>
                <a:effectLst/>
                <a:latin typeface="Times New Roman" panose="02020603050405020304" pitchFamily="18" charset="0"/>
                <a:cs typeface="Times New Roman" panose="02020603050405020304" pitchFamily="18" charset="0"/>
              </a:rPr>
              <a:t>. </a:t>
            </a:r>
          </a:p>
          <a:p>
            <a:pPr algn="l" fontAlgn="base"/>
            <a:r>
              <a:rPr lang="ru-RU" sz="7200" b="1" i="0" cap="none" dirty="0">
                <a:solidFill>
                  <a:srgbClr val="000000"/>
                </a:solidFill>
                <a:effectLst/>
                <a:latin typeface="Times New Roman" panose="02020603050405020304" pitchFamily="18" charset="0"/>
                <a:cs typeface="Times New Roman" panose="02020603050405020304" pitchFamily="18" charset="0"/>
              </a:rPr>
              <a:t>6. Не давите на ребенка в выборе профессии, иначе это может обернуться стойкими конфликтами. </a:t>
            </a:r>
          </a:p>
          <a:p>
            <a:pPr algn="l" fontAlgn="base"/>
            <a:r>
              <a:rPr lang="ru-RU" sz="7200" b="1" i="0" cap="none" dirty="0">
                <a:solidFill>
                  <a:srgbClr val="000000"/>
                </a:solidFill>
                <a:effectLst/>
                <a:latin typeface="Times New Roman" panose="02020603050405020304" pitchFamily="18" charset="0"/>
                <a:cs typeface="Times New Roman" panose="02020603050405020304" pitchFamily="18" charset="0"/>
              </a:rPr>
              <a:t>7. Если ваш ребенок рано увлекся какой-то профессией, дайте ему возможность поддерживать этот интерес с помощью литературы, занятия в кружках и т. д.</a:t>
            </a:r>
          </a:p>
          <a:p>
            <a:pPr algn="l" fontAlgn="base"/>
            <a:endParaRPr lang="ru-RU" sz="7200" b="0" i="0" cap="none" dirty="0">
              <a:solidFill>
                <a:srgbClr val="000000"/>
              </a:solidFill>
              <a:effectLst/>
              <a:latin typeface="Times New Roman" panose="02020603050405020304" pitchFamily="18" charset="0"/>
              <a:cs typeface="Times New Roman" panose="02020603050405020304" pitchFamily="18" charset="0"/>
            </a:endParaRPr>
          </a:p>
          <a:p>
            <a:pPr algn="l" fontAlgn="base"/>
            <a:endParaRPr lang="ru-RU" b="1" i="0" dirty="0">
              <a:solidFill>
                <a:srgbClr val="000000"/>
              </a:solidFill>
              <a:effectLst/>
              <a:latin typeface="ff7"/>
            </a:endParaRPr>
          </a:p>
          <a:p>
            <a:pPr algn="l" fontAlgn="base"/>
            <a:endParaRPr lang="ru-RU" b="1" i="0" dirty="0">
              <a:solidFill>
                <a:srgbClr val="000000"/>
              </a:solidFill>
              <a:effectLst/>
              <a:latin typeface="ff7"/>
            </a:endParaRPr>
          </a:p>
          <a:p>
            <a:endParaRPr lang="ru-RU" dirty="0"/>
          </a:p>
        </p:txBody>
      </p:sp>
    </p:spTree>
    <p:extLst>
      <p:ext uri="{BB962C8B-B14F-4D97-AF65-F5344CB8AC3E}">
        <p14:creationId xmlns:p14="http://schemas.microsoft.com/office/powerpoint/2010/main" xmlns="" val="3888812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xmlns="" id="{E5509D26-369D-4B05-8118-6E1C3796AC26}"/>
              </a:ext>
            </a:extLst>
          </p:cNvPr>
          <p:cNvSpPr>
            <a:spLocks noGrp="1"/>
          </p:cNvSpPr>
          <p:nvPr>
            <p:ph sz="quarter" idx="13"/>
          </p:nvPr>
        </p:nvSpPr>
        <p:spPr>
          <a:xfrm>
            <a:off x="106017" y="1204825"/>
            <a:ext cx="5913783" cy="4215313"/>
          </a:xfrm>
        </p:spPr>
        <p:txBody>
          <a:bodyPr>
            <a:normAutofit/>
          </a:bodyPr>
          <a:lstStyle/>
          <a:p>
            <a:pPr algn="l"/>
            <a:r>
              <a:rPr lang="ru-RU" b="1" i="0" dirty="0">
                <a:solidFill>
                  <a:srgbClr val="333333"/>
                </a:solidFill>
                <a:effectLst/>
                <a:latin typeface="Helvetica Neue"/>
              </a:rPr>
              <a:t>Мотивы, побуждающие подростка выбрать тут или иную профессию:</a:t>
            </a:r>
            <a:endParaRPr lang="ru-RU" b="0" i="0" dirty="0">
              <a:solidFill>
                <a:srgbClr val="333333"/>
              </a:solidFill>
              <a:effectLst/>
              <a:latin typeface="Helvetica Neue"/>
            </a:endParaRPr>
          </a:p>
          <a:p>
            <a:pPr algn="l"/>
            <a:r>
              <a:rPr lang="ru-RU" b="1" i="0" dirty="0">
                <a:solidFill>
                  <a:srgbClr val="333333"/>
                </a:solidFill>
                <a:effectLst/>
                <a:latin typeface="Times New Roman" panose="02020603050405020304" pitchFamily="18" charset="0"/>
                <a:cs typeface="Times New Roman" panose="02020603050405020304" pitchFamily="18" charset="0"/>
              </a:rPr>
              <a:t>Престиж.</a:t>
            </a:r>
          </a:p>
          <a:p>
            <a:pPr algn="l"/>
            <a:r>
              <a:rPr lang="ru-RU" b="1" i="0" dirty="0">
                <a:solidFill>
                  <a:srgbClr val="333333"/>
                </a:solidFill>
                <a:effectLst/>
                <a:latin typeface="Times New Roman" panose="02020603050405020304" pitchFamily="18" charset="0"/>
                <a:cs typeface="Times New Roman" panose="02020603050405020304" pitchFamily="18" charset="0"/>
              </a:rPr>
              <a:t>Высокий уровень зарплаты.</a:t>
            </a:r>
          </a:p>
          <a:p>
            <a:pPr algn="l"/>
            <a:r>
              <a:rPr lang="ru-RU" b="1" i="0" dirty="0">
                <a:solidFill>
                  <a:srgbClr val="333333"/>
                </a:solidFill>
                <a:effectLst/>
                <a:latin typeface="Times New Roman" panose="02020603050405020304" pitchFamily="18" charset="0"/>
                <a:cs typeface="Times New Roman" panose="02020603050405020304" pitchFamily="18" charset="0"/>
              </a:rPr>
              <a:t>Карьерный рост.</a:t>
            </a:r>
          </a:p>
          <a:p>
            <a:pPr algn="l"/>
            <a:r>
              <a:rPr lang="ru-RU" b="1" i="0" dirty="0">
                <a:solidFill>
                  <a:srgbClr val="333333"/>
                </a:solidFill>
                <a:effectLst/>
                <a:latin typeface="Times New Roman" panose="02020603050405020304" pitchFamily="18" charset="0"/>
                <a:cs typeface="Times New Roman" panose="02020603050405020304" pitchFamily="18" charset="0"/>
              </a:rPr>
              <a:t>Интерес к  профессии.</a:t>
            </a:r>
          </a:p>
          <a:p>
            <a:pPr algn="l"/>
            <a:r>
              <a:rPr lang="ru-RU" b="1" i="0" dirty="0">
                <a:solidFill>
                  <a:srgbClr val="333333"/>
                </a:solidFill>
                <a:effectLst/>
                <a:latin typeface="Times New Roman" panose="02020603050405020304" pitchFamily="18" charset="0"/>
                <a:cs typeface="Times New Roman" panose="02020603050405020304" pitchFamily="18" charset="0"/>
              </a:rPr>
              <a:t>Условия работы.</a:t>
            </a:r>
          </a:p>
          <a:p>
            <a:pPr algn="l"/>
            <a:r>
              <a:rPr lang="ru-RU" b="1" i="0" dirty="0">
                <a:solidFill>
                  <a:srgbClr val="333333"/>
                </a:solidFill>
                <a:effectLst/>
                <a:latin typeface="Times New Roman" panose="02020603050405020304" pitchFamily="18" charset="0"/>
                <a:cs typeface="Times New Roman" panose="02020603050405020304" pitchFamily="18" charset="0"/>
              </a:rPr>
              <a:t>Образовательные возможности (доступность образования).</a:t>
            </a:r>
          </a:p>
          <a:p>
            <a:endParaRPr lang="ru-RU" dirty="0"/>
          </a:p>
        </p:txBody>
      </p:sp>
      <p:sp>
        <p:nvSpPr>
          <p:cNvPr id="6" name="Объект 5">
            <a:extLst>
              <a:ext uri="{FF2B5EF4-FFF2-40B4-BE49-F238E27FC236}">
                <a16:creationId xmlns:a16="http://schemas.microsoft.com/office/drawing/2014/main" xmlns="" id="{2E121906-EC69-440D-AAAD-CCB257975E21}"/>
              </a:ext>
            </a:extLst>
          </p:cNvPr>
          <p:cNvSpPr>
            <a:spLocks noGrp="1"/>
          </p:cNvSpPr>
          <p:nvPr>
            <p:ph sz="quarter" idx="14"/>
          </p:nvPr>
        </p:nvSpPr>
        <p:spPr>
          <a:xfrm>
            <a:off x="6583017" y="904159"/>
            <a:ext cx="5105401" cy="2740187"/>
          </a:xfrm>
        </p:spPr>
        <p:txBody>
          <a:bodyPr>
            <a:normAutofit lnSpcReduction="10000"/>
          </a:bodyPr>
          <a:lstStyle/>
          <a:p>
            <a:pPr algn="l"/>
            <a:r>
              <a:rPr lang="ru-RU" b="1" i="0" dirty="0">
                <a:solidFill>
                  <a:srgbClr val="333333"/>
                </a:solidFill>
                <a:effectLst/>
                <a:latin typeface="Times New Roman" panose="02020603050405020304" pitchFamily="18" charset="0"/>
                <a:cs typeface="Times New Roman" panose="02020603050405020304" pitchFamily="18" charset="0"/>
              </a:rPr>
              <a:t>Помогите подростку лучше понять себя.</a:t>
            </a:r>
            <a:r>
              <a:rPr lang="ru-RU" b="0" i="0" dirty="0">
                <a:solidFill>
                  <a:srgbClr val="333333"/>
                </a:solidFill>
                <a:effectLst/>
                <a:latin typeface="Times New Roman" panose="02020603050405020304" pitchFamily="18" charset="0"/>
                <a:cs typeface="Times New Roman" panose="02020603050405020304" pitchFamily="18" charset="0"/>
              </a:rPr>
              <a:t>  </a:t>
            </a:r>
          </a:p>
          <a:p>
            <a:pPr algn="l"/>
            <a:r>
              <a:rPr lang="ru-RU" b="1" i="0" dirty="0">
                <a:solidFill>
                  <a:srgbClr val="333333"/>
                </a:solidFill>
                <a:effectLst/>
                <a:latin typeface="Times New Roman" panose="02020603050405020304" pitchFamily="18" charset="0"/>
                <a:cs typeface="Times New Roman" panose="02020603050405020304" pitchFamily="18" charset="0"/>
              </a:rPr>
              <a:t>Возложите часть ответственности за выбор профессии на подростка.</a:t>
            </a:r>
            <a:r>
              <a:rPr lang="ru-RU" b="0" i="0" dirty="0">
                <a:solidFill>
                  <a:srgbClr val="333333"/>
                </a:solidFill>
                <a:effectLst/>
                <a:latin typeface="Times New Roman" panose="02020603050405020304" pitchFamily="18" charset="0"/>
                <a:cs typeface="Times New Roman" panose="02020603050405020304" pitchFamily="18" charset="0"/>
              </a:rPr>
              <a:t>  </a:t>
            </a:r>
          </a:p>
          <a:p>
            <a:pPr algn="l"/>
            <a:r>
              <a:rPr lang="ru-RU" b="1" i="0" dirty="0">
                <a:solidFill>
                  <a:srgbClr val="333333"/>
                </a:solidFill>
                <a:effectLst/>
                <a:latin typeface="Times New Roman" panose="02020603050405020304" pitchFamily="18" charset="0"/>
                <a:cs typeface="Times New Roman" panose="02020603050405020304" pitchFamily="18" charset="0"/>
              </a:rPr>
              <a:t>Выступайте в качестве эксперта. </a:t>
            </a:r>
            <a:endParaRPr lang="ru-RU" b="0" i="0" dirty="0">
              <a:solidFill>
                <a:srgbClr val="333333"/>
              </a:solidFill>
              <a:effectLst/>
              <a:latin typeface="Times New Roman" panose="02020603050405020304" pitchFamily="18" charset="0"/>
              <a:cs typeface="Times New Roman" panose="02020603050405020304" pitchFamily="18" charset="0"/>
            </a:endParaRPr>
          </a:p>
          <a:p>
            <a:endParaRPr lang="ru-RU" dirty="0"/>
          </a:p>
        </p:txBody>
      </p:sp>
      <p:pic>
        <p:nvPicPr>
          <p:cNvPr id="7" name="Рисунок 6">
            <a:extLst>
              <a:ext uri="{FF2B5EF4-FFF2-40B4-BE49-F238E27FC236}">
                <a16:creationId xmlns:a16="http://schemas.microsoft.com/office/drawing/2014/main" xmlns="" id="{3DB43FE4-330D-4B8B-ABE1-B9EA57A52589}"/>
              </a:ext>
            </a:extLst>
          </p:cNvPr>
          <p:cNvPicPr>
            <a:picLocks noChangeAspect="1"/>
          </p:cNvPicPr>
          <p:nvPr/>
        </p:nvPicPr>
        <p:blipFill>
          <a:blip r:embed="rId2" cstate="print"/>
          <a:stretch>
            <a:fillRect/>
          </a:stretch>
        </p:blipFill>
        <p:spPr>
          <a:xfrm>
            <a:off x="7709452" y="3644346"/>
            <a:ext cx="4482548" cy="3201820"/>
          </a:xfrm>
          <a:prstGeom prst="rect">
            <a:avLst/>
          </a:prstGeom>
        </p:spPr>
      </p:pic>
    </p:spTree>
    <p:extLst>
      <p:ext uri="{BB962C8B-B14F-4D97-AF65-F5344CB8AC3E}">
        <p14:creationId xmlns:p14="http://schemas.microsoft.com/office/powerpoint/2010/main" xmlns="" val="3723825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02CC86E7-3459-4730-8CFD-DF29856D90E2}"/>
              </a:ext>
            </a:extLst>
          </p:cNvPr>
          <p:cNvSpPr>
            <a:spLocks noGrp="1"/>
          </p:cNvSpPr>
          <p:nvPr>
            <p:ph type="subTitle" idx="1"/>
          </p:nvPr>
        </p:nvSpPr>
        <p:spPr>
          <a:xfrm>
            <a:off x="1073427" y="1212572"/>
            <a:ext cx="10243929" cy="2888974"/>
          </a:xfrm>
        </p:spPr>
        <p:txBody>
          <a:bodyPr>
            <a:normAutofit fontScale="25000" lnSpcReduction="20000"/>
          </a:bodyPr>
          <a:lstStyle/>
          <a:p>
            <a:pPr algn="l"/>
            <a:r>
              <a:rPr lang="ru-RU" sz="9600" i="0" cap="none" dirty="0">
                <a:solidFill>
                  <a:srgbClr val="333333"/>
                </a:solidFill>
                <a:effectLst/>
                <a:latin typeface="Times New Roman" panose="02020603050405020304" pitchFamily="18" charset="0"/>
                <a:cs typeface="Times New Roman" panose="02020603050405020304" pitchFamily="18" charset="0"/>
              </a:rPr>
              <a:t>Предоставьте подростку возможность испытать себя в разных направлениях профессиональной деятельности.  </a:t>
            </a:r>
          </a:p>
          <a:p>
            <a:pPr algn="l"/>
            <a:r>
              <a:rPr lang="ru-RU" sz="9600" i="0" cap="none" dirty="0">
                <a:solidFill>
                  <a:srgbClr val="333333"/>
                </a:solidFill>
                <a:effectLst/>
                <a:latin typeface="Times New Roman" panose="02020603050405020304" pitchFamily="18" charset="0"/>
                <a:cs typeface="Times New Roman" panose="02020603050405020304" pitchFamily="18" charset="0"/>
              </a:rPr>
              <a:t>Знакомьте подростка с представителями разных специальностей.  </a:t>
            </a:r>
          </a:p>
          <a:p>
            <a:pPr algn="l"/>
            <a:r>
              <a:rPr lang="ru-RU" sz="9600" i="0" cap="none" dirty="0">
                <a:solidFill>
                  <a:srgbClr val="333333"/>
                </a:solidFill>
                <a:effectLst/>
                <a:latin typeface="Times New Roman" panose="02020603050405020304" pitchFamily="18" charset="0"/>
                <a:cs typeface="Times New Roman" panose="02020603050405020304" pitchFamily="18" charset="0"/>
              </a:rPr>
              <a:t>Максимально подготовьте своего ребёнка к осознанному выбору профессии. </a:t>
            </a:r>
          </a:p>
          <a:p>
            <a:pPr algn="l"/>
            <a:r>
              <a:rPr lang="ru-RU" sz="9600" i="0" cap="none" dirty="0">
                <a:solidFill>
                  <a:srgbClr val="333333"/>
                </a:solidFill>
                <a:effectLst/>
                <a:latin typeface="Times New Roman" panose="02020603050405020304" pitchFamily="18" charset="0"/>
                <a:cs typeface="Times New Roman" panose="02020603050405020304" pitchFamily="18" charset="0"/>
              </a:rPr>
              <a:t>Не выбирайте профессию за подростка.  </a:t>
            </a:r>
            <a:endParaRPr lang="ru-RU" sz="9600" b="0" i="0" dirty="0">
              <a:solidFill>
                <a:srgbClr val="333333"/>
              </a:solidFill>
              <a:effectLst/>
              <a:latin typeface="Helvetica Neue"/>
            </a:endParaRPr>
          </a:p>
          <a:p>
            <a:endParaRPr lang="ru-RU" dirty="0"/>
          </a:p>
        </p:txBody>
      </p:sp>
      <p:pic>
        <p:nvPicPr>
          <p:cNvPr id="4" name="Рисунок 3">
            <a:extLst>
              <a:ext uri="{FF2B5EF4-FFF2-40B4-BE49-F238E27FC236}">
                <a16:creationId xmlns:a16="http://schemas.microsoft.com/office/drawing/2014/main" xmlns="" id="{D17EDF6D-C828-440C-95BC-64F2B4B4BA7F}"/>
              </a:ext>
            </a:extLst>
          </p:cNvPr>
          <p:cNvPicPr>
            <a:picLocks noChangeAspect="1"/>
          </p:cNvPicPr>
          <p:nvPr/>
        </p:nvPicPr>
        <p:blipFill>
          <a:blip r:embed="rId2" cstate="print"/>
          <a:stretch>
            <a:fillRect/>
          </a:stretch>
        </p:blipFill>
        <p:spPr>
          <a:xfrm>
            <a:off x="6937936" y="3358385"/>
            <a:ext cx="5254064" cy="3499615"/>
          </a:xfrm>
          <a:prstGeom prst="rect">
            <a:avLst/>
          </a:prstGeom>
        </p:spPr>
      </p:pic>
      <p:pic>
        <p:nvPicPr>
          <p:cNvPr id="7" name="Рисунок 6">
            <a:extLst>
              <a:ext uri="{FF2B5EF4-FFF2-40B4-BE49-F238E27FC236}">
                <a16:creationId xmlns:a16="http://schemas.microsoft.com/office/drawing/2014/main" xmlns="" id="{76826960-CF1B-46C8-A53B-90FB6D1AB9E3}"/>
              </a:ext>
            </a:extLst>
          </p:cNvPr>
          <p:cNvPicPr>
            <a:picLocks noChangeAspect="1"/>
          </p:cNvPicPr>
          <p:nvPr/>
        </p:nvPicPr>
        <p:blipFill>
          <a:blip r:embed="rId3" cstate="print"/>
          <a:stretch>
            <a:fillRect/>
          </a:stretch>
        </p:blipFill>
        <p:spPr>
          <a:xfrm>
            <a:off x="0" y="4207565"/>
            <a:ext cx="3975652" cy="2650435"/>
          </a:xfrm>
          <a:prstGeom prst="rect">
            <a:avLst/>
          </a:prstGeom>
        </p:spPr>
      </p:pic>
    </p:spTree>
    <p:extLst>
      <p:ext uri="{BB962C8B-B14F-4D97-AF65-F5344CB8AC3E}">
        <p14:creationId xmlns:p14="http://schemas.microsoft.com/office/powerpoint/2010/main" xmlns="" val="360392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Капля</Template>
  <TotalTime>43</TotalTime>
  <Words>759</Words>
  <Application>Microsoft Office PowerPoint</Application>
  <PresentationFormat>Произвольный</PresentationFormat>
  <Paragraphs>59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Капля</vt:lpstr>
      <vt:lpstr>Тема:  Как помочь ребенку приобрести уверенность в себе. Склонности и интересы подростков в выборе профессии.</vt:lpstr>
      <vt:lpstr> Как выражается неуверенность</vt:lpstr>
      <vt:lpstr>Чего нельзя делать и говорить, чтобы не подавить уверенность в себе</vt:lpstr>
      <vt:lpstr>Что делать, чтобы воспитать уверенную личность</vt:lpstr>
      <vt:lpstr>Слайд 5</vt:lpstr>
      <vt:lpstr>Слайд 6</vt:lpstr>
      <vt:lpstr>Выбор профессии - важное и ответственное дело! Выбирая профессию, нужно учитывать в первую очередь интересы ребенка, его склонности, способности, желания и только потом семейные традиции и интересы. </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Как помочь ребенку приобрести уверенность в себе. Склонности и интересы подростков в выборе профессии.</dc:title>
  <dc:creator>Пользователь</dc:creator>
  <cp:lastModifiedBy>Пользователь Windows</cp:lastModifiedBy>
  <cp:revision>2</cp:revision>
  <dcterms:created xsi:type="dcterms:W3CDTF">2023-04-19T04:31:07Z</dcterms:created>
  <dcterms:modified xsi:type="dcterms:W3CDTF">2023-05-10T05:13:23Z</dcterms:modified>
</cp:coreProperties>
</file>