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72" r:id="rId4"/>
    <p:sldId id="261" r:id="rId5"/>
    <p:sldId id="262" r:id="rId6"/>
    <p:sldId id="263" r:id="rId7"/>
    <p:sldId id="273" r:id="rId8"/>
    <p:sldId id="259" r:id="rId9"/>
    <p:sldId id="264" r:id="rId10"/>
    <p:sldId id="266" r:id="rId11"/>
    <p:sldId id="265" r:id="rId12"/>
    <p:sldId id="274" r:id="rId13"/>
    <p:sldId id="275" r:id="rId14"/>
    <p:sldId id="276" r:id="rId15"/>
    <p:sldId id="267" r:id="rId16"/>
    <p:sldId id="268" r:id="rId17"/>
    <p:sldId id="269" r:id="rId18"/>
    <p:sldId id="270" r:id="rId19"/>
    <p:sldId id="271" r:id="rId20"/>
    <p:sldId id="277" r:id="rId21"/>
    <p:sldId id="258" r:id="rId22"/>
    <p:sldId id="25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420000"/>
    <a:srgbClr val="800000"/>
    <a:srgbClr val="494824"/>
    <a:srgbClr val="DE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donetskdnr.ucoz.com/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img-fotki.yandex.ru/get/6738/16969765.248/0_92932_1e12432_orig.png" TargetMode="External"/><Relationship Id="rId3" Type="http://schemas.openxmlformats.org/officeDocument/2006/relationships/hyperlink" Target="http://ramki-vsem.ru/fon/svetlyj-fon12.jpg" TargetMode="External"/><Relationship Id="rId7" Type="http://schemas.openxmlformats.org/officeDocument/2006/relationships/hyperlink" Target="http://img-fotki.yandex.ru/get/9104/16969765.17b/0_7bede_7a931097_orig.png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s4.pic4you.ru/y2014/08-22/24687/4556599.png" TargetMode="External"/><Relationship Id="rId5" Type="http://schemas.openxmlformats.org/officeDocument/2006/relationships/hyperlink" Target="http://img-fotki.yandex.ru/get/6841/200418627.d/0_109b54_41edaf9c_orig.png" TargetMode="External"/><Relationship Id="rId4" Type="http://schemas.openxmlformats.org/officeDocument/2006/relationships/hyperlink" Target="http://s4.pic4you.ru/y2014/06-09/24687/4438748.png" TargetMode="External"/><Relationship Id="rId9" Type="http://schemas.openxmlformats.org/officeDocument/2006/relationships/hyperlink" Target="http://pic4you.ru/24687/3691340/1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203848" y="2132856"/>
            <a:ext cx="4925710" cy="3888432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altLang="ru-RU" sz="2400" b="1" dirty="0" smtClean="0">
                <a:latin typeface="Bookman Old Style" pitchFamily="18" charset="0"/>
                <a:cs typeface="Times New Roman" pitchFamily="18" charset="0"/>
              </a:rPr>
              <a:t>Семинар-практикум учителей начальных классов:</a:t>
            </a:r>
          </a:p>
          <a:p>
            <a:pPr algn="ctr"/>
            <a:r>
              <a:rPr lang="ru-RU" altLang="ru-RU" sz="2400" b="1" dirty="0" smtClean="0">
                <a:latin typeface="Bookman Old Style" pitchFamily="18" charset="0"/>
                <a:cs typeface="Times New Roman" pitchFamily="18" charset="0"/>
              </a:rPr>
              <a:t>«Формы работы </a:t>
            </a:r>
          </a:p>
          <a:p>
            <a:pPr algn="ctr"/>
            <a:r>
              <a:rPr lang="ru-RU" altLang="ru-RU" sz="2400" b="1" dirty="0" smtClean="0">
                <a:latin typeface="Bookman Old Style" pitchFamily="18" charset="0"/>
                <a:cs typeface="Times New Roman" pitchFamily="18" charset="0"/>
              </a:rPr>
              <a:t>с одарёнными </a:t>
            </a:r>
          </a:p>
          <a:p>
            <a:pPr algn="ctr"/>
            <a:r>
              <a:rPr lang="ru-RU" altLang="ru-RU" sz="2400" b="1" dirty="0" smtClean="0">
                <a:latin typeface="Bookman Old Style" pitchFamily="18" charset="0"/>
                <a:cs typeface="Times New Roman" pitchFamily="18" charset="0"/>
              </a:rPr>
              <a:t>и слабоуспевающими детьми»</a:t>
            </a: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3214678" y="3429000"/>
            <a:ext cx="4829164" cy="1143008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indent="-342900" algn="ctr">
              <a:spcBef>
                <a:spcPct val="20000"/>
              </a:spcBef>
              <a:defRPr/>
            </a:pPr>
            <a:endParaRPr lang="ru-RU" sz="1200" b="1" spc="50" dirty="0">
              <a:ln w="11430">
                <a:solidFill>
                  <a:srgbClr val="420000"/>
                </a:solidFill>
              </a:ln>
              <a:solidFill>
                <a:schemeClr val="accent2">
                  <a:lumMod val="50000"/>
                </a:schemeClr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75856" y="620688"/>
            <a:ext cx="44644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 smtClean="0">
                <a:latin typeface="Bookman Old Style" pitchFamily="18" charset="0"/>
                <a:cs typeface="Times New Roman" pitchFamily="18" charset="0"/>
              </a:rPr>
              <a:t>МУНИЦИПАЛЬНОЕ  БЮДЖЕТНОЕ ОБЩЕОБРАЗОВАТЕЛЬНОЕ  УЧРЕЖДЕНИЕ</a:t>
            </a:r>
            <a:br>
              <a:rPr lang="ru-RU" altLang="ru-RU" sz="1600" b="1" dirty="0" smtClean="0">
                <a:latin typeface="Bookman Old Style" pitchFamily="18" charset="0"/>
                <a:cs typeface="Times New Roman" pitchFamily="18" charset="0"/>
              </a:rPr>
            </a:br>
            <a:r>
              <a:rPr lang="ru-RU" altLang="ru-RU" sz="1600" b="1" dirty="0" smtClean="0">
                <a:latin typeface="Bookman Old Style" pitchFamily="18" charset="0"/>
                <a:cs typeface="Times New Roman" pitchFamily="18" charset="0"/>
              </a:rPr>
              <a:t> «СРЕДНЯЯ  ШКОЛА № 16 ГОРОДА  ЕВПАТОРИИ   РЕСПУБЛИКИ  КРЫМ»</a:t>
            </a:r>
            <a:endParaRPr lang="ru-RU" sz="1600" b="1" dirty="0">
              <a:latin typeface="Bookman Old Style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157018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Bookman Old Style" pitchFamily="18" charset="0"/>
              </a:rPr>
              <a:t>Будьте учителем творческим, с «изюминкой», и ваши ученики будут успешными</a:t>
            </a:r>
            <a:endParaRPr lang="ru-RU" sz="2400" b="1" dirty="0">
              <a:latin typeface="Bookman Old Style" pitchFamily="18" charset="0"/>
            </a:endParaRPr>
          </a:p>
        </p:txBody>
      </p:sp>
      <p:pic>
        <p:nvPicPr>
          <p:cNvPr id="5122" name="Picture 2" descr="C:\Users\Администратор\Desktop\фото\IMG_20151217_1414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772816"/>
            <a:ext cx="6336704" cy="47525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smtClean="0">
                <a:latin typeface="Bookman Old Style" pitchFamily="18" charset="0"/>
              </a:rPr>
              <a:t>Игра, предложенная учителем начальных классов Лопатиной Ларисой Петровной, увлекла всех гостей семинара</a:t>
            </a:r>
            <a:endParaRPr lang="ru-RU" sz="2400" b="1" dirty="0">
              <a:latin typeface="Bookman Old Style" pitchFamily="18" charset="0"/>
            </a:endParaRPr>
          </a:p>
        </p:txBody>
      </p:sp>
      <p:pic>
        <p:nvPicPr>
          <p:cNvPr id="6146" name="Picture 2" descr="C:\Users\Администратор\Desktop\фото\IMG_20151217_142224.jpg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972800" y="-8229600"/>
            <a:ext cx="4800000" cy="3600000"/>
          </a:xfrm>
          <a:prstGeom prst="rect">
            <a:avLst/>
          </a:prstGeom>
          <a:noFill/>
        </p:spPr>
      </p:pic>
      <p:pic>
        <p:nvPicPr>
          <p:cNvPr id="6147" name="Picture 3" descr="C:\Users\Администратор\Desktop\фото\IMG_20151217_1422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5589" y="1484784"/>
            <a:ext cx="3840427" cy="28803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C:\Users\Администратор\Desktop\фото\IMG_20151217_1422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9531" y="1556792"/>
            <a:ext cx="3744415" cy="28083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 descr="C:\Users\Администратор\Desktop\фото\IMG_20151217_1422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3905672"/>
            <a:ext cx="3936437" cy="29523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Bookman Old Style" pitchFamily="18" charset="0"/>
              </a:rPr>
              <a:t>Ну, что у вас получилось?</a:t>
            </a:r>
            <a:endParaRPr lang="ru-RU" sz="2400" b="1" dirty="0">
              <a:latin typeface="Bookman Old Style" pitchFamily="18" charset="0"/>
            </a:endParaRPr>
          </a:p>
        </p:txBody>
      </p:sp>
      <p:pic>
        <p:nvPicPr>
          <p:cNvPr id="6146" name="Picture 2" descr="C:\Users\Администратор\Desktop\фото\IMG_20151217_142224.jpg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972800" y="-8229600"/>
            <a:ext cx="4800000" cy="3600000"/>
          </a:xfrm>
          <a:prstGeom prst="rect">
            <a:avLst/>
          </a:prstGeom>
          <a:noFill/>
        </p:spPr>
      </p:pic>
      <p:pic>
        <p:nvPicPr>
          <p:cNvPr id="5122" name="Picture 2" descr="J:\семинар Гавронова\20151217_1419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988840"/>
            <a:ext cx="3186354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123" name="Picture 3" descr="J:\семинар Гавронова\20151217_1431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51445" y="1700808"/>
            <a:ext cx="4992555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>
                <a:latin typeface="Bookman Old Style" pitchFamily="18" charset="0"/>
              </a:rPr>
              <a:t>Ещё </a:t>
            </a:r>
            <a:r>
              <a:rPr lang="ru-RU" sz="2400" b="1" smtClean="0">
                <a:latin typeface="Bookman Old Style" pitchFamily="18" charset="0"/>
              </a:rPr>
              <a:t>немного </a:t>
            </a:r>
            <a:r>
              <a:rPr lang="ru-RU" sz="2400" b="1" smtClean="0">
                <a:latin typeface="Bookman Old Style" pitchFamily="18" charset="0"/>
              </a:rPr>
              <a:t>о практических </a:t>
            </a:r>
            <a:r>
              <a:rPr lang="ru-RU" sz="2400" b="1" dirty="0" smtClean="0">
                <a:latin typeface="Bookman Old Style" pitchFamily="18" charset="0"/>
              </a:rPr>
              <a:t>упражнениях по выявлению одарённых детей – </a:t>
            </a:r>
            <a:br>
              <a:rPr lang="ru-RU" sz="2400" b="1" dirty="0" smtClean="0">
                <a:latin typeface="Bookman Old Style" pitchFamily="18" charset="0"/>
              </a:rPr>
            </a:br>
            <a:r>
              <a:rPr lang="ru-RU" sz="2400" b="1" dirty="0" smtClean="0">
                <a:latin typeface="Bookman Old Style" pitchFamily="18" charset="0"/>
              </a:rPr>
              <a:t>Нестерова Ирина Александровна</a:t>
            </a:r>
            <a:endParaRPr lang="ru-RU" sz="2400" b="1" dirty="0">
              <a:latin typeface="Bookman Old Style" pitchFamily="18" charset="0"/>
            </a:endParaRPr>
          </a:p>
        </p:txBody>
      </p:sp>
      <p:pic>
        <p:nvPicPr>
          <p:cNvPr id="6146" name="Picture 2" descr="C:\Users\Администратор\Desktop\фото\IMG_20151217_142224.jpg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972800" y="-8229600"/>
            <a:ext cx="4800000" cy="3600000"/>
          </a:xfrm>
          <a:prstGeom prst="rect">
            <a:avLst/>
          </a:prstGeom>
          <a:noFill/>
        </p:spPr>
      </p:pic>
      <p:pic>
        <p:nvPicPr>
          <p:cNvPr id="3" name="Picture 2" descr="J:\семинар Гавронова\20151217_1438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1700808"/>
            <a:ext cx="3672408" cy="48965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Bookman Old Style" pitchFamily="18" charset="0"/>
              </a:rPr>
              <a:t>Блиц-концерт одарённых детей</a:t>
            </a:r>
            <a:endParaRPr lang="ru-RU" sz="2400" b="1" dirty="0">
              <a:latin typeface="Bookman Old Style" pitchFamily="18" charset="0"/>
            </a:endParaRPr>
          </a:p>
        </p:txBody>
      </p:sp>
      <p:pic>
        <p:nvPicPr>
          <p:cNvPr id="6146" name="Picture 2" descr="C:\Users\Администратор\Desktop\фото\IMG_20151217_142224.jpg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972800" y="-8229600"/>
            <a:ext cx="4800000" cy="3600000"/>
          </a:xfrm>
          <a:prstGeom prst="rect">
            <a:avLst/>
          </a:prstGeom>
          <a:noFill/>
        </p:spPr>
      </p:pic>
      <p:pic>
        <p:nvPicPr>
          <p:cNvPr id="7170" name="Picture 2" descr="C:\Users\Администратор\Desktop\фото\IMG_20151217_1450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2852936"/>
            <a:ext cx="2754306" cy="367240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171" name="Picture 3" descr="C:\Users\Администратор\Desktop\фото\IMG_20151217_1453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47564" y="1124744"/>
            <a:ext cx="2754306" cy="367240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172" name="Picture 4" descr="J:\семинар Гавронова\20151217_1456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5940152" y="1196752"/>
            <a:ext cx="2808312" cy="374441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J:\семинар Гавронова\20151217_150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988840"/>
            <a:ext cx="6065912" cy="45494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704856" cy="187220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Bookman Old Style" pitchFamily="18" charset="0"/>
              </a:rPr>
              <a:t>А теперь и мы разомнёмся-</a:t>
            </a:r>
            <a:br>
              <a:rPr lang="ru-RU" sz="2000" b="1" dirty="0" smtClean="0">
                <a:latin typeface="Bookman Old Style" pitchFamily="18" charset="0"/>
              </a:rPr>
            </a:br>
            <a:r>
              <a:rPr lang="ru-RU" sz="2000" b="1" dirty="0" smtClean="0">
                <a:latin typeface="Bookman Old Style" pitchFamily="18" charset="0"/>
              </a:rPr>
              <a:t>ритмическая музыкальная пауза под руководством</a:t>
            </a:r>
            <a:br>
              <a:rPr lang="ru-RU" sz="2000" b="1" dirty="0" smtClean="0">
                <a:latin typeface="Bookman Old Style" pitchFamily="18" charset="0"/>
              </a:rPr>
            </a:br>
            <a:r>
              <a:rPr lang="ru-RU" sz="2000" b="1" dirty="0" smtClean="0">
                <a:latin typeface="Bookman Old Style" pitchFamily="18" charset="0"/>
              </a:rPr>
              <a:t>учителя начальных классов</a:t>
            </a:r>
            <a:br>
              <a:rPr lang="ru-RU" sz="2000" b="1" dirty="0" smtClean="0">
                <a:latin typeface="Bookman Old Style" pitchFamily="18" charset="0"/>
              </a:rPr>
            </a:br>
            <a:r>
              <a:rPr lang="ru-RU" sz="2000" b="1" dirty="0" err="1" smtClean="0">
                <a:latin typeface="Bookman Old Style" pitchFamily="18" charset="0"/>
              </a:rPr>
              <a:t>Загоруйко</a:t>
            </a:r>
            <a:r>
              <a:rPr lang="ru-RU" sz="2000" b="1" dirty="0" smtClean="0">
                <a:latin typeface="Bookman Old Style" pitchFamily="18" charset="0"/>
              </a:rPr>
              <a:t> Елены Васильевны</a:t>
            </a:r>
            <a:endParaRPr lang="ru-RU" sz="2000" b="1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488832" cy="128215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Bookman Old Style" pitchFamily="18" charset="0"/>
              </a:rPr>
              <a:t>Все новейшие технологии сначала пробуем на себе.</a:t>
            </a:r>
            <a:endParaRPr lang="ru-RU" sz="2400" dirty="0"/>
          </a:p>
        </p:txBody>
      </p:sp>
      <p:pic>
        <p:nvPicPr>
          <p:cNvPr id="9218" name="Picture 2" descr="J:\семинар Гавронова\20151217_1502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484784"/>
            <a:ext cx="6528725" cy="48965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>
                <a:latin typeface="Bookman Old Style" pitchFamily="18" charset="0"/>
              </a:rPr>
              <a:t>Опытом работы со слабоуспевающими детьми поделилась учитель первой категории </a:t>
            </a:r>
            <a:r>
              <a:rPr lang="ru-RU" sz="2400" b="1" dirty="0" err="1" smtClean="0">
                <a:latin typeface="Bookman Old Style" pitchFamily="18" charset="0"/>
              </a:rPr>
              <a:t>Можарова</a:t>
            </a:r>
            <a:r>
              <a:rPr lang="ru-RU" sz="2400" b="1" dirty="0" smtClean="0">
                <a:latin typeface="Bookman Old Style" pitchFamily="18" charset="0"/>
              </a:rPr>
              <a:t> Инна Николаевна</a:t>
            </a:r>
            <a:endParaRPr lang="ru-RU" sz="2400" dirty="0"/>
          </a:p>
        </p:txBody>
      </p:sp>
      <p:pic>
        <p:nvPicPr>
          <p:cNvPr id="10242" name="Picture 2" descr="J:\семинар Гавронова\20151217_1509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628800"/>
            <a:ext cx="6336704" cy="47525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>
                <a:latin typeface="Bookman Old Style" pitchFamily="18" charset="0"/>
              </a:rPr>
              <a:t>«Ум детей на кончиках пальцев»- доказывала учитель начальных классов Швец Зоя Васильевна</a:t>
            </a:r>
            <a:endParaRPr lang="ru-RU" sz="2400" b="1" dirty="0">
              <a:latin typeface="Bookman Old Style" pitchFamily="18" charset="0"/>
            </a:endParaRPr>
          </a:p>
        </p:txBody>
      </p:sp>
      <p:pic>
        <p:nvPicPr>
          <p:cNvPr id="11266" name="Picture 2" descr="J:\семинар Гавронова\20151217_1511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340768"/>
            <a:ext cx="3834426" cy="51125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Bookman Old Style" pitchFamily="18" charset="0"/>
              </a:rPr>
              <a:t>Подводим</a:t>
            </a:r>
            <a:r>
              <a:rPr lang="ru-RU" sz="2400" dirty="0" smtClean="0">
                <a:latin typeface="Bookman Old Style" pitchFamily="18" charset="0"/>
              </a:rPr>
              <a:t> </a:t>
            </a:r>
            <a:r>
              <a:rPr lang="ru-RU" sz="2400" b="1" dirty="0" smtClean="0">
                <a:latin typeface="Bookman Old Style" pitchFamily="18" charset="0"/>
              </a:rPr>
              <a:t>итоги семинара</a:t>
            </a:r>
            <a:endParaRPr lang="ru-RU" sz="2400" b="1" dirty="0">
              <a:latin typeface="Bookman Old Style" pitchFamily="18" charset="0"/>
            </a:endParaRPr>
          </a:p>
        </p:txBody>
      </p:sp>
      <p:pic>
        <p:nvPicPr>
          <p:cNvPr id="12290" name="Picture 2" descr="J:\семинар Гавронова\20151217_1522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412776"/>
            <a:ext cx="3264363" cy="24482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292" name="Picture 4" descr="J:\семинар Гавронова\20151217_1522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484784"/>
            <a:ext cx="3264363" cy="24482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293" name="Picture 5" descr="J:\семинар Гавронова\20151217_1522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3573016"/>
            <a:ext cx="3936438" cy="29523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46650"/>
          </a:xfrm>
        </p:spPr>
        <p:txBody>
          <a:bodyPr>
            <a:normAutofit fontScale="90000"/>
          </a:bodyPr>
          <a:lstStyle/>
          <a:p>
            <a:r>
              <a:rPr lang="ru-RU" sz="2400" b="1" u="sng" dirty="0" smtClean="0">
                <a:latin typeface="Bookman Old Style" pitchFamily="18" charset="0"/>
              </a:rPr>
              <a:t>План семинара</a:t>
            </a:r>
            <a:br>
              <a:rPr lang="ru-RU" sz="2400" b="1" u="sng" dirty="0" smtClean="0">
                <a:latin typeface="Bookman Old Style" pitchFamily="18" charset="0"/>
              </a:rPr>
            </a:br>
            <a:r>
              <a:rPr lang="ru-RU" sz="2400" b="1" dirty="0" smtClean="0">
                <a:latin typeface="Bookman Old Style" pitchFamily="18" charset="0"/>
              </a:rPr>
              <a:t/>
            </a:r>
            <a:br>
              <a:rPr lang="ru-RU" sz="2400" b="1" dirty="0" smtClean="0">
                <a:latin typeface="Bookman Old Style" pitchFamily="18" charset="0"/>
              </a:rPr>
            </a:br>
            <a:r>
              <a:rPr lang="ru-RU" sz="2400" b="1" dirty="0" smtClean="0">
                <a:latin typeface="Bookman Old Style" pitchFamily="18" charset="0"/>
              </a:rPr>
              <a:t>1. Регистрация участников и открытие семинара.</a:t>
            </a:r>
            <a:br>
              <a:rPr lang="ru-RU" sz="2400" b="1" dirty="0" smtClean="0">
                <a:latin typeface="Bookman Old Style" pitchFamily="18" charset="0"/>
              </a:rPr>
            </a:br>
            <a:r>
              <a:rPr lang="ru-RU" sz="2400" b="1" dirty="0" smtClean="0">
                <a:latin typeface="Bookman Old Style" pitchFamily="18" charset="0"/>
              </a:rPr>
              <a:t>2. Результативность работы с одарёнными детьми.</a:t>
            </a:r>
            <a:br>
              <a:rPr lang="ru-RU" sz="2400" b="1" dirty="0" smtClean="0">
                <a:latin typeface="Bookman Old Style" pitchFamily="18" charset="0"/>
              </a:rPr>
            </a:br>
            <a:r>
              <a:rPr lang="ru-RU" sz="2400" b="1" dirty="0" smtClean="0">
                <a:latin typeface="Bookman Old Style" pitchFamily="18" charset="0"/>
              </a:rPr>
              <a:t>3. Формы работы с одарёнными детьми</a:t>
            </a:r>
            <a:br>
              <a:rPr lang="ru-RU" sz="2400" b="1" dirty="0" smtClean="0">
                <a:latin typeface="Bookman Old Style" pitchFamily="18" charset="0"/>
              </a:rPr>
            </a:br>
            <a:r>
              <a:rPr lang="ru-RU" sz="2400" b="1" dirty="0" smtClean="0">
                <a:latin typeface="Bookman Old Style" pitchFamily="18" charset="0"/>
              </a:rPr>
              <a:t>4. Практические упражнения по выявлению одарённых детей</a:t>
            </a:r>
            <a:br>
              <a:rPr lang="ru-RU" sz="2400" b="1" dirty="0" smtClean="0">
                <a:latin typeface="Bookman Old Style" pitchFamily="18" charset="0"/>
              </a:rPr>
            </a:br>
            <a:r>
              <a:rPr lang="ru-RU" sz="2400" b="1" dirty="0" smtClean="0">
                <a:latin typeface="Bookman Old Style" pitchFamily="18" charset="0"/>
              </a:rPr>
              <a:t>5. Блиц-концерт творческих учащихся.</a:t>
            </a:r>
            <a:br>
              <a:rPr lang="ru-RU" sz="2400" b="1" dirty="0" smtClean="0">
                <a:latin typeface="Bookman Old Style" pitchFamily="18" charset="0"/>
              </a:rPr>
            </a:br>
            <a:r>
              <a:rPr lang="ru-RU" sz="2400" b="1" dirty="0" smtClean="0">
                <a:latin typeface="Bookman Old Style" pitchFamily="18" charset="0"/>
              </a:rPr>
              <a:t>6. Ритмическая музыкальная пауза.</a:t>
            </a:r>
            <a:br>
              <a:rPr lang="ru-RU" sz="2400" b="1" dirty="0" smtClean="0">
                <a:latin typeface="Bookman Old Style" pitchFamily="18" charset="0"/>
              </a:rPr>
            </a:br>
            <a:r>
              <a:rPr lang="ru-RU" sz="2400" b="1" dirty="0" smtClean="0">
                <a:latin typeface="Bookman Old Style" pitchFamily="18" charset="0"/>
              </a:rPr>
              <a:t>7.Работа со слабоуспевающими детьми.</a:t>
            </a:r>
            <a:br>
              <a:rPr lang="ru-RU" sz="2400" b="1" dirty="0" smtClean="0">
                <a:latin typeface="Bookman Old Style" pitchFamily="18" charset="0"/>
              </a:rPr>
            </a:br>
            <a:r>
              <a:rPr lang="ru-RU" sz="2400" b="1" dirty="0" smtClean="0">
                <a:latin typeface="Bookman Old Style" pitchFamily="18" charset="0"/>
              </a:rPr>
              <a:t>8. Практические упражнения «Ум на кончиках пальцев»</a:t>
            </a:r>
            <a:br>
              <a:rPr lang="ru-RU" sz="2400" b="1" dirty="0" smtClean="0">
                <a:latin typeface="Bookman Old Style" pitchFamily="18" charset="0"/>
              </a:rPr>
            </a:br>
            <a:r>
              <a:rPr lang="ru-RU" sz="2400" b="1" dirty="0" smtClean="0">
                <a:latin typeface="Bookman Old Style" pitchFamily="18" charset="0"/>
              </a:rPr>
              <a:t>9. Подведение итогов семинара.</a:t>
            </a:r>
            <a:br>
              <a:rPr lang="ru-RU" sz="2400" b="1" dirty="0" smtClean="0">
                <a:latin typeface="Bookman Old Style" pitchFamily="18" charset="0"/>
              </a:rPr>
            </a:br>
            <a:endParaRPr lang="ru-RU" sz="2400" b="1" dirty="0">
              <a:latin typeface="Bookman Old Style" pitchFamily="18" charset="0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08912" cy="1368152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  <a:defRPr/>
            </a:pPr>
            <a:r>
              <a:rPr lang="ru-RU" sz="2400" b="1" i="1" kern="0" dirty="0" smtClean="0">
                <a:latin typeface="Times New Roman" pitchFamily="18" charset="0"/>
                <a:cs typeface="Times New Roman" pitchFamily="18" charset="0"/>
              </a:rPr>
              <a:t>«Вы знаете, мне по-прежнему верится,</a:t>
            </a:r>
            <a:br>
              <a:rPr lang="ru-RU" sz="2400" b="1" i="1" kern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kern="0" dirty="0" smtClean="0">
                <a:latin typeface="Times New Roman" pitchFamily="18" charset="0"/>
                <a:cs typeface="Times New Roman" pitchFamily="18" charset="0"/>
              </a:rPr>
              <a:t>Что, если останется жить земля,</a:t>
            </a:r>
            <a:br>
              <a:rPr lang="ru-RU" sz="2400" b="1" i="1" kern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kern="0" dirty="0" smtClean="0">
                <a:latin typeface="Times New Roman" pitchFamily="18" charset="0"/>
                <a:cs typeface="Times New Roman" pitchFamily="18" charset="0"/>
              </a:rPr>
              <a:t>Главным достоинством человечества</a:t>
            </a:r>
            <a:br>
              <a:rPr lang="ru-RU" sz="2400" b="1" i="1" kern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kern="0" dirty="0" smtClean="0">
                <a:latin typeface="Times New Roman" pitchFamily="18" charset="0"/>
                <a:cs typeface="Times New Roman" pitchFamily="18" charset="0"/>
              </a:rPr>
              <a:t>Будут когда-нибудь учителя…»</a:t>
            </a:r>
          </a:p>
        </p:txBody>
      </p:sp>
      <p:pic>
        <p:nvPicPr>
          <p:cNvPr id="13314" name="Picture 2" descr="J:\семинар Гавронова\20151217_1534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916832"/>
            <a:ext cx="5760640" cy="43204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1714480" y="1285860"/>
            <a:ext cx="6143668" cy="514353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 smtClean="0">
                <a:ln w="1905"/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cs typeface="+mn-cs"/>
              </a:rPr>
              <a:t>Работали над презентацией: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 err="1" smtClean="0">
                <a:ln w="1905"/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Кибальникова</a:t>
            </a:r>
            <a:r>
              <a:rPr lang="ru-RU" sz="2400" b="1" dirty="0" smtClean="0">
                <a:ln w="1905"/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Вера Сергеевна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 smtClean="0">
                <a:ln w="1905"/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cs typeface="+mn-cs"/>
              </a:rPr>
              <a:t>Кравченко Татьяна Владимировна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 err="1" smtClean="0">
                <a:ln w="1905"/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Гавронова</a:t>
            </a:r>
            <a:r>
              <a:rPr lang="ru-RU" sz="2400" b="1" dirty="0" smtClean="0">
                <a:ln w="1905"/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Наталья Витальевна</a:t>
            </a:r>
            <a:endParaRPr lang="ru-RU" sz="2400" b="1" dirty="0">
              <a:ln w="1905"/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cs typeface="+mn-cs"/>
            </a:endParaRP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cs typeface="+mn-cs"/>
            </a:endParaRPr>
          </a:p>
          <a:p>
            <a:pPr marL="342900" indent="-342900" algn="ctr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 smtClean="0">
                <a:ln w="1905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Автор шаблона презентации </a:t>
            </a:r>
            <a:r>
              <a:rPr lang="ru-RU" sz="2400" b="1" dirty="0">
                <a:ln w="1905"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: Дегтярёва Юлия Владимировна, </a:t>
            </a:r>
          </a:p>
          <a:p>
            <a:pPr marL="342900" indent="-342900" algn="ctr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b="1" dirty="0" smtClean="0">
              <a:ln w="1905"/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  <a:p>
            <a:pPr marL="342900" indent="-342900" algn="ctr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b="1" cap="all" dirty="0">
              <a:ln w="9000" cmpd="sng">
                <a:solidFill>
                  <a:srgbClr val="660066"/>
                </a:solidFill>
                <a:prstDash val="solid"/>
              </a:ln>
              <a:solidFill>
                <a:srgbClr val="660066"/>
              </a:solidFill>
              <a:effectLst>
                <a:reflection blurRad="12700" stA="28000" endPos="45000" dist="1000" dir="5400000" sy="-100000" algn="bl" rotWithShape="0"/>
              </a:effectLst>
              <a:latin typeface="Gabriola" pitchFamily="82" charset="0"/>
            </a:endParaRPr>
          </a:p>
          <a:p>
            <a:pPr algn="ctr">
              <a:spcBef>
                <a:spcPts val="0"/>
              </a:spcBef>
              <a:defRPr/>
            </a:pPr>
            <a:r>
              <a:rPr lang="ru-RU" sz="2000" b="1" dirty="0" smtClean="0">
                <a:ln w="17780" cmpd="sng">
                  <a:solidFill>
                    <a:srgbClr val="420000"/>
                  </a:solidFill>
                  <a:prstDash val="solid"/>
                  <a:miter lim="800000"/>
                </a:ln>
                <a:solidFill>
                  <a:srgbClr val="800000"/>
                </a:solidFill>
                <a:latin typeface="Gabriola" pitchFamily="82" charset="0"/>
              </a:rPr>
              <a:t>Сайт</a:t>
            </a:r>
            <a:r>
              <a:rPr lang="ru-RU" sz="2000" b="1" dirty="0" smtClean="0">
                <a:ln w="17780" cmpd="sng">
                  <a:solidFill>
                    <a:srgbClr val="DE0000"/>
                  </a:solidFill>
                  <a:prstDash val="solid"/>
                  <a:miter lim="800000"/>
                </a:ln>
                <a:solidFill>
                  <a:srgbClr val="800000"/>
                </a:solidFill>
                <a:latin typeface="Gabriola" pitchFamily="82" charset="0"/>
              </a:rPr>
              <a:t> </a:t>
            </a:r>
            <a:r>
              <a:rPr lang="en-US" sz="2000" b="1" dirty="0" smtClean="0">
                <a:ln w="635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800000"/>
                </a:solidFill>
                <a:latin typeface="Gabriola" pitchFamily="82" charset="0"/>
                <a:hlinkClick r:id="rId3"/>
              </a:rPr>
              <a:t>http://donetskdnr.ucoz.com/</a:t>
            </a:r>
            <a:r>
              <a:rPr lang="ru-RU" sz="2000" b="1" dirty="0" smtClean="0">
                <a:ln w="635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800000"/>
                </a:solidFill>
                <a:latin typeface="Gabriola" pitchFamily="82" charset="0"/>
              </a:rPr>
              <a:t> </a:t>
            </a:r>
            <a:endParaRPr lang="ru-RU" sz="2000" b="1" dirty="0">
              <a:ln w="635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800000"/>
              </a:solidFill>
              <a:latin typeface="Gabriola" pitchFamily="82" charset="0"/>
            </a:endParaRPr>
          </a:p>
          <a:p>
            <a:pPr marL="342900" indent="-342900" algn="ctr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b="1" cap="all" dirty="0">
              <a:ln w="9000" cmpd="sng">
                <a:solidFill>
                  <a:srgbClr val="660066"/>
                </a:solidFill>
                <a:prstDash val="solid"/>
              </a:ln>
              <a:solidFill>
                <a:srgbClr val="660066"/>
              </a:solidFill>
              <a:effectLst>
                <a:reflection blurRad="12700" stA="28000" endPos="45000" dist="1000" dir="5400000" sy="-100000" algn="bl" rotWithShape="0"/>
              </a:effectLst>
              <a:latin typeface="Gabriola" pitchFamily="82" charset="0"/>
            </a:endParaRP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3200" dirty="0">
              <a:solidFill>
                <a:prstClr val="black"/>
              </a:solidFill>
              <a:latin typeface="Gabriola" pitchFamily="82" charset="0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3200" dirty="0">
              <a:latin typeface="+mn-lt"/>
              <a:cs typeface="+mn-cs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"/>
          <p:cNvSpPr>
            <a:spLocks noChangeArrowheads="1"/>
          </p:cNvSpPr>
          <p:nvPr/>
        </p:nvSpPr>
        <p:spPr bwMode="auto">
          <a:xfrm>
            <a:off x="1214414" y="4929198"/>
            <a:ext cx="66643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Огромная благодарность авторам за фоны и отрисовки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42910" y="928670"/>
            <a:ext cx="7929618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3200" b="1" u="sng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Интернет-ресурсы:</a:t>
            </a:r>
          </a:p>
          <a:p>
            <a:pPr>
              <a:lnSpc>
                <a:spcPct val="150000"/>
              </a:lnSpc>
              <a:defRPr/>
            </a:pPr>
            <a:r>
              <a:rPr lang="ru-RU" sz="2000" b="1" dirty="0">
                <a:ln w="1905"/>
                <a:solidFill>
                  <a:srgbClr val="49482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Фон презентации 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-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  <a:hlinkClick r:id="rId3"/>
              </a:rPr>
              <a:t>http://ramki-vsem.ru/fon/svetlyj-fon12.jpg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abriola" pitchFamily="82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ru-RU" sz="2000" b="1" dirty="0" smtClean="0">
                <a:ln w="1905"/>
                <a:solidFill>
                  <a:srgbClr val="49482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Рамка 1 </a:t>
            </a:r>
            <a:r>
              <a:rPr lang="ru-RU" sz="2000" b="1" dirty="0">
                <a:ln w="1905"/>
                <a:solidFill>
                  <a:srgbClr val="49482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слайд -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  <a:hlinkClick r:id="rId4"/>
              </a:rPr>
              <a:t>http://s4.pic4you.ru/y2014/06-09/24687/4438748.png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abriola" pitchFamily="82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ru-RU" sz="2000" b="1" dirty="0" smtClean="0">
                <a:ln w="1905"/>
                <a:solidFill>
                  <a:srgbClr val="49482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Боковая заставка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 - 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  <a:hlinkClick r:id="rId5"/>
              </a:rPr>
              <a:t>http://img-fotki.yandex.ru/get/6841/200418627.d/0_109b54_41edaf9c_orig.png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abriola" pitchFamily="82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ru-RU" sz="2000" b="1" dirty="0" smtClean="0">
                <a:ln w="1905"/>
                <a:solidFill>
                  <a:srgbClr val="49482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Рябина  2 </a:t>
            </a:r>
            <a:r>
              <a:rPr lang="ru-RU" sz="2000" b="1" dirty="0">
                <a:ln w="1905"/>
                <a:solidFill>
                  <a:srgbClr val="49482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слайд -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  <a:hlinkClick r:id="rId6"/>
              </a:rPr>
              <a:t>http://s4.pic4you.ru/y2014/08-22/24687/4556599.png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abriola" pitchFamily="82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ru-RU" sz="2000" b="1" dirty="0" smtClean="0">
                <a:ln w="1905"/>
                <a:solidFill>
                  <a:srgbClr val="49482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Рябина 3 </a:t>
            </a:r>
            <a:r>
              <a:rPr lang="ru-RU" sz="2000" b="1" dirty="0">
                <a:ln w="1905"/>
                <a:solidFill>
                  <a:srgbClr val="49482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слайд -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  <a:hlinkClick r:id="rId7"/>
              </a:rPr>
              <a:t>http://img-fotki.yandex.ru/get/9104/16969765.17b/0_7bede_7a931097_orig.png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abriola" pitchFamily="82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ru-RU" sz="2000" b="1" dirty="0" smtClean="0">
                <a:ln w="1905"/>
                <a:solidFill>
                  <a:srgbClr val="49482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Рябина 4слайд </a:t>
            </a:r>
            <a:r>
              <a:rPr lang="ru-RU" sz="2000" b="1" dirty="0">
                <a:ln w="1905"/>
                <a:solidFill>
                  <a:srgbClr val="49482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  <a:hlinkClick r:id="rId8"/>
              </a:rPr>
              <a:t>http://img-fotki.yandex.ru/get/6738/16969765.248/0_92932_1e12432_orig.png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  <a:defRPr/>
            </a:pPr>
            <a:r>
              <a:rPr lang="ru-RU" sz="2000" b="1" dirty="0" smtClean="0">
                <a:ln w="1905"/>
                <a:solidFill>
                  <a:srgbClr val="49482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Рябина 5слайд - </a:t>
            </a:r>
            <a:r>
              <a:rPr lang="en-US" sz="2000" b="1" dirty="0" smtClean="0">
                <a:ln w="1905"/>
                <a:solidFill>
                  <a:srgbClr val="49482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  <a:hlinkClick r:id="rId9"/>
              </a:rPr>
              <a:t>http://pic4you.ru/24687/3691340/1/</a:t>
            </a:r>
            <a:r>
              <a:rPr lang="ru-RU" sz="2000" b="1" dirty="0" smtClean="0">
                <a:ln w="1905"/>
                <a:solidFill>
                  <a:srgbClr val="49482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abriola" pitchFamily="82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142617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Bookman Old Style" pitchFamily="18" charset="0"/>
              </a:rPr>
              <a:t/>
            </a:r>
            <a:br>
              <a:rPr lang="ru-RU" sz="2400" b="1" dirty="0" smtClean="0">
                <a:latin typeface="Bookman Old Style" pitchFamily="18" charset="0"/>
              </a:rPr>
            </a:br>
            <a:r>
              <a:rPr lang="ru-RU" sz="2400" b="1" dirty="0" smtClean="0">
                <a:latin typeface="Bookman Old Style" pitchFamily="18" charset="0"/>
              </a:rPr>
              <a:t>Так много гостей сегодня в нашей школе !</a:t>
            </a:r>
            <a:endParaRPr lang="ru-RU" sz="2400" b="1" dirty="0">
              <a:latin typeface="Bookman Old Style" pitchFamily="18" charset="0"/>
            </a:endParaRPr>
          </a:p>
        </p:txBody>
      </p:sp>
      <p:pic>
        <p:nvPicPr>
          <p:cNvPr id="2050" name="Picture 2" descr="J:\семинар Гавронова\20151217_1345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844824"/>
            <a:ext cx="5821154" cy="43658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7208" cy="200223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Bookman Old Style" pitchFamily="18" charset="0"/>
              </a:rPr>
              <a:t>Наша ведущая семинара и поддержка учителей-заместитель директора по УВР Полищук Татьяна Васильевна</a:t>
            </a:r>
            <a:endParaRPr lang="ru-RU" sz="2400" b="1" dirty="0">
              <a:latin typeface="Bookman Old Style" pitchFamily="18" charset="0"/>
            </a:endParaRPr>
          </a:p>
        </p:txBody>
      </p:sp>
      <p:pic>
        <p:nvPicPr>
          <p:cNvPr id="3" name="Picture 2" descr="J:\семинар Гавронова\20151217_1346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2204864"/>
            <a:ext cx="3294366" cy="43924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>
                <a:latin typeface="Bookman Old Style" pitchFamily="18" charset="0"/>
              </a:rPr>
              <a:t>Доклад руководителя МО «Начальная школа» Шумейко Оксаны Анатольевны об участии и успехах детей в конкурсах и олимпиадах</a:t>
            </a:r>
            <a:endParaRPr lang="ru-RU" sz="2400" b="1" dirty="0">
              <a:latin typeface="Bookman Old Style" pitchFamily="18" charset="0"/>
            </a:endParaRPr>
          </a:p>
        </p:txBody>
      </p:sp>
      <p:pic>
        <p:nvPicPr>
          <p:cNvPr id="3074" name="Picture 2" descr="J:\семинар Гавронова\20151217_1350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556792"/>
            <a:ext cx="3636404" cy="48485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704856" cy="121014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Bookman Old Style" pitchFamily="18" charset="0"/>
              </a:rPr>
              <a:t>Все понимают, что успех учащихся - это успех и его учителя!</a:t>
            </a:r>
            <a:endParaRPr lang="ru-RU" sz="2400" b="1" dirty="0">
              <a:latin typeface="Bookman Old Style" pitchFamily="18" charset="0"/>
            </a:endParaRPr>
          </a:p>
        </p:txBody>
      </p:sp>
      <p:pic>
        <p:nvPicPr>
          <p:cNvPr id="3074" name="Picture 2" descr="C:\Users\Администратор\Desktop\фото\IMG_20151217_1350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628800"/>
            <a:ext cx="6713984" cy="50354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280920" cy="121014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Bookman Old Style" pitchFamily="18" charset="0"/>
              </a:rPr>
              <a:t>Доказательства успехов наших учащихся</a:t>
            </a:r>
            <a:endParaRPr lang="ru-RU" sz="2400" b="1" dirty="0">
              <a:latin typeface="Bookman Old Style" pitchFamily="18" charset="0"/>
            </a:endParaRPr>
          </a:p>
        </p:txBody>
      </p:sp>
      <p:pic>
        <p:nvPicPr>
          <p:cNvPr id="4098" name="Picture 2" descr="J:\семинар Гавронова\20151217_1355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412776"/>
            <a:ext cx="6912768" cy="51845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92211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Bookman Old Style" pitchFamily="18" charset="0"/>
              </a:rPr>
              <a:t>Гордость нашей школы</a:t>
            </a:r>
            <a:endParaRPr lang="ru-RU" sz="2400" b="1" dirty="0">
              <a:latin typeface="Bookman Old Style" pitchFamily="18" charset="0"/>
            </a:endParaRPr>
          </a:p>
        </p:txBody>
      </p:sp>
      <p:pic>
        <p:nvPicPr>
          <p:cNvPr id="3" name="Picture 2" descr="F:\МАМА\МАМА фото\Фото телефон ЛЕНОВО\IMG_20150507_1249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196752"/>
            <a:ext cx="4087288" cy="54479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42617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Bookman Old Style" pitchFamily="18" charset="0"/>
              </a:rPr>
              <a:t>Выступление учителя начальных классов первой категории </a:t>
            </a:r>
            <a:br>
              <a:rPr lang="ru-RU" sz="2400" b="1" dirty="0" smtClean="0">
                <a:latin typeface="Bookman Old Style" pitchFamily="18" charset="0"/>
              </a:rPr>
            </a:br>
            <a:r>
              <a:rPr lang="ru-RU" sz="2400" b="1" dirty="0" err="1" smtClean="0">
                <a:latin typeface="Bookman Old Style" pitchFamily="18" charset="0"/>
              </a:rPr>
              <a:t>Дороненковой</a:t>
            </a:r>
            <a:r>
              <a:rPr lang="ru-RU" sz="2400" b="1" dirty="0" smtClean="0">
                <a:latin typeface="Bookman Old Style" pitchFamily="18" charset="0"/>
              </a:rPr>
              <a:t> Анны Анатольевны</a:t>
            </a:r>
            <a:br>
              <a:rPr lang="ru-RU" sz="2400" b="1" dirty="0" smtClean="0">
                <a:latin typeface="Bookman Old Style" pitchFamily="18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cs typeface="Times New Roman" pitchFamily="18" charset="0"/>
              </a:rPr>
              <a:t>«Формы работы с одарёнными детьми </a:t>
            </a:r>
            <a:b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cs typeface="Times New Roman" pitchFamily="18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cs typeface="Times New Roman" pitchFamily="18" charset="0"/>
              </a:rPr>
              <a:t>в начальной школе»</a:t>
            </a:r>
            <a:r>
              <a:rPr lang="ru-RU" sz="2400" dirty="0" smtClean="0">
                <a:latin typeface="Bookman Old Style" pitchFamily="18" charset="0"/>
                <a:cs typeface="Times New Roman" pitchFamily="18" charset="0"/>
              </a:rPr>
              <a:t> </a:t>
            </a:r>
            <a:endParaRPr lang="ru-RU" sz="2400" b="1" dirty="0">
              <a:latin typeface="Bookman Old Style" pitchFamily="18" charset="0"/>
            </a:endParaRPr>
          </a:p>
        </p:txBody>
      </p:sp>
      <p:pic>
        <p:nvPicPr>
          <p:cNvPr id="4098" name="Picture 2" descr="C:\Users\Администратор\Desktop\фото\IMG_20151217_1358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2132856"/>
            <a:ext cx="5856650" cy="43924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255</Words>
  <Application>Microsoft Office PowerPoint</Application>
  <PresentationFormat>Экран (4:3)</PresentationFormat>
  <Paragraphs>43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План семинара  1. Регистрация участников и открытие семинара. 2. Результативность работы с одарёнными детьми. 3. Формы работы с одарёнными детьми 4. Практические упражнения по выявлению одарённых детей 5. Блиц-концерт творческих учащихся. 6. Ритмическая музыкальная пауза. 7.Работа со слабоуспевающими детьми. 8. Практические упражнения «Ум на кончиках пальцев» 9. Подведение итогов семинара. </vt:lpstr>
      <vt:lpstr> Так много гостей сегодня в нашей школе !</vt:lpstr>
      <vt:lpstr>Наша ведущая семинара и поддержка учителей-заместитель директора по УВР Полищук Татьяна Васильевна</vt:lpstr>
      <vt:lpstr>Доклад руководителя МО «Начальная школа» Шумейко Оксаны Анатольевны об участии и успехах детей в конкурсах и олимпиадах</vt:lpstr>
      <vt:lpstr>Все понимают, что успех учащихся - это успех и его учителя!</vt:lpstr>
      <vt:lpstr>Доказательства успехов наших учащихся</vt:lpstr>
      <vt:lpstr>Гордость нашей школы</vt:lpstr>
      <vt:lpstr>Выступление учителя начальных классов первой категории  Дороненковой Анны Анатольевны «Формы работы с одарёнными детьми  в начальной школе» </vt:lpstr>
      <vt:lpstr>Будьте учителем творческим, с «изюминкой», и ваши ученики будут успешными</vt:lpstr>
      <vt:lpstr>Игра, предложенная учителем начальных классов Лопатиной Ларисой Петровной, увлекла всех гостей семинара</vt:lpstr>
      <vt:lpstr>Ну, что у вас получилось?</vt:lpstr>
      <vt:lpstr>Ещё немного о практических упражнениях по выявлению одарённых детей –  Нестерова Ирина Александровна</vt:lpstr>
      <vt:lpstr>Блиц-концерт одарённых детей</vt:lpstr>
      <vt:lpstr>А теперь и мы разомнёмся- ритмическая музыкальная пауза под руководством учителя начальных классов Загоруйко Елены Васильевны</vt:lpstr>
      <vt:lpstr>Все новейшие технологии сначала пробуем на себе.</vt:lpstr>
      <vt:lpstr>Опытом работы со слабоуспевающими детьми поделилась учитель первой категории Можарова Инна Николаевна</vt:lpstr>
      <vt:lpstr>«Ум детей на кончиках пальцев»- доказывала учитель начальных классов Швец Зоя Васильевна</vt:lpstr>
      <vt:lpstr>Подводим итоги семинара</vt:lpstr>
      <vt:lpstr>«Вы знаете, мне по-прежнему верится, Что, если останется жить земля, Главным достоинством человечества Будут когда-нибудь учителя…»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35</cp:revision>
  <dcterms:created xsi:type="dcterms:W3CDTF">2015-11-21T12:11:57Z</dcterms:created>
  <dcterms:modified xsi:type="dcterms:W3CDTF">2015-12-29T08:27:13Z</dcterms:modified>
</cp:coreProperties>
</file>