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68" r:id="rId5"/>
    <p:sldId id="267" r:id="rId6"/>
    <p:sldId id="272" r:id="rId7"/>
    <p:sldId id="270" r:id="rId8"/>
    <p:sldId id="273" r:id="rId9"/>
    <p:sldId id="269" r:id="rId10"/>
    <p:sldId id="271" r:id="rId11"/>
    <p:sldId id="265" r:id="rId12"/>
    <p:sldId id="258" r:id="rId13"/>
    <p:sldId id="259" r:id="rId14"/>
    <p:sldId id="260" r:id="rId15"/>
    <p:sldId id="261" r:id="rId16"/>
    <p:sldId id="262" r:id="rId17"/>
    <p:sldId id="263" r:id="rId18"/>
    <p:sldId id="264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1822"/>
    <a:srgbClr val="7F414E"/>
    <a:srgbClr val="B808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94" autoAdjust="0"/>
  </p:normalViewPr>
  <p:slideViewPr>
    <p:cSldViewPr>
      <p:cViewPr varScale="1">
        <p:scale>
          <a:sx n="83" d="100"/>
          <a:sy n="83" d="100"/>
        </p:scale>
        <p:origin x="1450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9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4414" y="357166"/>
            <a:ext cx="7437216" cy="18288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5">
                    <a:lumMod val="50000"/>
                  </a:schemeClr>
                </a:solidFill>
                <a:effectLst/>
              </a:rPr>
              <a:t>Родительское собрание на тему:</a:t>
            </a:r>
            <a:endParaRPr lang="ru-RU" sz="4000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668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214414" y="2643182"/>
            <a:ext cx="75009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rgbClr val="C00000"/>
                </a:solidFill>
                <a:latin typeface="Comic Sans MS" pitchFamily="66" charset="0"/>
              </a:rPr>
              <a:t>«Как сформировать у ребёнка стремление к здоровому образу жизни»</a:t>
            </a:r>
            <a:endParaRPr lang="ru-RU" sz="4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28992" y="4929198"/>
            <a:ext cx="542925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Что имеем не храним, </a:t>
            </a:r>
          </a:p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потерявши – плачем.</a:t>
            </a:r>
          </a:p>
          <a:p>
            <a:pPr algn="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accent5">
                    <a:lumMod val="50000"/>
                  </a:schemeClr>
                </a:solidFill>
                <a:latin typeface="Comic Sans MS" pitchFamily="66" charset="0"/>
              </a:rPr>
              <a:t>Народная мудрость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488" y="785794"/>
            <a:ext cx="6286512" cy="85725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Душевное здоровье - 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2571744"/>
            <a:ext cx="7686700" cy="2643206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это соответствие мыслей, чувств, поступков принятым в обществе нормам, основанных на идеалах добра, чести, правды, справедливости, и других категориях этики. 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42852"/>
            <a:ext cx="2033958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92867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Правила: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928670"/>
            <a:ext cx="8429652" cy="5572164"/>
          </a:xfrm>
        </p:spPr>
        <p:txBody>
          <a:bodyPr>
            <a:noAutofit/>
          </a:bodyPr>
          <a:lstStyle/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Не пытаться переделать другого человека, а самому изменить своё отношение к нему.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Не увлекаться критикой, уметь вовремя остановиться.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Обсуждать конфликт, который возник сейчас, а не вспоминать прошлые «грехи».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Во время конфликта следить за своей речью, не допускать оскорблений.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Уметь ценить достоинства другого человека и восхищаться ими.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Быть внимательным к чувствам, настроениям окружающим.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</a:rPr>
              <a:t>Вести себя так, как хотелось бы, чтобы другие вели себя по отношению к тебе.</a:t>
            </a:r>
            <a:endParaRPr lang="ru-RU" sz="24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7829576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Оздоровительные казусы</a:t>
            </a: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571612"/>
            <a:ext cx="1428760" cy="685792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00298" y="1571612"/>
            <a:ext cx="66437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вы будете смеяться хотя бы 10 мин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 в день…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786058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786058"/>
            <a:ext cx="70008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ваш сон станет спокойным, а бодрствование рассудительным и энергичным. Так считают английские психологи.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357166"/>
            <a:ext cx="6786578" cy="1185858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вы съедаете всего-навсего 30 г рыбы каждый день…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071538" y="357166"/>
            <a:ext cx="1297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2071678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071678"/>
            <a:ext cx="7000892" cy="4034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риск получения инфаркта снижается у вас по крайней мере на 50%. Рыба снижает уровень холестерина в крови. Поэтому японцы, ежедневно употребляющие в день около 100 г рыбы, меньше других национальностей страдают от заболевания сердца и кровеносных сосудов. 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500042"/>
            <a:ext cx="6715140" cy="17145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вы спокойны и невозмутимы как англичанин и добиваетесь этого за счёт подавления ваших негативных эмоций…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500042"/>
            <a:ext cx="1297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2571744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2571744"/>
            <a:ext cx="70008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риск заболеть неврозом у вас больше, чем у экспансивных личностей, не лезущих в карман за словом.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28804" y="357166"/>
            <a:ext cx="7115196" cy="1042982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вы любите ездить на автомобиле даже в магазин за покупками… 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857224" y="357166"/>
            <a:ext cx="1297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643050"/>
            <a:ext cx="9534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928794" y="1643050"/>
            <a:ext cx="72152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риск заболеть гипертонией или диабетом у вас в 2 – 2,5 раза выше, чем у любителя ходить пешком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357166"/>
            <a:ext cx="6715140" cy="11430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вы любите петь и делаете это почти каждый день… 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357166"/>
            <a:ext cx="1297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357430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71670" y="2357430"/>
            <a:ext cx="7072330" cy="2318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это может значительно продлить вашу жизнь. Исследования показали, что пение не только развивает грудную мускулатуру, но и укрепляет сердечную мышцу.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43174" y="500042"/>
            <a:ext cx="6500826" cy="21431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вы любите говорить длинными предложениями, которые насчитывают более 13 слов, и если цепочка произносимых слов длится более 6 сек… 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214414" y="500042"/>
            <a:ext cx="12971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Если…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3286124"/>
            <a:ext cx="8819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То…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3286124"/>
            <a:ext cx="6858048" cy="3179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существует большая опасность, что вы останетесь непонятыми вашими слушателями. Как полагают немецкие психологи, учителям следует говорить со скоростью не более 2 слов в секунду и строить фразы по возможности короче. 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74638"/>
            <a:ext cx="7043758" cy="1143000"/>
          </a:xfrm>
        </p:spPr>
        <p:txBody>
          <a:bodyPr/>
          <a:lstStyle/>
          <a:p>
            <a:r>
              <a:rPr lang="ru-RU" dirty="0" smtClean="0">
                <a:solidFill>
                  <a:srgbClr val="A81822"/>
                </a:solidFill>
                <a:latin typeface="Comic Sans MS" pitchFamily="66" charset="0"/>
              </a:rPr>
              <a:t>Всё в наших руках!</a:t>
            </a:r>
            <a:endParaRPr lang="ru-RU" dirty="0">
              <a:solidFill>
                <a:srgbClr val="A8182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1600200"/>
            <a:ext cx="7400948" cy="47091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rgbClr val="B808AB"/>
                </a:solidFill>
                <a:latin typeface="Comic Sans MS" pitchFamily="66" charset="0"/>
              </a:rPr>
              <a:t>Хочешь быть здоровым – будь! А если вы выполняете эти правила, то ребёнок без особых дополнительных назиданий сам будет стремиться к такому образу жизни.</a:t>
            </a:r>
            <a:endParaRPr lang="ru-RU" sz="3600" dirty="0">
              <a:solidFill>
                <a:srgbClr val="B808AB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274638"/>
            <a:ext cx="8143932" cy="11430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2060"/>
                </a:solidFill>
              </a:rPr>
              <a:t>Возможное решение собрания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0"/>
            <a:ext cx="7686700" cy="4709160"/>
          </a:xfrm>
        </p:spPr>
        <p:txBody>
          <a:bodyPr>
            <a:normAutofit fontScale="92500" lnSpcReduction="20000"/>
          </a:bodyPr>
          <a:lstStyle/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Обсудить дома с остальными членами семьи информацию, услышанную на собрании и полученную в результате выполнения практических работ.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Использовать её для формирования в семье потребности к здоровому образу жизни.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Наблюдать за питанием своего ребёнка.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Обсудить с детьми результаты викторины.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Совместно с родителями убедить  ребят в необходимости горячего питания дома.</a:t>
            </a:r>
          </a:p>
          <a:p>
            <a:pPr marL="651510" indent="-514350">
              <a:buClrTx/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 течении года организовать туристические выезды и походы на природу.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800" decel="100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74638"/>
            <a:ext cx="4714908" cy="1143000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Comic Sans MS" pitchFamily="66" charset="0"/>
              </a:rPr>
              <a:t>Здоровье -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                    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142976" y="1428736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A81822"/>
                </a:solidFill>
                <a:latin typeface="Comic Sans MS" pitchFamily="66" charset="0"/>
              </a:rPr>
              <a:t>это отсутствие болезней, хорошее самочувствие, настроение. 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0298" y="3571876"/>
            <a:ext cx="489589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Здоровый человек -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4429132"/>
            <a:ext cx="6858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200" dirty="0" smtClean="0">
                <a:solidFill>
                  <a:srgbClr val="A81822"/>
                </a:solidFill>
                <a:latin typeface="Comic Sans MS" pitchFamily="66" charset="0"/>
              </a:rPr>
              <a:t>это человек с хорошим иммунитетом, не имеющий хронических заболеваний. </a:t>
            </a:r>
            <a:endParaRPr lang="ru-RU" sz="3200" dirty="0">
              <a:solidFill>
                <a:srgbClr val="A8182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00166" y="214290"/>
            <a:ext cx="7000924" cy="300039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Comic Sans MS" pitchFamily="66" charset="0"/>
              </a:rPr>
              <a:t>Спасибо за то, что Вы были с нами!</a:t>
            </a:r>
            <a:endParaRPr lang="ru-RU" sz="54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7" descr="Смешные фоны для телефоно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8992" y="3714752"/>
            <a:ext cx="3000396" cy="24955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143000"/>
          </a:xfrm>
        </p:spPr>
        <p:txBody>
          <a:bodyPr/>
          <a:lstStyle/>
          <a:p>
            <a:r>
              <a:rPr lang="ru-RU" dirty="0" smtClean="0">
                <a:solidFill>
                  <a:srgbClr val="A81822"/>
                </a:solidFill>
                <a:latin typeface="Comic Sans MS" pitchFamily="66" charset="0"/>
              </a:rPr>
              <a:t>Составляющие здоровья:</a:t>
            </a:r>
            <a:endParaRPr lang="ru-RU" dirty="0">
              <a:solidFill>
                <a:srgbClr val="A81822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600200"/>
            <a:ext cx="5072098" cy="3900502"/>
          </a:xfrm>
        </p:spPr>
        <p:txBody>
          <a:bodyPr>
            <a:noAutofit/>
          </a:bodyPr>
          <a:lstStyle/>
          <a:p>
            <a:pPr>
              <a:buClrTx/>
              <a:buFont typeface="Wingdings 2" pitchFamily="18" charset="2"/>
              <a:buChar char="â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Физическое здоровье</a:t>
            </a:r>
          </a:p>
          <a:p>
            <a:pPr>
              <a:buClrTx/>
              <a:buNone/>
            </a:pPr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ClrTx/>
              <a:buFont typeface="Wingdings 2" pitchFamily="18" charset="2"/>
              <a:buChar char="â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Психическое здоровье</a:t>
            </a:r>
          </a:p>
          <a:p>
            <a:pPr>
              <a:buClrTx/>
              <a:buNone/>
            </a:pPr>
            <a:endParaRPr lang="ru-RU" sz="3200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>
              <a:buClrTx/>
              <a:buFont typeface="Wingdings 2" pitchFamily="18" charset="2"/>
              <a:buChar char="â"/>
            </a:pPr>
            <a:r>
              <a:rPr lang="ru-RU" sz="3200" dirty="0" smtClean="0">
                <a:solidFill>
                  <a:srgbClr val="002060"/>
                </a:solidFill>
                <a:latin typeface="Comic Sans MS" pitchFamily="66" charset="0"/>
              </a:rPr>
              <a:t>Душевное здоровье</a:t>
            </a:r>
            <a:endParaRPr lang="ru-RU" sz="32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J034334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3786189"/>
            <a:ext cx="2809868" cy="2923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Факторы сохранения здоровья: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3614750"/>
          </a:xfrm>
        </p:spPr>
        <p:txBody>
          <a:bodyPr/>
          <a:lstStyle/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Режим дня школьника;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Укрепление иммунной системы;</a:t>
            </a:r>
          </a:p>
          <a:p>
            <a:pPr>
              <a:buClrTx/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15074" y="2928933"/>
            <a:ext cx="1720855" cy="2202929"/>
          </a:xfrm>
          <a:prstGeom prst="rect">
            <a:avLst/>
          </a:prstGeom>
          <a:noFill/>
        </p:spPr>
      </p:pic>
      <p:pic>
        <p:nvPicPr>
          <p:cNvPr id="7" name="Picture 22" descr="CNIGAC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38252" y="4295780"/>
            <a:ext cx="1785950" cy="20820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18573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Меры по улучшению физического состояния и самочувствия детей: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928802"/>
            <a:ext cx="7758138" cy="4380558"/>
          </a:xfrm>
        </p:spPr>
        <p:txBody>
          <a:bodyPr>
            <a:normAutofit fontScale="92500"/>
          </a:bodyPr>
          <a:lstStyle/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Проведение зарядки;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Прогулки на свежем воздухе;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Оздоровительный пробег;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Занятие зимними видами спорта – катание на лыжах, коньках;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Плавание;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Езда на велосипеде;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Командные виды спорта: волейбол, футбол и т.п.;</a:t>
            </a:r>
          </a:p>
          <a:p>
            <a:pPr>
              <a:buClrTx/>
              <a:buFont typeface="Wingdings" pitchFamily="2" charset="2"/>
              <a:buChar char="q"/>
            </a:pPr>
            <a:r>
              <a:rPr lang="ru-RU" dirty="0" smtClean="0">
                <a:solidFill>
                  <a:srgbClr val="0070C0"/>
                </a:solidFill>
              </a:rPr>
              <a:t>Занятие аэробикой, спортивными танцами и т.п.</a:t>
            </a:r>
          </a:p>
          <a:p>
            <a:pPr>
              <a:buClrTx/>
              <a:buFont typeface="Wingdings" pitchFamily="2" charset="2"/>
              <a:buChar char="q"/>
            </a:pPr>
            <a:endParaRPr lang="ru-RU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Факторы сохранения здоровья: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3614750"/>
          </a:xfrm>
        </p:spPr>
        <p:txBody>
          <a:bodyPr/>
          <a:lstStyle/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Режим дня школьника;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Укрепление иммунной системы;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Закаливание;</a:t>
            </a:r>
          </a:p>
          <a:p>
            <a:pPr>
              <a:buClrTx/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00496" y="3286123"/>
            <a:ext cx="1571636" cy="2612313"/>
          </a:xfrm>
          <a:prstGeom prst="rect">
            <a:avLst/>
          </a:prstGeom>
          <a:noFill/>
        </p:spPr>
      </p:pic>
      <p:pic>
        <p:nvPicPr>
          <p:cNvPr id="6" name="Picture 22" descr="CNIGAC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143380"/>
            <a:ext cx="1785950" cy="2082016"/>
          </a:xfrm>
          <a:prstGeom prst="rect">
            <a:avLst/>
          </a:prstGeom>
          <a:noFill/>
        </p:spPr>
      </p:pic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768" y="3071810"/>
            <a:ext cx="1720855" cy="22029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Виды закаливания: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1600200"/>
            <a:ext cx="7758138" cy="4709160"/>
          </a:xfrm>
        </p:spPr>
        <p:txBody>
          <a:bodyPr>
            <a:normAutofit fontScale="92500" lnSpcReduction="20000"/>
          </a:bodyPr>
          <a:lstStyle/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Закаливание солнцем;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Закаливание воздухом;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Закаливание водой;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Обтирание;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Обливание;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Обтирание стоп;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Полоскание горла;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Контрастный душ;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Купание;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Баня;</a:t>
            </a:r>
          </a:p>
          <a:p>
            <a:pPr>
              <a:buClr>
                <a:srgbClr val="002060"/>
              </a:buClr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Массаж.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74638"/>
            <a:ext cx="7901014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Факторы сохранения здоровья: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600200"/>
            <a:ext cx="7543824" cy="3614750"/>
          </a:xfrm>
        </p:spPr>
        <p:txBody>
          <a:bodyPr/>
          <a:lstStyle/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Режим дня школьника;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Укрепление иммунной системы;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Закаливание;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Привычки;</a:t>
            </a:r>
          </a:p>
          <a:p>
            <a:pPr>
              <a:buClrTx/>
              <a:buFont typeface="Wingdings" pitchFamily="2" charset="2"/>
              <a:buChar char="Ø"/>
            </a:pPr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Полноценное питание.</a:t>
            </a:r>
          </a:p>
          <a:p>
            <a:pPr>
              <a:buClrTx/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>
              <a:buClrTx/>
              <a:buFont typeface="Wingdings" pitchFamily="2" charset="2"/>
              <a:buChar char="Ø"/>
            </a:pPr>
            <a:endParaRPr lang="ru-RU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4643446"/>
            <a:ext cx="957265" cy="1899335"/>
          </a:xfrm>
          <a:prstGeom prst="rect">
            <a:avLst/>
          </a:prstGeom>
          <a:noFill/>
        </p:spPr>
      </p:pic>
      <p:pic>
        <p:nvPicPr>
          <p:cNvPr id="6" name="Picture 22" descr="CNIGAC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4726344"/>
            <a:ext cx="1285884" cy="1499052"/>
          </a:xfrm>
          <a:prstGeom prst="rect">
            <a:avLst/>
          </a:prstGeom>
          <a:noFill/>
        </p:spPr>
      </p:pic>
      <p:pic>
        <p:nvPicPr>
          <p:cNvPr id="7" name="Picture 2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0430" y="4143380"/>
            <a:ext cx="1399720" cy="2326560"/>
          </a:xfrm>
          <a:prstGeom prst="rect">
            <a:avLst/>
          </a:prstGeom>
          <a:noFill/>
        </p:spPr>
      </p:pic>
      <p:pic>
        <p:nvPicPr>
          <p:cNvPr id="8" name="Picture 2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43834" y="3286124"/>
            <a:ext cx="1274415" cy="1631425"/>
          </a:xfrm>
          <a:prstGeom prst="rect">
            <a:avLst/>
          </a:prstGeom>
          <a:noFill/>
        </p:spPr>
      </p:pic>
      <p:pic>
        <p:nvPicPr>
          <p:cNvPr id="2050" name="Picture 2" descr="C:\Program Files\Microsoft Office\MEDIA\OFFICE12\Bullets\BD14581_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14850" y="3371850"/>
            <a:ext cx="114300" cy="114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428604"/>
            <a:ext cx="7258072" cy="1214446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2060"/>
                </a:solidFill>
              </a:rPr>
              <a:t>Сохранить психическое здоровье помогут: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2071678"/>
            <a:ext cx="7829576" cy="4237682"/>
          </a:xfrm>
        </p:spPr>
        <p:txBody>
          <a:bodyPr/>
          <a:lstStyle/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Занятие различными видами искусств</a:t>
            </a:r>
          </a:p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Прогулки</a:t>
            </a:r>
          </a:p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Выезды за город</a:t>
            </a:r>
          </a:p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Домашние животные</a:t>
            </a:r>
          </a:p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Созерцание струящейся воды</a:t>
            </a:r>
          </a:p>
          <a:p>
            <a:pPr algn="ctr">
              <a:buClrTx/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Огонь зажжённой свечи</a:t>
            </a:r>
          </a:p>
          <a:p>
            <a:pPr algn="ctr">
              <a:buFont typeface="Wingdings" pitchFamily="2" charset="2"/>
              <a:buChar char="v"/>
            </a:pP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lum bright="30000"/>
          </a:blip>
          <a:srcRect l="4541" t="2271" r="86374" b="4617"/>
          <a:stretch>
            <a:fillRect/>
          </a:stretch>
        </p:blipFill>
        <p:spPr bwMode="auto">
          <a:xfrm>
            <a:off x="0" y="0"/>
            <a:ext cx="7143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</TotalTime>
  <Words>695</Words>
  <Application>Microsoft Office PowerPoint</Application>
  <PresentationFormat>Экран (4:3)</PresentationFormat>
  <Paragraphs>103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9" baseType="lpstr">
      <vt:lpstr>Arial</vt:lpstr>
      <vt:lpstr>Book Antiqua</vt:lpstr>
      <vt:lpstr>Comic Sans MS</vt:lpstr>
      <vt:lpstr>Lucida Sans</vt:lpstr>
      <vt:lpstr>Times New Roman</vt:lpstr>
      <vt:lpstr>Wingdings</vt:lpstr>
      <vt:lpstr>Wingdings 2</vt:lpstr>
      <vt:lpstr>Wingdings 3</vt:lpstr>
      <vt:lpstr>Апекс</vt:lpstr>
      <vt:lpstr>Родительское собрание на тему:</vt:lpstr>
      <vt:lpstr>Здоровье -                      </vt:lpstr>
      <vt:lpstr>Составляющие здоровья:</vt:lpstr>
      <vt:lpstr>Факторы сохранения здоровья:</vt:lpstr>
      <vt:lpstr>Меры по улучшению физического состояния и самочувствия детей:</vt:lpstr>
      <vt:lpstr>Факторы сохранения здоровья:</vt:lpstr>
      <vt:lpstr>Виды закаливания:</vt:lpstr>
      <vt:lpstr>Факторы сохранения здоровья:</vt:lpstr>
      <vt:lpstr>Сохранить психическое здоровье помогут:</vt:lpstr>
      <vt:lpstr>Душевное здоровье - </vt:lpstr>
      <vt:lpstr>Правила:</vt:lpstr>
      <vt:lpstr>Оздоровительные казусы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Всё в наших руках!</vt:lpstr>
      <vt:lpstr>Возможное решение собрания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Лера Баубатрын</dc:creator>
  <cp:lastModifiedBy>ASUS</cp:lastModifiedBy>
  <cp:revision>16</cp:revision>
  <dcterms:modified xsi:type="dcterms:W3CDTF">2023-10-26T14:54:22Z</dcterms:modified>
</cp:coreProperties>
</file>