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9" r:id="rId5"/>
    <p:sldId id="271" r:id="rId6"/>
    <p:sldId id="261" r:id="rId7"/>
    <p:sldId id="272" r:id="rId8"/>
    <p:sldId id="263" r:id="rId9"/>
    <p:sldId id="264" r:id="rId10"/>
    <p:sldId id="266" r:id="rId11"/>
    <p:sldId id="268" r:id="rId12"/>
    <p:sldId id="267" r:id="rId13"/>
    <p:sldId id="274" r:id="rId14"/>
    <p:sldId id="276" r:id="rId15"/>
    <p:sldId id="265" r:id="rId16"/>
    <p:sldId id="275" r:id="rId17"/>
    <p:sldId id="277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E0BE-B8EB-440B-A49D-82FD4E632D7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7095-F366-4689-81CD-6A35DBC8C5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440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E0BE-B8EB-440B-A49D-82FD4E632D7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7095-F366-4689-81CD-6A35DBC8C5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443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E0BE-B8EB-440B-A49D-82FD4E632D7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7095-F366-4689-81CD-6A35DBC8C5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613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E0BE-B8EB-440B-A49D-82FD4E632D7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7095-F366-4689-81CD-6A35DBC8C5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347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E0BE-B8EB-440B-A49D-82FD4E632D7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7095-F366-4689-81CD-6A35DBC8C5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419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E0BE-B8EB-440B-A49D-82FD4E632D7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7095-F366-4689-81CD-6A35DBC8C5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645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E0BE-B8EB-440B-A49D-82FD4E632D7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7095-F366-4689-81CD-6A35DBC8C5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212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E0BE-B8EB-440B-A49D-82FD4E632D7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7095-F366-4689-81CD-6A35DBC8C5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7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E0BE-B8EB-440B-A49D-82FD4E632D7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7095-F366-4689-81CD-6A35DBC8C5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30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E0BE-B8EB-440B-A49D-82FD4E632D7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7095-F366-4689-81CD-6A35DBC8C5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910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1E0BE-B8EB-440B-A49D-82FD4E632D7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7095-F366-4689-81CD-6A35DBC8C5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931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1E0BE-B8EB-440B-A49D-82FD4E632D7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67095-F366-4689-81CD-6A35DBC8C5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099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2"/>
            <a:ext cx="12192000" cy="68600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9509"/>
          </a:xfrm>
        </p:spPr>
        <p:txBody>
          <a:bodyPr>
            <a:noAutofit/>
          </a:bodyPr>
          <a:lstStyle/>
          <a:p>
            <a:pPr lvl="0" indent="288925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ru-RU" sz="1800" b="1" dirty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  <a:br>
              <a:rPr lang="ru-RU" altLang="ru-RU" sz="1800" b="1" dirty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«Средняя школа№16 имени Героя Советского Союза Степана Иванова </a:t>
            </a:r>
            <a:r>
              <a:rPr lang="ru-RU" altLang="ru-RU" sz="1800" b="1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800" b="1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 smtClean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города </a:t>
            </a:r>
            <a:r>
              <a:rPr lang="ru-RU" altLang="ru-RU" sz="1800" b="1" dirty="0">
                <a:solidFill>
                  <a:prstClr val="black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Евпатория Республики Крым»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8120" y="816749"/>
            <a:ext cx="9144000" cy="3742551"/>
          </a:xfrm>
        </p:spPr>
        <p:txBody>
          <a:bodyPr>
            <a:normAutofit fontScale="92500" lnSpcReduction="10000"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выбранной темы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семинара-практикума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500" b="1" dirty="0" smtClean="0">
                <a:latin typeface="Allegretto Script One" panose="03000605070000090002" pitchFamily="66" charset="-52"/>
                <a:cs typeface="Times New Roman" panose="02020603050405020304" pitchFamily="18" charset="0"/>
              </a:rPr>
              <a:t>«Функциональная грамотность </a:t>
            </a:r>
            <a:endParaRPr lang="ru-RU" sz="3500" b="1" dirty="0" smtClean="0">
              <a:latin typeface="Allegretto Script One" panose="03000605070000090002" pitchFamily="66" charset="-52"/>
              <a:cs typeface="Times New Roman" panose="02020603050405020304" pitchFamily="18" charset="0"/>
            </a:endParaRPr>
          </a:p>
          <a:p>
            <a:r>
              <a:rPr lang="ru-RU" sz="3500" b="1" dirty="0" smtClean="0">
                <a:latin typeface="Allegretto Script One" panose="03000605070000090002" pitchFamily="66" charset="-52"/>
                <a:cs typeface="Times New Roman" panose="02020603050405020304" pitchFamily="18" charset="0"/>
              </a:rPr>
              <a:t>на </a:t>
            </a:r>
            <a:r>
              <a:rPr lang="ru-RU" sz="3500" b="1" dirty="0" smtClean="0">
                <a:latin typeface="Allegretto Script One" panose="03000605070000090002" pitchFamily="66" charset="-52"/>
                <a:cs typeface="Times New Roman" panose="02020603050405020304" pitchFamily="18" charset="0"/>
              </a:rPr>
              <a:t>уроках </a:t>
            </a:r>
          </a:p>
          <a:p>
            <a:r>
              <a:rPr lang="ru-RU" sz="3500" b="1" dirty="0" smtClean="0">
                <a:latin typeface="Allegretto Script One" panose="03000605070000090002" pitchFamily="66" charset="-52"/>
                <a:cs typeface="Times New Roman" panose="02020603050405020304" pitchFamily="18" charset="0"/>
              </a:rPr>
              <a:t>в начальной школе».</a:t>
            </a:r>
            <a:endParaRPr lang="ru-RU" sz="3500" dirty="0">
              <a:latin typeface="Allegretto Script One" panose="03000605070000090002" pitchFamily="66" charset="-52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90104" y="3427984"/>
            <a:ext cx="37002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cs typeface="Times New Roman" panose="02020603050405020304" pitchFamily="18" charset="0"/>
              </a:rPr>
              <a:t>Подготовила </a:t>
            </a:r>
            <a:endParaRPr lang="ru-RU" dirty="0" smtClean="0">
              <a:cs typeface="Times New Roman" panose="02020603050405020304" pitchFamily="18" charset="0"/>
            </a:endParaRPr>
          </a:p>
          <a:p>
            <a:r>
              <a:rPr lang="ru-RU" b="1" i="1" dirty="0" smtClean="0">
                <a:cs typeface="Times New Roman" panose="02020603050405020304" pitchFamily="18" charset="0"/>
              </a:rPr>
              <a:t>заместитель директора по УВР, </a:t>
            </a:r>
          </a:p>
          <a:p>
            <a:r>
              <a:rPr lang="ru-RU" b="1" i="1" dirty="0" smtClean="0">
                <a:cs typeface="Times New Roman" panose="02020603050405020304" pitchFamily="18" charset="0"/>
              </a:rPr>
              <a:t>учитель начальных классов </a:t>
            </a:r>
            <a:endParaRPr lang="ru-RU" dirty="0" smtClean="0">
              <a:cs typeface="Times New Roman" panose="02020603050405020304" pitchFamily="18" charset="0"/>
            </a:endParaRPr>
          </a:p>
          <a:p>
            <a:r>
              <a:rPr lang="ru-RU" b="1" i="1" dirty="0" smtClean="0">
                <a:cs typeface="Times New Roman" panose="02020603050405020304" pitchFamily="18" charset="0"/>
              </a:rPr>
              <a:t>Полищук Татьяна Васильевна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32519" y="5667494"/>
            <a:ext cx="2233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cs typeface="Times New Roman" panose="02020603050405020304" pitchFamily="18" charset="0"/>
              </a:rPr>
              <a:t>г. Евпатория – 2022г.</a:t>
            </a:r>
            <a:endParaRPr lang="ru-RU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04" y="233563"/>
            <a:ext cx="4305292" cy="30449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820" y="242708"/>
            <a:ext cx="4292361" cy="30358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789" y="3521223"/>
            <a:ext cx="4480511" cy="316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11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 descr="https://image.mel.fm/i/l/lFlVhCeQYY/590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83" y="317119"/>
            <a:ext cx="5620385" cy="1578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image.mel.fm/i/t/twJvIvGq33/590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582" y="2212848"/>
            <a:ext cx="5620385" cy="1536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image.mel.fm/i/9/9OE7n1chll/590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775" y="4008056"/>
            <a:ext cx="5620385" cy="2475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790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38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4904" y="255996"/>
            <a:ext cx="1147572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программа РФ «Развитие образования» (2018-2025 годы) от 26 декабря 2017 г.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</a:t>
            </a:r>
            <a:r>
              <a:rPr lang="ru-RU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еждународное исследование качества чтения и понимания текстов (PIRLS) </a:t>
            </a:r>
          </a:p>
          <a:p>
            <a:r>
              <a:rPr lang="ru-RU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Международное исследование качества математического и естественнонаучного образования (TIMSS)</a:t>
            </a:r>
          </a:p>
          <a:p>
            <a:r>
              <a:rPr lang="ru-RU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Международная программа по оценке образовательных достижений учащихся (PISA) </a:t>
            </a:r>
            <a:endParaRPr lang="ru-RU" b="1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2544" y="1647604"/>
            <a:ext cx="108221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 указа Президента России от 7 мая 2018 года: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Правительству РФ поручено обеспечить глобальную конкурентоспособность российского образования, вхождение Российской Федерации в число 10 ведущих стран мира по качеству общего образования».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35" y="3450935"/>
            <a:ext cx="3098900" cy="21444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557" y="2717073"/>
            <a:ext cx="6984903" cy="384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22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487" y="1214603"/>
            <a:ext cx="9466704" cy="473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3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83" y="1968065"/>
            <a:ext cx="5529406" cy="29858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100" y="1968065"/>
            <a:ext cx="47498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79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680" y="402896"/>
            <a:ext cx="6382512" cy="59796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28" y="402896"/>
            <a:ext cx="4643967" cy="25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92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879" y="332670"/>
            <a:ext cx="4128441" cy="30963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43" y="1079864"/>
            <a:ext cx="7266376" cy="515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90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4160" y="0"/>
            <a:ext cx="10552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kern="1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 </a:t>
            </a:r>
            <a:r>
              <a:rPr lang="ru-RU" b="1" kern="15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проведения городского семинара-практикума для </a:t>
            </a:r>
            <a:r>
              <a:rPr lang="ru-RU" b="1" kern="1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учителей начальных классов</a:t>
            </a:r>
            <a:endParaRPr lang="ru-RU" sz="1600" kern="1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kern="1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«Функциональная грамотность на уроках в начальной школе»</a:t>
            </a:r>
            <a:endParaRPr lang="ru-RU" sz="1600" kern="1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584681"/>
              </p:ext>
            </p:extLst>
          </p:nvPr>
        </p:nvGraphicFramePr>
        <p:xfrm>
          <a:off x="277793" y="729207"/>
          <a:ext cx="11702004" cy="60198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2435"/>
                <a:gridCol w="798653"/>
                <a:gridCol w="6331352"/>
                <a:gridCol w="4039564"/>
              </a:tblGrid>
              <a:tr h="5703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ru-RU" sz="16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>
                          <a:effectLst/>
                        </a:rPr>
                        <a:t>14.00 –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>
                          <a:effectLst/>
                        </a:rPr>
                        <a:t>14.05</a:t>
                      </a:r>
                      <a:endParaRPr lang="ru-RU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Открытие семинара</a:t>
                      </a:r>
                      <a:r>
                        <a:rPr lang="ru-RU" sz="1600" b="1" kern="150" dirty="0" smtClean="0">
                          <a:effectLst/>
                        </a:rPr>
                        <a:t>. Актуальность </a:t>
                      </a:r>
                      <a:r>
                        <a:rPr lang="ru-RU" sz="1600" b="1" kern="150" dirty="0">
                          <a:effectLst/>
                        </a:rPr>
                        <a:t>выбранной темы.</a:t>
                      </a:r>
                      <a:endParaRPr lang="ru-RU" sz="1600" b="1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Полищук Т.В</a:t>
                      </a:r>
                      <a:r>
                        <a:rPr lang="ru-RU" sz="1600" b="1" kern="150" dirty="0" smtClean="0">
                          <a:effectLst/>
                        </a:rPr>
                        <a:t>.,</a:t>
                      </a:r>
                      <a:r>
                        <a:rPr lang="ru-RU" sz="1600" b="1" kern="150" baseline="0" dirty="0" smtClean="0">
                          <a:effectLst/>
                        </a:rPr>
                        <a:t> </a:t>
                      </a:r>
                      <a:r>
                        <a:rPr lang="ru-RU" sz="1400" kern="150" dirty="0" smtClean="0">
                          <a:effectLst/>
                        </a:rPr>
                        <a:t>зам</a:t>
                      </a:r>
                      <a:r>
                        <a:rPr lang="ru-RU" sz="1400" kern="150" dirty="0">
                          <a:effectLst/>
                        </a:rPr>
                        <a:t>. директора по УВР, </a:t>
                      </a:r>
                      <a:endParaRPr lang="ru-RU" sz="1400" kern="15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50" dirty="0" smtClean="0">
                          <a:effectLst/>
                        </a:rPr>
                        <a:t>учитель </a:t>
                      </a:r>
                      <a:r>
                        <a:rPr lang="ru-RU" sz="1400" kern="150" dirty="0">
                          <a:effectLst/>
                        </a:rPr>
                        <a:t>начальных классов</a:t>
                      </a:r>
                      <a:endParaRPr lang="ru-RU" sz="14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</a:tr>
              <a:tr h="602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effectLst/>
                          <a:latin typeface="+mn-lt"/>
                          <a:ea typeface="+mn-ea"/>
                        </a:rPr>
                        <a:t>2</a:t>
                      </a:r>
                      <a:endParaRPr lang="ru-RU" sz="16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>
                          <a:effectLst/>
                        </a:rPr>
                        <a:t>14.05 - 14.15</a:t>
                      </a:r>
                      <a:endParaRPr lang="ru-RU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«Формирование функциональной грамотности на уроках в начальной школе»».</a:t>
                      </a:r>
                      <a:endParaRPr lang="ru-RU" sz="1600" b="1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Кибало Н.Г</a:t>
                      </a:r>
                      <a:r>
                        <a:rPr lang="ru-RU" sz="1600" b="1" kern="150" dirty="0" smtClean="0">
                          <a:effectLst/>
                        </a:rPr>
                        <a:t>., </a:t>
                      </a:r>
                      <a:r>
                        <a:rPr lang="ru-RU" sz="1400" kern="150" dirty="0" smtClean="0">
                          <a:effectLst/>
                        </a:rPr>
                        <a:t>учитель </a:t>
                      </a:r>
                      <a:r>
                        <a:rPr lang="ru-RU" sz="1400" kern="150" dirty="0">
                          <a:effectLst/>
                        </a:rPr>
                        <a:t>начальных классов, </a:t>
                      </a:r>
                      <a:endParaRPr lang="ru-RU" sz="1400" kern="15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50" dirty="0" smtClean="0">
                          <a:effectLst/>
                        </a:rPr>
                        <a:t>руководитель </a:t>
                      </a:r>
                      <a:r>
                        <a:rPr lang="ru-RU" sz="1400" kern="150" dirty="0">
                          <a:effectLst/>
                        </a:rPr>
                        <a:t>ШМО</a:t>
                      </a:r>
                      <a:endParaRPr lang="ru-RU" sz="14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</a:tr>
              <a:tr h="602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effectLst/>
                          <a:latin typeface="+mn-lt"/>
                          <a:ea typeface="+mn-ea"/>
                        </a:rPr>
                        <a:t>3</a:t>
                      </a:r>
                      <a:endParaRPr lang="ru-RU" sz="16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>
                          <a:effectLst/>
                        </a:rPr>
                        <a:t>14.15 - 14.25</a:t>
                      </a:r>
                      <a:endParaRPr lang="ru-RU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«Компетенции учителя по формированию функциональной грамотности учеников».</a:t>
                      </a:r>
                      <a:endParaRPr lang="ru-RU" sz="1600" b="1" kern="1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Гавронова Н.В</a:t>
                      </a:r>
                      <a:r>
                        <a:rPr lang="ru-RU" sz="1600" b="1" kern="150" dirty="0" smtClean="0">
                          <a:effectLst/>
                        </a:rPr>
                        <a:t>., </a:t>
                      </a:r>
                      <a:r>
                        <a:rPr lang="ru-RU" sz="1400" kern="150" dirty="0" smtClean="0">
                          <a:effectLst/>
                        </a:rPr>
                        <a:t>учитель </a:t>
                      </a:r>
                      <a:r>
                        <a:rPr lang="ru-RU" sz="1400" kern="150" dirty="0">
                          <a:effectLst/>
                        </a:rPr>
                        <a:t>начальных классов</a:t>
                      </a:r>
                      <a:endParaRPr lang="ru-RU" sz="1400" kern="1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16810" marR="16810" marT="16810" marB="16810"/>
                </a:tc>
              </a:tr>
              <a:tr h="602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effectLst/>
                          <a:latin typeface="+mn-lt"/>
                          <a:ea typeface="+mn-ea"/>
                        </a:rPr>
                        <a:t>4</a:t>
                      </a:r>
                      <a:endParaRPr lang="ru-RU" sz="16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>
                          <a:effectLst/>
                        </a:rPr>
                        <a:t>14.25 - 14.35</a:t>
                      </a:r>
                      <a:endParaRPr lang="ru-RU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«Работа </a:t>
                      </a:r>
                      <a:r>
                        <a:rPr lang="ru-RU" sz="1600" b="1" kern="150">
                          <a:effectLst/>
                        </a:rPr>
                        <a:t>с </a:t>
                      </a:r>
                      <a:r>
                        <a:rPr lang="ru-RU" sz="1600" b="1" kern="150" smtClean="0">
                          <a:effectLst/>
                        </a:rPr>
                        <a:t>информацией - основа </a:t>
                      </a:r>
                      <a:r>
                        <a:rPr lang="ru-RU" sz="1600" b="1" kern="150" dirty="0">
                          <a:effectLst/>
                        </a:rPr>
                        <a:t>функционального чтения в начальных классах».</a:t>
                      </a:r>
                      <a:endParaRPr lang="ru-RU" sz="1600" b="1" kern="1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Кибальникова В.С</a:t>
                      </a:r>
                      <a:r>
                        <a:rPr lang="ru-RU" sz="1600" b="1" kern="150" dirty="0" smtClean="0">
                          <a:effectLst/>
                        </a:rPr>
                        <a:t>., </a:t>
                      </a:r>
                      <a:r>
                        <a:rPr lang="ru-RU" sz="1400" kern="150" dirty="0" smtClean="0">
                          <a:effectLst/>
                        </a:rPr>
                        <a:t>учитель </a:t>
                      </a:r>
                      <a:r>
                        <a:rPr lang="ru-RU" sz="1400" kern="150" dirty="0">
                          <a:effectLst/>
                        </a:rPr>
                        <a:t>начальных классов</a:t>
                      </a:r>
                      <a:endParaRPr lang="ru-RU" sz="1400" kern="1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16810" marR="16810" marT="16810" marB="16810"/>
                </a:tc>
              </a:tr>
              <a:tr h="602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effectLst/>
                          <a:latin typeface="+mn-lt"/>
                          <a:ea typeface="+mn-ea"/>
                        </a:rPr>
                        <a:t>5</a:t>
                      </a:r>
                      <a:endParaRPr lang="ru-RU" sz="16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>
                          <a:effectLst/>
                        </a:rPr>
                        <a:t>14.35 -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>
                          <a:effectLst/>
                        </a:rPr>
                        <a:t>14.45</a:t>
                      </a:r>
                      <a:endParaRPr lang="ru-RU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«Развитие функциональной грамотности на уроках русского языка».</a:t>
                      </a:r>
                      <a:endParaRPr lang="ru-RU" sz="1600" b="1" kern="1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Повитницкая М.Л</a:t>
                      </a:r>
                      <a:r>
                        <a:rPr lang="ru-RU" sz="1600" b="1" kern="150" dirty="0" smtClean="0">
                          <a:effectLst/>
                        </a:rPr>
                        <a:t>., </a:t>
                      </a:r>
                      <a:r>
                        <a:rPr lang="ru-RU" sz="1400" kern="150" dirty="0" smtClean="0">
                          <a:effectLst/>
                        </a:rPr>
                        <a:t>учитель </a:t>
                      </a:r>
                      <a:r>
                        <a:rPr lang="ru-RU" sz="1400" kern="150" dirty="0">
                          <a:effectLst/>
                        </a:rPr>
                        <a:t>начальных классов</a:t>
                      </a:r>
                      <a:endParaRPr lang="ru-RU" sz="1400" kern="1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16810" marR="16810" marT="16810" marB="16810"/>
                </a:tc>
              </a:tr>
              <a:tr h="602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effectLst/>
                          <a:latin typeface="+mn-lt"/>
                          <a:ea typeface="+mn-ea"/>
                        </a:rPr>
                        <a:t>6</a:t>
                      </a:r>
                      <a:endParaRPr lang="ru-RU" sz="16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>
                          <a:effectLst/>
                        </a:rPr>
                        <a:t>14.45 -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>
                          <a:effectLst/>
                        </a:rPr>
                        <a:t>14.55</a:t>
                      </a:r>
                      <a:endParaRPr lang="ru-RU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«Развитие функциональной грамотности на уроках математики».</a:t>
                      </a:r>
                      <a:endParaRPr lang="ru-RU" sz="1600" b="1" kern="1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Дороненкова А.А</a:t>
                      </a:r>
                      <a:r>
                        <a:rPr lang="ru-RU" sz="1600" b="1" kern="150" dirty="0" smtClean="0">
                          <a:effectLst/>
                        </a:rPr>
                        <a:t>., </a:t>
                      </a:r>
                      <a:r>
                        <a:rPr lang="ru-RU" sz="1400" kern="150" dirty="0" smtClean="0">
                          <a:effectLst/>
                        </a:rPr>
                        <a:t>учитель </a:t>
                      </a:r>
                      <a:r>
                        <a:rPr lang="ru-RU" sz="1400" kern="150" dirty="0">
                          <a:effectLst/>
                        </a:rPr>
                        <a:t>начальных классов</a:t>
                      </a:r>
                      <a:endParaRPr lang="ru-RU" sz="1400" kern="1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16810" marR="16810" marT="16810" marB="16810"/>
                </a:tc>
              </a:tr>
              <a:tr h="602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effectLst/>
                          <a:latin typeface="+mn-lt"/>
                          <a:ea typeface="+mn-ea"/>
                        </a:rPr>
                        <a:t>7</a:t>
                      </a:r>
                      <a:endParaRPr lang="ru-RU" sz="16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>
                          <a:effectLst/>
                        </a:rPr>
                        <a:t>14.55 -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>
                          <a:effectLst/>
                        </a:rPr>
                        <a:t>15.05</a:t>
                      </a:r>
                      <a:endParaRPr lang="ru-RU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«Естественнонаучная грамотность как компонент функциональной грамотности».</a:t>
                      </a:r>
                      <a:endParaRPr lang="ru-RU" sz="1600" b="1" kern="1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Фёдорова О.А</a:t>
                      </a:r>
                      <a:r>
                        <a:rPr lang="ru-RU" sz="1600" b="1" kern="150" dirty="0" smtClean="0">
                          <a:effectLst/>
                        </a:rPr>
                        <a:t>., </a:t>
                      </a:r>
                      <a:r>
                        <a:rPr lang="ru-RU" sz="1400" kern="150" dirty="0" smtClean="0">
                          <a:effectLst/>
                        </a:rPr>
                        <a:t>учитель </a:t>
                      </a:r>
                      <a:r>
                        <a:rPr lang="ru-RU" sz="1400" kern="150" dirty="0">
                          <a:effectLst/>
                        </a:rPr>
                        <a:t>начальных </a:t>
                      </a:r>
                      <a:r>
                        <a:rPr lang="ru-RU" sz="1400" kern="150" dirty="0" smtClean="0">
                          <a:effectLst/>
                        </a:rPr>
                        <a:t>классов</a:t>
                      </a:r>
                      <a:r>
                        <a:rPr lang="ru-RU" sz="1600" kern="150" dirty="0">
                          <a:effectLst/>
                        </a:rPr>
                        <a:t> </a:t>
                      </a:r>
                      <a:endParaRPr lang="ru-RU" sz="1600" kern="1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16810" marR="16810" marT="16810" marB="16810"/>
                </a:tc>
              </a:tr>
              <a:tr h="602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effectLst/>
                          <a:latin typeface="+mn-lt"/>
                          <a:ea typeface="+mn-ea"/>
                        </a:rPr>
                        <a:t>8</a:t>
                      </a:r>
                      <a:endParaRPr lang="ru-RU" sz="16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>
                          <a:effectLst/>
                        </a:rPr>
                        <a:t>15.05 -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>
                          <a:effectLst/>
                        </a:rPr>
                        <a:t>15.15</a:t>
                      </a:r>
                      <a:endParaRPr lang="ru-RU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«Формирование функциональной грамотности на уроках технологии».</a:t>
                      </a:r>
                      <a:endParaRPr lang="ru-RU" sz="1600" b="1" kern="1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Щербакова Е.Ю</a:t>
                      </a:r>
                      <a:r>
                        <a:rPr lang="ru-RU" sz="1600" b="1" kern="150" dirty="0" smtClean="0">
                          <a:effectLst/>
                        </a:rPr>
                        <a:t>., </a:t>
                      </a:r>
                      <a:r>
                        <a:rPr lang="ru-RU" sz="1400" kern="150" dirty="0" smtClean="0">
                          <a:effectLst/>
                        </a:rPr>
                        <a:t>учитель </a:t>
                      </a:r>
                      <a:r>
                        <a:rPr lang="ru-RU" sz="1400" kern="150" dirty="0">
                          <a:effectLst/>
                        </a:rPr>
                        <a:t>начальных классов</a:t>
                      </a:r>
                      <a:endParaRPr lang="ru-RU" sz="1400" kern="1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16810" marR="16810" marT="16810" marB="16810"/>
                </a:tc>
              </a:tr>
              <a:tr h="602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effectLst/>
                          <a:latin typeface="+mn-lt"/>
                          <a:ea typeface="+mn-ea"/>
                        </a:rPr>
                        <a:t>9</a:t>
                      </a:r>
                      <a:endParaRPr lang="ru-RU" sz="16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>
                          <a:effectLst/>
                        </a:rPr>
                        <a:t>15.15 -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>
                          <a:effectLst/>
                        </a:rPr>
                        <a:t>15.25</a:t>
                      </a:r>
                      <a:endParaRPr lang="ru-RU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«Финансовая грамотность как неотъемлемая составляющая функциональной грамотности».</a:t>
                      </a:r>
                      <a:endParaRPr lang="ru-RU" sz="1600" b="1" kern="1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Козинец Н.В</a:t>
                      </a:r>
                      <a:r>
                        <a:rPr lang="ru-RU" sz="1600" b="1" kern="150" dirty="0" smtClean="0">
                          <a:effectLst/>
                        </a:rPr>
                        <a:t>., </a:t>
                      </a:r>
                      <a:r>
                        <a:rPr lang="ru-RU" sz="1400" kern="150" dirty="0" smtClean="0">
                          <a:effectLst/>
                        </a:rPr>
                        <a:t>учитель </a:t>
                      </a:r>
                      <a:r>
                        <a:rPr lang="ru-RU" sz="1400" kern="150" dirty="0">
                          <a:effectLst/>
                        </a:rPr>
                        <a:t>начальных </a:t>
                      </a:r>
                      <a:r>
                        <a:rPr lang="ru-RU" sz="1400" kern="150" dirty="0" smtClean="0">
                          <a:effectLst/>
                        </a:rPr>
                        <a:t>классов</a:t>
                      </a:r>
                      <a:r>
                        <a:rPr lang="ru-RU" sz="1600" kern="150" dirty="0">
                          <a:effectLst/>
                        </a:rPr>
                        <a:t> </a:t>
                      </a:r>
                      <a:endParaRPr lang="ru-RU" sz="1600" kern="15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ahoma" panose="020B0604030504040204" pitchFamily="34" charset="0"/>
                      </a:endParaRPr>
                    </a:p>
                  </a:txBody>
                  <a:tcPr marL="16810" marR="16810" marT="16810" marB="16810"/>
                </a:tc>
              </a:tr>
              <a:tr h="602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effectLst/>
                        </a:rPr>
                        <a:t>10</a:t>
                      </a:r>
                      <a:endParaRPr lang="ru-RU" sz="16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>
                          <a:effectLst/>
                        </a:rPr>
                        <a:t>15.25-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50">
                          <a:effectLst/>
                        </a:rPr>
                        <a:t>15.35</a:t>
                      </a:r>
                      <a:endParaRPr lang="ru-RU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50" dirty="0">
                          <a:effectLst/>
                        </a:rPr>
                        <a:t>Рефлексия. Подведение итогов семинара-практикума.</a:t>
                      </a:r>
                      <a:endParaRPr lang="ru-RU" sz="1600" b="1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962650" algn="l"/>
                        </a:tabLst>
                      </a:pPr>
                      <a:r>
                        <a:rPr lang="ru-RU" sz="1600" b="1" kern="150" dirty="0">
                          <a:effectLst/>
                        </a:rPr>
                        <a:t>Кибало Н.Г</a:t>
                      </a:r>
                      <a:r>
                        <a:rPr lang="ru-RU" sz="1600" b="1" kern="150" dirty="0" smtClean="0">
                          <a:effectLst/>
                        </a:rPr>
                        <a:t>., </a:t>
                      </a:r>
                      <a:r>
                        <a:rPr lang="ru-RU" sz="1400" kern="150" dirty="0" smtClean="0">
                          <a:effectLst/>
                        </a:rPr>
                        <a:t>учитель </a:t>
                      </a:r>
                      <a:r>
                        <a:rPr lang="ru-RU" sz="1400" kern="150" dirty="0">
                          <a:effectLst/>
                        </a:rPr>
                        <a:t>начальных классов, руководитель ШМО</a:t>
                      </a:r>
                      <a:endParaRPr lang="ru-RU" sz="14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810" marR="16810" marT="16810" marB="1681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247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002" y="-1"/>
            <a:ext cx="12318002" cy="69309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749" y="210001"/>
            <a:ext cx="8142818" cy="409741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47" y="3213001"/>
            <a:ext cx="3193091" cy="31788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25" y="210001"/>
            <a:ext cx="2542902" cy="190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8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620" y="603062"/>
            <a:ext cx="6941404" cy="369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17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0872" y="246088"/>
            <a:ext cx="654405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1965 год, Тегеран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Всемирный конгресс </a:t>
            </a:r>
            <a:r>
              <a:rPr 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министров </a:t>
            </a:r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просвещения</a:t>
            </a:r>
            <a:b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i="1" dirty="0" smtClean="0"/>
              <a:t>«…совокупность умений читать и писать для использования в повседневной жизни и решения житейских проблем».</a:t>
            </a:r>
            <a:endParaRPr lang="ru-RU" sz="27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56" y="282962"/>
            <a:ext cx="3108480" cy="21572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2336" y="2768262"/>
            <a:ext cx="31084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1978 год, ЮНЕСКО 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46" y="3229927"/>
            <a:ext cx="4265089" cy="238256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809744" y="3143302"/>
            <a:ext cx="7395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2000 год -  </a:t>
            </a:r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Международный год грамотности 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35168" y="381817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2002 – 2012 </a:t>
            </a:r>
            <a:r>
              <a:rPr lang="ru-RU" sz="2400" b="1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годы, ООН</a:t>
            </a:r>
          </a:p>
          <a:p>
            <a:r>
              <a:rPr lang="ru-RU" sz="2400" b="1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</a:t>
            </a:r>
            <a:r>
              <a:rPr lang="ru-RU" sz="2400" b="1" i="1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Десятилетие грамотности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37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12" y="228600"/>
            <a:ext cx="6272784" cy="37484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057" y="2644793"/>
            <a:ext cx="6507200" cy="403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86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860"/>
            <a:ext cx="12225528" cy="687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78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04" y="230403"/>
            <a:ext cx="6732563" cy="491986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932753" y="2690336"/>
            <a:ext cx="49805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 национальных </a:t>
            </a: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</a:p>
          <a:p>
            <a:pPr indent="450215" algn="just">
              <a:spcAft>
                <a:spcPts val="0"/>
              </a:spcAft>
            </a:pP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международных исследований </a:t>
            </a:r>
            <a:endParaRPr lang="ru-RU" sz="2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качества 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образования </a:t>
            </a:r>
            <a:endParaRPr lang="ru-RU" sz="2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института </a:t>
            </a:r>
            <a:endParaRPr lang="ru-RU" sz="2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оценки 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качества образования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</a:t>
            </a:r>
          </a:p>
          <a:p>
            <a:pPr indent="450215"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(ФИОКО).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37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4" y="795754"/>
            <a:ext cx="6027420" cy="431725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30689" y="272534"/>
            <a:ext cx="26781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2000–2015 годы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007" y="2538602"/>
            <a:ext cx="5269436" cy="39520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109" y="172105"/>
            <a:ext cx="3002904" cy="219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6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69" y="1808211"/>
            <a:ext cx="7715222" cy="44673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30" y="357051"/>
            <a:ext cx="3563240" cy="260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92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976" y="2441448"/>
            <a:ext cx="7120903" cy="37673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" y="338328"/>
            <a:ext cx="4364736" cy="32735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80304" y="137672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2015 году по финансовой грамотности Россия стала 4-й в мире.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61215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316</Words>
  <Application>Microsoft Office PowerPoint</Application>
  <PresentationFormat>Широкоэкранный</PresentationFormat>
  <Paragraphs>82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SimSun</vt:lpstr>
      <vt:lpstr>Allegretto Script One</vt:lpstr>
      <vt:lpstr>Arial</vt:lpstr>
      <vt:lpstr>Calibri</vt:lpstr>
      <vt:lpstr>Calibri Light</vt:lpstr>
      <vt:lpstr>Tahoma</vt:lpstr>
      <vt:lpstr>Times New Roman</vt:lpstr>
      <vt:lpstr>Тема Office</vt:lpstr>
      <vt:lpstr>Муниципальное бюджетное общеобразовательное учреждение  «Средняя школа№16 имени Героя Советского Союза Степана Иванова  города Евпатория Республики Крым»</vt:lpstr>
      <vt:lpstr>Презентация PowerPoint</vt:lpstr>
      <vt:lpstr> 1965 год, Тегеран - Всемирный конгресс министров просвещения  «…совокупность умений читать и писать для использования в повседневной жизни и решения житейских проблем».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user01</dc:creator>
  <cp:lastModifiedBy>User03</cp:lastModifiedBy>
  <cp:revision>108</cp:revision>
  <dcterms:created xsi:type="dcterms:W3CDTF">2022-11-30T04:58:21Z</dcterms:created>
  <dcterms:modified xsi:type="dcterms:W3CDTF">2022-12-01T08:52:20Z</dcterms:modified>
</cp:coreProperties>
</file>