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1205948"/>
            <a:ext cx="9144000" cy="5652052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5000"/>
                  <a:lumOff val="95000"/>
                  <a:alpha val="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164976" y="1021976"/>
            <a:ext cx="4814047" cy="481404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95984" y="1389528"/>
            <a:ext cx="6694980" cy="4078941"/>
          </a:xfrm>
          <a:prstGeom prst="ellipse">
            <a:avLst/>
          </a:prstGeom>
          <a:gradFill flip="none" rotWithShape="1">
            <a:gsLst>
              <a:gs pos="54000">
                <a:schemeClr val="accent3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родительского собрания: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Нравственное воспитание ребёнка в семье. Воспитание доброты и милосердия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95983" y="1964009"/>
            <a:ext cx="6152030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95983" y="1223493"/>
            <a:ext cx="5651127" cy="310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546" y="56944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algn="r">
              <a:spcBef>
                <a:spcPts val="0"/>
              </a:spcBef>
            </a:pP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Красуцкая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О.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86" y="1009069"/>
            <a:ext cx="78867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>Воспитать  </a:t>
            </a: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>развитые  нравственные  потребности  –  главнейшая   задача родителей. </a:t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Задача вполне выполнимая. </a:t>
            </a:r>
            <a:br>
              <a:rPr lang="ru-RU" sz="27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Что же нужно для её успешного решения?      </a:t>
            </a:r>
            <a:br>
              <a:rPr lang="ru-RU" sz="27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Родители должны осознавать важность этой задачи.      </a:t>
            </a:r>
            <a:br>
              <a:rPr lang="ru-RU" sz="27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Развивать сами  в  себе  эти  нравственные  потребности,  так  как совершенствование продолжается всю человеческую  жизнь.  Родители,         которые  хотели  бы  воспитать  своего  ребёнка  не  стихийно,   а  сознательно, должны начать  анализ  воспитания  своего  ребёнка  с  анализа самих себя, с анализа особенностей собственной личности.</a:t>
            </a:r>
            <a:br>
              <a:rPr lang="ru-RU" sz="27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Знать, как,  какими  методами  формировать  в  детях  нравственные потребности.</a:t>
            </a:r>
            <a:r>
              <a:rPr lang="ru-RU" sz="2700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3600" dirty="0">
                <a:latin typeface="Bookman Old Style" pitchFamily="18" charset="0"/>
                <a:cs typeface="Arial" pitchFamily="34" charset="0"/>
              </a:rPr>
              <a:t/>
            </a:r>
            <a:br>
              <a:rPr lang="ru-RU" sz="3600" dirty="0">
                <a:latin typeface="Bookman Old Style" pitchFamily="18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35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96" y="1678771"/>
            <a:ext cx="7886700" cy="1325563"/>
          </a:xfrm>
        </p:spPr>
        <p:txBody>
          <a:bodyPr>
            <a:normAutofit fontScale="90000"/>
          </a:bodyPr>
          <a:lstStyle/>
          <a:p>
            <a:pPr indent="450850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Задача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родителей 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– никогда не проявлять по отношению к своим детям грубые и жестокие поступки, чаще включать в общение доброе слово и ласку, а также научить детей уступать, договариваться и управлять своими эмоциями и конечно родителям необходимо более внимательно относится к покупке компьютерных игр и выбору телепередач для просмотра детьми.</a:t>
            </a:r>
            <a:br>
              <a:rPr lang="ru-RU" sz="2800" dirty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Все мы хотим, чтобы наши дети выросли порядочными, добрыми. </a:t>
            </a:r>
            <a:br>
              <a:rPr lang="ru-RU" sz="2800" dirty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Если мы хотим видеть наших детей добрыми, для этого надо доставлять ребенку радость общения с нами. Это может быть радость совместного познания, совместного труда, совместного отдыха. Доброта начинается с любви к людям, прежде всего, к близким и природе. 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705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6823" y="2828836"/>
            <a:ext cx="8049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Воспитать человека интеллектуально, </a:t>
            </a:r>
            <a:br>
              <a:rPr lang="ru-RU" sz="4000" b="1" dirty="0">
                <a:latin typeface="Monotype Corsiva" pitchFamily="66" charset="0"/>
              </a:rPr>
            </a:br>
            <a:r>
              <a:rPr lang="ru-RU" sz="4000" b="1" dirty="0">
                <a:latin typeface="Monotype Corsiva" pitchFamily="66" charset="0"/>
              </a:rPr>
              <a:t>не воспитав его нравственно,</a:t>
            </a:r>
            <a:br>
              <a:rPr lang="ru-RU" sz="4000" b="1" dirty="0">
                <a:latin typeface="Monotype Corsiva" pitchFamily="66" charset="0"/>
              </a:rPr>
            </a:br>
            <a:r>
              <a:rPr lang="ru-RU" sz="4000" b="1" dirty="0">
                <a:latin typeface="Monotype Corsiva" pitchFamily="66" charset="0"/>
              </a:rPr>
              <a:t>значит вырастить угрозу для общества.</a:t>
            </a:r>
            <a:r>
              <a:rPr lang="ru-RU" sz="4000" b="1" i="1" dirty="0">
                <a:latin typeface="Monotype Corsiva" pitchFamily="66" charset="0"/>
              </a:rPr>
              <a:t/>
            </a:r>
            <a:br>
              <a:rPr lang="ru-RU" sz="4000" b="1" i="1" dirty="0">
                <a:latin typeface="Monotype Corsiva" pitchFamily="66" charset="0"/>
              </a:rPr>
            </a:br>
            <a:r>
              <a:rPr lang="ru-RU" sz="4000" b="1" i="1" dirty="0">
                <a:latin typeface="Monotype Corsiva" pitchFamily="66" charset="0"/>
              </a:rPr>
              <a:t>                              </a:t>
            </a:r>
            <a:r>
              <a:rPr lang="ru-RU" sz="4000" b="1" i="1" dirty="0">
                <a:latin typeface="Mangal" pitchFamily="2"/>
              </a:rPr>
              <a:t>Теодор Рузвельт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68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8192"/>
            <a:ext cx="7886700" cy="4708771"/>
          </a:xfrm>
        </p:spPr>
        <p:txBody>
          <a:bodyPr/>
          <a:lstStyle/>
          <a:p>
            <a:pPr algn="ctr">
              <a:defRPr/>
            </a:pPr>
            <a:r>
              <a:rPr lang="ru-RU" sz="3200" i="1" dirty="0">
                <a:latin typeface="Bookman Old Style" pitchFamily="18" charset="0"/>
                <a:cs typeface="Arial" pitchFamily="34" charset="0"/>
              </a:rPr>
              <a:t>Что же представляет собой </a:t>
            </a:r>
          </a:p>
          <a:p>
            <a:pPr algn="ctr">
              <a:defRPr/>
            </a:pPr>
            <a:r>
              <a:rPr lang="ru-RU" sz="3200" i="1" dirty="0">
                <a:latin typeface="Bookman Old Style" pitchFamily="18" charset="0"/>
                <a:cs typeface="Arial" pitchFamily="34" charset="0"/>
              </a:rPr>
              <a:t>нравственное воспитание?</a:t>
            </a:r>
          </a:p>
          <a:p>
            <a:pPr>
              <a:defRPr/>
            </a:pPr>
            <a:endParaRPr lang="ru-RU" dirty="0">
              <a:latin typeface="Bookman Old Style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latin typeface="Bookman Old Style" pitchFamily="18" charset="0"/>
                <a:cs typeface="Times New Roman" pitchFamily="18" charset="0"/>
              </a:rPr>
              <a:t>Моральное сознание человека, или нравственный мир личности,  включает </a:t>
            </a:r>
          </a:p>
          <a:p>
            <a:pPr>
              <a:defRPr/>
            </a:pPr>
            <a:r>
              <a:rPr lang="ru-RU" dirty="0">
                <a:latin typeface="Bookman Old Style" pitchFamily="18" charset="0"/>
                <a:cs typeface="Times New Roman" pitchFamily="18" charset="0"/>
              </a:rPr>
              <a:t>в себя три уровня:   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Мотивационно-побудительный;    </a:t>
            </a:r>
            <a:endParaRPr lang="ru-RU" b="1" i="1" dirty="0">
              <a:latin typeface="Bookman Old Style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Эмоционально-чувственный;    </a:t>
            </a:r>
            <a:endParaRPr lang="ru-RU" b="1" i="1" dirty="0">
              <a:latin typeface="Bookman Old Style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Рациональный или умственный.</a:t>
            </a:r>
            <a:r>
              <a:rPr lang="ru-RU" b="1" i="1" dirty="0" smtClean="0">
                <a:latin typeface="Bookman Old Style" pitchFamily="18" charset="0"/>
                <a:cs typeface="Arial" pitchFamily="34" charset="0"/>
              </a:rPr>
              <a:t> </a:t>
            </a:r>
            <a:endParaRPr lang="ru-RU" b="1" i="1" dirty="0">
              <a:latin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>
                <a:latin typeface="Bookman Old Style" pitchFamily="18" charset="0"/>
              </a:rPr>
              <a:t>Мотивационно-побудительный  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i="1" dirty="0">
                <a:latin typeface="Bookman Old Style" pitchFamily="18" charset="0"/>
              </a:rPr>
              <a:t>уровень</a:t>
            </a:r>
            <a:r>
              <a:rPr lang="ru-RU" sz="2400" dirty="0">
                <a:latin typeface="Bookman Old Style" pitchFamily="18" charset="0"/>
              </a:rPr>
              <a:t>   содержит   мотивы    поступков, нравственные потребности и убеждения. Нравственное воспитание  только  тогда носит правильный характер, когда в  основе  его  лежит  побуждение  детей  к развитию, когда  сам  ребёнок  проявляет  активность  в  своём  нравственном развитии, то есть, когда он сам хочет быть хорошим.  Этот  уровень  наиболее важный, именно здесь коренятся истоки  поведения  человека,  осуждаемые  или одобряемые людьми и обществом, приносящие добро или зло, пользу или вред.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latin typeface="Bookman Old Style" pitchFamily="18" charset="0"/>
              </a:rPr>
              <a:t>Эмоционально-чувственный уровень</a:t>
            </a:r>
            <a:r>
              <a:rPr lang="ru-RU" sz="2400" dirty="0">
                <a:latin typeface="Bookman Old Style" pitchFamily="18" charset="0"/>
              </a:rPr>
              <a:t>  состоит  из  нравственных  чувств  и эмоций. </a:t>
            </a:r>
          </a:p>
          <a:p>
            <a:r>
              <a:rPr lang="ru-RU" sz="2400" dirty="0">
                <a:latin typeface="Bookman Old Style" pitchFamily="18" charset="0"/>
              </a:rPr>
              <a:t>Эмоции  необходимо  облагораживать,  окультуривать  одним   словом   – воспитывать. Нравственные чувства – отзывчивость,  сочувствие,  сострадание, сопереживание, жалость – непосредственно связаны  с  эмоциями.  Эти  чувства приобретаются  человеком  с  результате  воспитания  и  являются  важнейшими составными   доброты.   Без   нравственных   чувств   добрый   человек    не состоится.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9852" y="2290886"/>
            <a:ext cx="73409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Рациональный, или умственный, уровень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содержит  моральные  знания  – о смысле жизни и счастье, добре и зле,  чести,  достоинстве,  долге.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Кроме понятий, к моральным знаниям относятся также принципы,  идеалы,  нормы поведения, моральные оценки.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344317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Bookman Old Style" pitchFamily="18" charset="0"/>
                <a:cs typeface="Times New Roman" pitchFamily="18" charset="0"/>
              </a:rPr>
              <a:t>Воспитывать в детях надо  все  элементы  их  нравственного  мира.  Всё важно.  Гармония  нравственного  мира   человека,   гарантия   его   доброты обеспечиваются  только  всеми  его  слагаемыми,  но  направляющими  являются нравственные потребности. </a:t>
            </a:r>
            <a:br>
              <a:rPr lang="ru-RU" sz="3100" dirty="0"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>
                <a:latin typeface="Bookman Old Style" pitchFamily="18" charset="0"/>
                <a:cs typeface="Times New Roman" pitchFamily="18" charset="0"/>
              </a:rPr>
              <a:t>Нравственные потребности  –  самые  благородные  и человечные – не даются  от  природы,  их  необходимо  воспитывать,  без  них невозможна высокая духовность, доброта.</a:t>
            </a:r>
            <a:r>
              <a:rPr lang="ru-RU" sz="3100" dirty="0">
                <a:latin typeface="Bookman Old Style" pitchFamily="18" charset="0"/>
              </a:rPr>
              <a:t> </a:t>
            </a:r>
            <a:r>
              <a:rPr lang="ru-RU" sz="3600" dirty="0">
                <a:latin typeface="Bookman Old Style" pitchFamily="18" charset="0"/>
              </a:rPr>
              <a:t/>
            </a:r>
            <a:br>
              <a:rPr lang="ru-RU" sz="3600" dirty="0">
                <a:latin typeface="Bookman Old Style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85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09" y="3494691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b="1" i="1" dirty="0">
                <a:latin typeface="Bookman Old Style" pitchFamily="18" charset="0"/>
                <a:cs typeface="Arial" pitchFamily="34" charset="0"/>
              </a:rPr>
              <a:t>Социологические данные: </a:t>
            </a:r>
            <a:br>
              <a:rPr lang="ru-RU" sz="2200" b="1" i="1" dirty="0">
                <a:latin typeface="Bookman Old Style" pitchFamily="18" charset="0"/>
                <a:cs typeface="Arial" pitchFamily="34" charset="0"/>
              </a:rPr>
            </a:br>
            <a:r>
              <a:rPr lang="ru-RU" sz="2200" b="1" dirty="0">
                <a:latin typeface="Bookman Old Style" pitchFamily="18" charset="0"/>
                <a:cs typeface="Arial" pitchFamily="34" charset="0"/>
              </a:rPr>
              <a:t>влияние улицы – 10%.</a:t>
            </a:r>
            <a:br>
              <a:rPr lang="ru-RU" sz="2200" b="1" dirty="0">
                <a:latin typeface="Bookman Old Style" pitchFamily="18" charset="0"/>
                <a:cs typeface="Arial" pitchFamily="34" charset="0"/>
              </a:rPr>
            </a:br>
            <a:r>
              <a:rPr lang="ru-RU" sz="2200" b="1" dirty="0">
                <a:latin typeface="Bookman Old Style" pitchFamily="18" charset="0"/>
                <a:cs typeface="Arial" pitchFamily="34" charset="0"/>
              </a:rPr>
              <a:t>влияние школы – 20%</a:t>
            </a:r>
            <a:br>
              <a:rPr lang="ru-RU" sz="2200" b="1" dirty="0">
                <a:latin typeface="Bookman Old Style" pitchFamily="18" charset="0"/>
                <a:cs typeface="Arial" pitchFamily="34" charset="0"/>
              </a:rPr>
            </a:br>
            <a:r>
              <a:rPr lang="ru-RU" sz="2200" b="1" dirty="0">
                <a:latin typeface="Bookman Old Style" pitchFamily="18" charset="0"/>
                <a:cs typeface="Arial" pitchFamily="34" charset="0"/>
              </a:rPr>
              <a:t>СМИ – 30%</a:t>
            </a:r>
            <a:br>
              <a:rPr lang="ru-RU" sz="2200" b="1" dirty="0">
                <a:latin typeface="Bookman Old Style" pitchFamily="18" charset="0"/>
                <a:cs typeface="Arial" pitchFamily="34" charset="0"/>
              </a:rPr>
            </a:br>
            <a:r>
              <a:rPr lang="ru-RU" sz="2200" b="1" dirty="0">
                <a:latin typeface="Bookman Old Style" pitchFamily="18" charset="0"/>
                <a:cs typeface="Arial" pitchFamily="34" charset="0"/>
              </a:rPr>
              <a:t>семья – 40</a:t>
            </a:r>
            <a:r>
              <a:rPr lang="ru-RU" sz="2200" b="1" dirty="0" smtClean="0">
                <a:latin typeface="Bookman Old Style" pitchFamily="18" charset="0"/>
                <a:cs typeface="Arial" pitchFamily="34" charset="0"/>
              </a:rPr>
              <a:t>%.</a:t>
            </a:r>
            <a:r>
              <a:rPr lang="ru-RU" sz="2200" b="1" i="1" u="sng" dirty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/>
            </a:r>
            <a:br>
              <a:rPr lang="ru-RU" sz="2200" b="1" i="1" u="sng" dirty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200" b="1" i="1" u="sng" dirty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Семья является главным институтом воспитания</a:t>
            </a:r>
            <a:r>
              <a:rPr lang="ru-RU" sz="2200" dirty="0">
                <a:latin typeface="Bookman Old Style" pitchFamily="18" charset="0"/>
                <a:cs typeface="Arial" pitchFamily="34" charset="0"/>
              </a:rPr>
              <a:t> </a:t>
            </a:r>
            <a:br>
              <a:rPr lang="ru-RU" sz="2200" dirty="0">
                <a:latin typeface="Bookman Old Style" pitchFamily="18" charset="0"/>
                <a:cs typeface="Arial" pitchFamily="34" charset="0"/>
              </a:rPr>
            </a:br>
            <a:r>
              <a:rPr lang="ru-RU" sz="2200" dirty="0">
                <a:latin typeface="Bookman Old Style" pitchFamily="18" charset="0"/>
                <a:cs typeface="Times New Roman" pitchFamily="18" charset="0"/>
              </a:rPr>
              <a:t>Нравственные ценности, ориентиры и убеждения  личности  заключаются  в семье. </a:t>
            </a:r>
            <a:br>
              <a:rPr lang="ru-RU" sz="22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200" dirty="0">
                <a:latin typeface="Bookman Old Style" pitchFamily="18" charset="0"/>
                <a:cs typeface="Times New Roman" pitchFamily="18" charset="0"/>
              </a:rPr>
              <a:t>Семья – это особого рода коллектив, играющий в  воспитании  основную, долговременную и важнейшую роль.</a:t>
            </a:r>
            <a:r>
              <a:rPr lang="ru-RU" sz="2200" dirty="0">
                <a:latin typeface="Bookman Old Style" pitchFamily="18" charset="0"/>
                <a:cs typeface="Arial" pitchFamily="34" charset="0"/>
              </a:rPr>
              <a:t> </a:t>
            </a:r>
            <a:br>
              <a:rPr lang="ru-RU" sz="2200" dirty="0">
                <a:latin typeface="Bookman Old Style" pitchFamily="18" charset="0"/>
                <a:cs typeface="Arial" pitchFamily="34" charset="0"/>
              </a:rPr>
            </a:br>
            <a:r>
              <a:rPr lang="ru-RU" sz="2200" dirty="0">
                <a:latin typeface="Bookman Old Style" pitchFamily="18" charset="0"/>
                <a:cs typeface="Arial" pitchFamily="34" charset="0"/>
              </a:rPr>
              <a:t>Здесь ребенок рождается, здесь он получает новые знания об окружающем мире, здесь формируются начальные критерии оценки добра, истины, красоты. Другими словами начинается процесс воспитания. </a:t>
            </a:r>
            <a:br>
              <a:rPr lang="ru-RU" sz="2200" dirty="0">
                <a:latin typeface="Bookman Old Style" pitchFamily="18" charset="0"/>
                <a:cs typeface="Arial" pitchFamily="34" charset="0"/>
              </a:rPr>
            </a:br>
            <a:r>
              <a:rPr lang="ru-RU" sz="2200" dirty="0">
                <a:latin typeface="Bookman Old Style" pitchFamily="18" charset="0"/>
                <a:cs typeface="Arial" pitchFamily="34" charset="0"/>
              </a:rPr>
              <a:t>Именно в семье ребенок первоначально узнает о правилах поведения, которые затем превратятся в нравственные чувства и привычки.</a:t>
            </a:r>
            <a:r>
              <a:rPr lang="ru-RU" sz="3600" dirty="0">
                <a:latin typeface="Bookman Old Style" pitchFamily="18" charset="0"/>
                <a:cs typeface="Arial" pitchFamily="34" charset="0"/>
              </a:rPr>
              <a:t/>
            </a:r>
            <a:br>
              <a:rPr lang="ru-RU" sz="3600" dirty="0">
                <a:latin typeface="Bookman Old Style" pitchFamily="18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02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57" y="122801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Bookman Old Style" pitchFamily="18" charset="0"/>
                <a:cs typeface="Times New Roman" pitchFamily="18" charset="0"/>
              </a:rPr>
              <a:t>Нравственные </a:t>
            </a:r>
            <a:r>
              <a:rPr lang="ru-RU" sz="2700" b="1" i="1" dirty="0">
                <a:latin typeface="Bookman Old Style" pitchFamily="18" charset="0"/>
                <a:cs typeface="Times New Roman" pitchFamily="18" charset="0"/>
              </a:rPr>
              <a:t>потребности начинаются   </a:t>
            </a:r>
            <a:br>
              <a:rPr lang="ru-RU" sz="2700" b="1" i="1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dirty="0">
                <a:latin typeface="Bookman Old Style" pitchFamily="18" charset="0"/>
                <a:cs typeface="Times New Roman" pitchFamily="18" charset="0"/>
              </a:rPr>
              <a:t>1. </a:t>
            </a:r>
            <a:r>
              <a:rPr lang="ru-RU" sz="2700" i="1" u="sng" dirty="0">
                <a:latin typeface="Bookman Old Style" pitchFamily="18" charset="0"/>
                <a:cs typeface="Times New Roman" pitchFamily="18" charset="0"/>
              </a:rPr>
              <a:t>с отзывчивости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, которую мы понимаем как  способность  человека  понять      затруднительное положение или состояние другого.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Воспитывать 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отзывчивость  в  ребёнке  нужно  ещё  до        того, как у него сложатся  представления  о  добре,  зле,  долге  и        других понятиях.   </a:t>
            </a:r>
            <a:br>
              <a:rPr lang="ru-RU" sz="27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dirty="0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другой важнейший  элемент  нравственных  потребностей  –  </a:t>
            </a:r>
            <a:r>
              <a:rPr lang="ru-RU" sz="2700" i="1" u="sng" dirty="0">
                <a:latin typeface="Bookman Old Style" pitchFamily="18" charset="0"/>
                <a:cs typeface="Times New Roman" pitchFamily="18" charset="0"/>
              </a:rPr>
              <a:t>нравственная      установка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, которую можно сформулировать так:  </a:t>
            </a:r>
            <a:r>
              <a:rPr lang="ru-RU" sz="2700" b="1" dirty="0">
                <a:latin typeface="Bookman Old Style" pitchFamily="18" charset="0"/>
                <a:cs typeface="Times New Roman" pitchFamily="18" charset="0"/>
              </a:rPr>
              <a:t>«Не  вредить  никому,  а  приносить максимум пользы»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. </a:t>
            </a:r>
            <a:br>
              <a:rPr lang="ru-RU" sz="2700" dirty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Её нужно формировать в сознании ребёнка  с  того времени, когда он начинает  говорить. 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>
                <a:latin typeface="Bookman Old Style" pitchFamily="18" charset="0"/>
              </a:rPr>
              <a:t/>
            </a:r>
            <a:br>
              <a:rPr lang="ru-RU" sz="2700" dirty="0">
                <a:latin typeface="Bookman Old Style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338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260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Воспитывать в детях надо  все  элементы  их  нравственного  мира.  Всё важно.  Гармония  нравственного  мира   человека,   гарантия   его   доброты обеспечиваются  только  всеми  его  слагаемыми,  но  направляющими  являются нравственные потребности.   Нравственные потребности  –  самые  благородные  и человечные – не даются  от  природы,  их  необходимо  воспитывать,  без  них невозможна высокая духовность, доброта.  </vt:lpstr>
      <vt:lpstr>Социологические данные:  влияние улицы – 10%. влияние школы – 20% СМИ – 30% семья – 40%. Семья является главным институтом воспитания  Нравственные ценности, ориентиры и убеждения  личности  заключаются  в семье.  Семья – это особого рода коллектив, играющий в  воспитании  основную, долговременную и важнейшую роль.  Здесь ребенок рождается, здесь он получает новые знания об окружающем мире, здесь формируются начальные критерии оценки добра, истины, красоты. Другими словами начинается процесс воспитания.  Именно в семье ребенок первоначально узнает о правилах поведения, которые затем превратятся в нравственные чувства и привычки. </vt:lpstr>
      <vt:lpstr>               Нравственные потребности начинаются    1. с отзывчивости, которую мы понимаем как  способность  человека  понять      затруднительное положение или состояние другого. Воспитывать отзывчивость  в  ребёнке  нужно  ещё  до        того, как у него сложатся  представления  о  добре,  зле,  долге  и        других понятиях.     2. другой важнейший  элемент  нравственных  потребностей  –  нравственная      установка, которую можно сформулировать так:  «Не  вредить  никому,  а  приносить максимум пользы».  Её нужно формировать в сознании ребёнка  с  того времени, когда он начинает  говорить.    </vt:lpstr>
      <vt:lpstr>                Воспитать  развитые  нравственные  потребности  –  главнейшая   задача родителей.  Задача вполне выполнимая.  Что же нужно для её успешного решения?       Родители должны осознавать важность этой задачи.       Развивать сами  в  себе  эти  нравственные  потребности,  так  как совершенствование продолжается всю человеческую  жизнь.  Родители,         которые  хотели  бы  воспитать  своего  ребёнка  не  стихийно,   а  сознательно, должны начать  анализ  воспитания  своего  ребёнка  с  анализа самих себя, с анализа особенностей собственной личности. Знать, как,  какими  методами  формировать  в  детях  нравственные потребности.  </vt:lpstr>
      <vt:lpstr>         Задача родителей – никогда не проявлять по отношению к своим детям грубые и жестокие поступки, чаще включать в общение доброе слово и ласку, а также научить детей уступать, договариваться и управлять своими эмоциями и конечно родителям необходимо более внимательно относится к покупке компьютерных игр и выбору телепередач для просмотра детьми. Все мы хотим, чтобы наши дети выросли порядочными, добрыми.  Если мы хотим видеть наших детей добрыми, для этого надо доставлять ребенку радость общения с нами. Это может быть радость совместного познания, совместного труда, совместного отдыха. Доброта начинается с любви к людям, прежде всего, к близким и природе.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днв</cp:lastModifiedBy>
  <cp:revision>2</cp:revision>
  <dcterms:created xsi:type="dcterms:W3CDTF">2014-11-21T11:00:06Z</dcterms:created>
  <dcterms:modified xsi:type="dcterms:W3CDTF">2020-12-02T17:38:52Z</dcterms:modified>
</cp:coreProperties>
</file>