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19"/>
  </p:notesMasterIdLst>
  <p:sldIdLst>
    <p:sldId id="256" r:id="rId2"/>
    <p:sldId id="291" r:id="rId3"/>
    <p:sldId id="282" r:id="rId4"/>
    <p:sldId id="297" r:id="rId5"/>
    <p:sldId id="298" r:id="rId6"/>
    <p:sldId id="289" r:id="rId7"/>
    <p:sldId id="268" r:id="rId8"/>
    <p:sldId id="283" r:id="rId9"/>
    <p:sldId id="285" r:id="rId10"/>
    <p:sldId id="299" r:id="rId11"/>
    <p:sldId id="270" r:id="rId12"/>
    <p:sldId id="287" r:id="rId13"/>
    <p:sldId id="273" r:id="rId14"/>
    <p:sldId id="261" r:id="rId15"/>
    <p:sldId id="294" r:id="rId16"/>
    <p:sldId id="278" r:id="rId17"/>
    <p:sldId id="296"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0066"/>
    <a:srgbClr val="D60093"/>
    <a:srgbClr val="00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B51B3F3-66B8-4201-A5F7-4B3CE7104CC6}" type="datetimeFigureOut">
              <a:rPr lang="ru-RU"/>
              <a:pPr>
                <a:defRPr/>
              </a:pPr>
              <a:t>08.11.2023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40FDCF-4087-405D-B660-10ADE5DCC38B}"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31C1DE-3722-485D-BCF6-6FAA08929275}" type="slidenum">
              <a:rPr lang="ru-RU" altLang="ru-RU"/>
              <a:pPr eaLnBrk="1" hangingPunct="1"/>
              <a:t>14</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fld id="{C55FBA79-04E2-46E1-A8EC-8709DE465332}" type="slidenum">
              <a:rPr lang="ru-RU" altLang="ru-RU"/>
              <a:pPr/>
              <a:t>‹#›</a:t>
            </a:fld>
            <a:endParaRPr lang="ru-RU" altLang="ru-RU"/>
          </a:p>
        </p:txBody>
      </p:sp>
    </p:spTree>
    <p:extLst>
      <p:ext uri="{BB962C8B-B14F-4D97-AF65-F5344CB8AC3E}">
        <p14:creationId xmlns:p14="http://schemas.microsoft.com/office/powerpoint/2010/main" val="425747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A588AA5-59C0-4469-B622-87A59E845C1D}" type="slidenum">
              <a:rPr lang="ru-RU" altLang="ru-RU"/>
              <a:pPr/>
              <a:t>‹#›</a:t>
            </a:fld>
            <a:endParaRPr lang="ru-RU" altLang="ru-RU"/>
          </a:p>
        </p:txBody>
      </p:sp>
    </p:spTree>
    <p:extLst>
      <p:ext uri="{BB962C8B-B14F-4D97-AF65-F5344CB8AC3E}">
        <p14:creationId xmlns:p14="http://schemas.microsoft.com/office/powerpoint/2010/main" val="228365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fld id="{B063DF30-286F-49C6-9C43-00C8554938EE}" type="slidenum">
              <a:rPr lang="ru-RU" altLang="ru-RU"/>
              <a:pPr/>
              <a:t>‹#›</a:t>
            </a:fld>
            <a:endParaRPr lang="ru-RU" altLang="ru-RU"/>
          </a:p>
        </p:txBody>
      </p:sp>
    </p:spTree>
    <p:extLst>
      <p:ext uri="{BB962C8B-B14F-4D97-AF65-F5344CB8AC3E}">
        <p14:creationId xmlns:p14="http://schemas.microsoft.com/office/powerpoint/2010/main" val="23226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5FD9D85C-3737-48A9-AF2C-90A881DCA825}" type="slidenum">
              <a:rPr lang="ru-RU" altLang="ru-RU"/>
              <a:pPr/>
              <a:t>‹#›</a:t>
            </a:fld>
            <a:endParaRPr lang="ru-RU" altLang="ru-RU"/>
          </a:p>
        </p:txBody>
      </p:sp>
    </p:spTree>
    <p:extLst>
      <p:ext uri="{BB962C8B-B14F-4D97-AF65-F5344CB8AC3E}">
        <p14:creationId xmlns:p14="http://schemas.microsoft.com/office/powerpoint/2010/main" val="224266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fld id="{3C200286-81A0-45B5-A7C5-7B755CD5BD5D}" type="slidenum">
              <a:rPr lang="ru-RU" altLang="ru-RU"/>
              <a:pPr/>
              <a:t>‹#›</a:t>
            </a:fld>
            <a:endParaRPr lang="ru-RU" altLang="ru-RU"/>
          </a:p>
        </p:txBody>
      </p:sp>
    </p:spTree>
    <p:extLst>
      <p:ext uri="{BB962C8B-B14F-4D97-AF65-F5344CB8AC3E}">
        <p14:creationId xmlns:p14="http://schemas.microsoft.com/office/powerpoint/2010/main" val="60772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fld id="{31351FC9-583D-4C0F-BBA1-9B944802F3F5}" type="slidenum">
              <a:rPr lang="ru-RU" altLang="ru-RU"/>
              <a:pPr/>
              <a:t>‹#›</a:t>
            </a:fld>
            <a:endParaRPr lang="ru-RU" altLang="ru-RU"/>
          </a:p>
        </p:txBody>
      </p:sp>
    </p:spTree>
    <p:extLst>
      <p:ext uri="{BB962C8B-B14F-4D97-AF65-F5344CB8AC3E}">
        <p14:creationId xmlns:p14="http://schemas.microsoft.com/office/powerpoint/2010/main" val="55617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B1C19E5D-830E-4A4D-ADCE-8AD3ADF117BE}" type="slidenum">
              <a:rPr lang="ru-RU" altLang="ru-RU"/>
              <a:pPr/>
              <a:t>‹#›</a:t>
            </a:fld>
            <a:endParaRPr lang="ru-RU" altLang="ru-RU"/>
          </a:p>
        </p:txBody>
      </p:sp>
    </p:spTree>
    <p:extLst>
      <p:ext uri="{BB962C8B-B14F-4D97-AF65-F5344CB8AC3E}">
        <p14:creationId xmlns:p14="http://schemas.microsoft.com/office/powerpoint/2010/main" val="156481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EE65634B-725D-48D1-B552-6E4C36DA13E4}" type="slidenum">
              <a:rPr lang="ru-RU" altLang="ru-RU"/>
              <a:pPr/>
              <a:t>‹#›</a:t>
            </a:fld>
            <a:endParaRPr lang="ru-RU" altLang="ru-RU"/>
          </a:p>
        </p:txBody>
      </p:sp>
    </p:spTree>
    <p:extLst>
      <p:ext uri="{BB962C8B-B14F-4D97-AF65-F5344CB8AC3E}">
        <p14:creationId xmlns:p14="http://schemas.microsoft.com/office/powerpoint/2010/main" val="121079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fld id="{B35D6640-FA1C-4B4F-AF93-0A21018957EA}" type="slidenum">
              <a:rPr lang="ru-RU" altLang="ru-RU"/>
              <a:pPr/>
              <a:t>‹#›</a:t>
            </a:fld>
            <a:endParaRPr lang="ru-RU" altLang="ru-RU"/>
          </a:p>
        </p:txBody>
      </p:sp>
    </p:spTree>
    <p:extLst>
      <p:ext uri="{BB962C8B-B14F-4D97-AF65-F5344CB8AC3E}">
        <p14:creationId xmlns:p14="http://schemas.microsoft.com/office/powerpoint/2010/main" val="361837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fld id="{CBB80EF2-BD7A-47E4-B130-7D2A59EAD45A}" type="slidenum">
              <a:rPr lang="ru-RU" altLang="ru-RU"/>
              <a:pPr/>
              <a:t>‹#›</a:t>
            </a:fld>
            <a:endParaRPr lang="ru-RU" altLang="ru-RU"/>
          </a:p>
        </p:txBody>
      </p:sp>
    </p:spTree>
    <p:extLst>
      <p:ext uri="{BB962C8B-B14F-4D97-AF65-F5344CB8AC3E}">
        <p14:creationId xmlns:p14="http://schemas.microsoft.com/office/powerpoint/2010/main" val="349806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fld id="{E619B973-7AB2-4924-BD0F-A80E67A95D74}" type="slidenum">
              <a:rPr lang="ru-RU" altLang="ru-RU"/>
              <a:pPr/>
              <a:t>‹#›</a:t>
            </a:fld>
            <a:endParaRPr lang="ru-RU" altLang="ru-RU"/>
          </a:p>
        </p:txBody>
      </p:sp>
    </p:spTree>
    <p:extLst>
      <p:ext uri="{BB962C8B-B14F-4D97-AF65-F5344CB8AC3E}">
        <p14:creationId xmlns:p14="http://schemas.microsoft.com/office/powerpoint/2010/main" val="273135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Arial" charset="0"/>
                <a:cs typeface="Arial" charset="0"/>
              </a:defRPr>
            </a:lvl1pPr>
          </a:lstStyle>
          <a:p>
            <a:pPr>
              <a:defRPr/>
            </a:pPr>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latin typeface="Arial" charset="0"/>
                <a:cs typeface="Arial" charset="0"/>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fld id="{226C6927-7438-4D88-B579-B6D59D2144CC}" type="slidenum">
              <a:rPr lang="ru-RU" altLang="ru-RU"/>
              <a:pPr/>
              <a:t>‹#›</a:t>
            </a:fld>
            <a:endParaRPr lang="ru-RU" altLang="ru-RU"/>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lt1" tx1="dk1" bg2="lt2" tx2="dk2" accent1="accent1" accent2="accent2" accent3="accent3" accent4="accent4" accent5="accent5" accent6="accent6" hlink="hlink" folHlink="folHlink"/>
  <p:sldLayoutIdLst>
    <p:sldLayoutId id="2147483869" r:id="rId1"/>
    <p:sldLayoutId id="2147483864" r:id="rId2"/>
    <p:sldLayoutId id="2147483870" r:id="rId3"/>
    <p:sldLayoutId id="2147483865" r:id="rId4"/>
    <p:sldLayoutId id="2147483866" r:id="rId5"/>
    <p:sldLayoutId id="2147483867" r:id="rId6"/>
    <p:sldLayoutId id="2147483871" r:id="rId7"/>
    <p:sldLayoutId id="2147483872" r:id="rId8"/>
    <p:sldLayoutId id="2147483873" r:id="rId9"/>
    <p:sldLayoutId id="2147483868" r:id="rId10"/>
    <p:sldLayoutId id="2147483874"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forism.su/avtor/627.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107950" y="188913"/>
            <a:ext cx="8928100" cy="2808287"/>
          </a:xfrm>
        </p:spPr>
        <p:txBody>
          <a:bodyPr/>
          <a:lstStyle/>
          <a:p>
            <a:pPr eaLnBrk="1" hangingPunct="1"/>
            <a:r>
              <a:rPr lang="ru-RU" altLang="ru-RU" sz="4000" smtClean="0">
                <a:solidFill>
                  <a:srgbClr val="FF0000"/>
                </a:solidFill>
                <a:latin typeface="Times New Roman" panose="02020603050405020304" pitchFamily="18" charset="0"/>
                <a:cs typeface="Times New Roman" panose="02020603050405020304" pitchFamily="18" charset="0"/>
              </a:rPr>
              <a:t>Уголовная и административная ответственность несовершеннолетних за хранение, употребление и сбыт наркотических веществ</a:t>
            </a:r>
          </a:p>
        </p:txBody>
      </p:sp>
      <p:sp>
        <p:nvSpPr>
          <p:cNvPr id="8195" name="Rectangle 3"/>
          <p:cNvSpPr>
            <a:spLocks noGrp="1" noRot="1" noChangeArrowheads="1"/>
          </p:cNvSpPr>
          <p:nvPr>
            <p:ph type="subTitle" idx="1"/>
          </p:nvPr>
        </p:nvSpPr>
        <p:spPr>
          <a:xfrm>
            <a:off x="179388" y="5589588"/>
            <a:ext cx="8713787" cy="960437"/>
          </a:xfrm>
        </p:spPr>
        <p:txBody>
          <a:bodyPr/>
          <a:lstStyle/>
          <a:p>
            <a:pPr algn="l" eaLnBrk="1" hangingPunct="1">
              <a:lnSpc>
                <a:spcPct val="80000"/>
              </a:lnSpc>
            </a:pPr>
            <a:endParaRPr lang="ru-RU" altLang="ru-RU" b="1" smtClean="0">
              <a:latin typeface="Times New Roman" panose="02020603050405020304" pitchFamily="18" charset="0"/>
              <a:cs typeface="Times New Roman" panose="02020603050405020304" pitchFamily="18" charset="0"/>
            </a:endParaRPr>
          </a:p>
          <a:p>
            <a:pPr algn="l" eaLnBrk="1" hangingPunct="1">
              <a:lnSpc>
                <a:spcPct val="80000"/>
              </a:lnSpc>
            </a:pPr>
            <a:r>
              <a:rPr lang="ru-RU" altLang="ru-RU" b="1" smtClean="0">
                <a:latin typeface="Times New Roman" panose="02020603050405020304" pitchFamily="18" charset="0"/>
                <a:cs typeface="Times New Roman" panose="02020603050405020304" pitchFamily="18" charset="0"/>
              </a:rPr>
              <a:t>               МАОУ-СОШ № 4»</a:t>
            </a:r>
          </a:p>
          <a:p>
            <a:pPr algn="l" eaLnBrk="1" hangingPunct="1">
              <a:lnSpc>
                <a:spcPct val="80000"/>
              </a:lnSpc>
            </a:pPr>
            <a:r>
              <a:rPr lang="ru-RU" altLang="ru-RU" b="1" smtClean="0">
                <a:latin typeface="Times New Roman" panose="02020603050405020304" pitchFamily="18" charset="0"/>
                <a:cs typeface="Times New Roman" panose="02020603050405020304" pitchFamily="18" charset="0"/>
              </a:rPr>
              <a:t>     г.АРМАВИР Краснодарского края</a:t>
            </a:r>
          </a:p>
          <a:p>
            <a:pPr eaLnBrk="1" hangingPunct="1">
              <a:lnSpc>
                <a:spcPct val="80000"/>
              </a:lnSpc>
            </a:pPr>
            <a:endParaRPr lang="ru-RU" altLang="ru-RU" smtClean="0"/>
          </a:p>
        </p:txBody>
      </p:sp>
      <p:pic>
        <p:nvPicPr>
          <p:cNvPr id="8196" name="Picture 5" descr="C:\Users\Intel\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3141663"/>
            <a:ext cx="5500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50"/>
                                        </p:tgtEl>
                                        <p:attrNameLst>
                                          <p:attrName>ppt_y</p:attrName>
                                        </p:attrNameLst>
                                      </p:cBhvr>
                                      <p:tavLst>
                                        <p:tav tm="0">
                                          <p:val>
                                            <p:strVal val="#ppt_y"/>
                                          </p:val>
                                        </p:tav>
                                        <p:tav tm="100000">
                                          <p:val>
                                            <p:strVal val="#ppt_y"/>
                                          </p:val>
                                        </p:tav>
                                      </p:tavLst>
                                    </p:anim>
                                    <p:anim calcmode="lin" valueType="num">
                                      <p:cBhvr>
                                        <p:cTn id="9" dur="500" fill="hold"/>
                                        <p:tgtEl>
                                          <p:spTgt spid="20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Рисунок 3"/>
          <p:cNvPicPr>
            <a:picLocks noChangeAspect="1"/>
          </p:cNvPicPr>
          <p:nvPr/>
        </p:nvPicPr>
        <p:blipFill rotWithShape="1">
          <a:blip r:embed="rId2"/>
          <a:srcRect l="19289" t="20002" r="19954" b="5991"/>
          <a:stretch/>
        </p:blipFill>
        <p:spPr>
          <a:xfrm>
            <a:off x="457200" y="692696"/>
            <a:ext cx="8245203" cy="5649491"/>
          </a:xfrm>
          <a:prstGeom prst="rect">
            <a:avLst/>
          </a:prstGeom>
        </p:spPr>
      </p:pic>
    </p:spTree>
    <p:extLst>
      <p:ext uri="{BB962C8B-B14F-4D97-AF65-F5344CB8AC3E}">
        <p14:creationId xmlns:p14="http://schemas.microsoft.com/office/powerpoint/2010/main" val="130944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Rot="1" noChangeArrowheads="1"/>
          </p:cNvSpPr>
          <p:nvPr>
            <p:ph idx="1"/>
          </p:nvPr>
        </p:nvSpPr>
        <p:spPr>
          <a:xfrm>
            <a:off x="0" y="1484784"/>
            <a:ext cx="9144000" cy="5545138"/>
          </a:xfrm>
        </p:spPr>
        <p:txBody>
          <a:bodyPr/>
          <a:lstStyle/>
          <a:p>
            <a:pPr eaLnBrk="1" hangingPunct="1"/>
            <a:r>
              <a:rPr lang="ru-RU" altLang="ru-RU" sz="2200" dirty="0" smtClean="0"/>
              <a:t>В соответствии со </a:t>
            </a:r>
            <a:r>
              <a:rPr lang="ru-RU" altLang="ru-RU" sz="2200" b="1" dirty="0" smtClean="0">
                <a:solidFill>
                  <a:srgbClr val="FF0000"/>
                </a:solidFill>
              </a:rPr>
              <a:t>ст. 6.9 КоАП РФ</a:t>
            </a:r>
            <a:r>
              <a:rPr lang="ru-RU" altLang="ru-RU" sz="2200" dirty="0" smtClean="0"/>
              <a:t>, предусмотрена административная ответственность за потребление наркотических средств или психотропных веществ без назначения врача либо новых потенциально опасных </a:t>
            </a:r>
            <a:r>
              <a:rPr lang="ru-RU" altLang="ru-RU" sz="2200" dirty="0" err="1" smtClean="0"/>
              <a:t>психоактивных</a:t>
            </a:r>
            <a:r>
              <a:rPr lang="ru-RU" altLang="ru-RU" sz="2200" dirty="0" smtClean="0"/>
              <a:t> веществ, а также по </a:t>
            </a:r>
            <a:r>
              <a:rPr lang="ru-RU" altLang="ru-RU" sz="2200" b="1" dirty="0" smtClean="0">
                <a:solidFill>
                  <a:srgbClr val="FF0000"/>
                </a:solidFill>
              </a:rPr>
              <a:t>ст. 20.20 КоАП </a:t>
            </a:r>
            <a:r>
              <a:rPr lang="ru-RU" altLang="ru-RU" sz="2200" dirty="0" smtClean="0"/>
              <a:t>РФ за потребление (распитие) алкогольной продукции в запрещенных местах либо потребление наркотических средств или психотропных веществ, новых потенциально опасных </a:t>
            </a:r>
            <a:r>
              <a:rPr lang="ru-RU" altLang="ru-RU" sz="2200" dirty="0" err="1" smtClean="0"/>
              <a:t>психоактивных</a:t>
            </a:r>
            <a:r>
              <a:rPr lang="ru-RU" altLang="ru-RU" sz="2200" dirty="0" smtClean="0"/>
              <a:t> веществ или одурманивающих веществ в общественных местах, на виновное лицо может быть наложен штраф в размере от 4 до 5 тысяч рублей или административный арест на срок до 15 суток. По указанным статьям Кодекса Российской Федерации об административных правонарушениях могут быть привлечены несовершеннолетние лица, которые достигли 16-ти летнего возраста. В случае, если потребителем является лицо, не достигшее 16 лет, административной ответственности подлежат его родители или законные представители </a:t>
            </a:r>
            <a:r>
              <a:rPr lang="ru-RU" altLang="ru-RU" sz="2200" b="1" i="1" dirty="0" smtClean="0"/>
              <a:t>                                            </a:t>
            </a:r>
            <a:endParaRPr lang="ru-RU" altLang="ru-RU" sz="2200" b="1" i="1" dirty="0" smtClean="0">
              <a:latin typeface="Cambria" panose="02040503050406030204" pitchFamily="18" charset="0"/>
            </a:endParaRPr>
          </a:p>
        </p:txBody>
      </p:sp>
      <p:sp>
        <p:nvSpPr>
          <p:cNvPr id="38914" name="Rectangle 2"/>
          <p:cNvSpPr>
            <a:spLocks noGrp="1" noRot="1" noChangeArrowheads="1"/>
          </p:cNvSpPr>
          <p:nvPr>
            <p:ph type="title"/>
          </p:nvPr>
        </p:nvSpPr>
        <p:spPr>
          <a:xfrm>
            <a:off x="301625" y="228600"/>
            <a:ext cx="8510588" cy="1544638"/>
          </a:xfrm>
        </p:spPr>
        <p:txBody>
          <a:bodyPr rtlCol="0">
            <a:normAutofit fontScale="90000"/>
          </a:bodyPr>
          <a:lstStyle/>
          <a:p>
            <a:pPr eaLnBrk="1" fontAlgn="auto" hangingPunct="1">
              <a:spcAft>
                <a:spcPts val="0"/>
              </a:spcAft>
              <a:defRPr/>
            </a:pPr>
            <a:r>
              <a:rPr lang="ru-RU" sz="4000" b="1" dirty="0"/>
              <a:t>Употребление наркотиков несовершеннолетними</a:t>
            </a:r>
            <a:r>
              <a:rPr lang="ru-RU" sz="4000" dirty="0"/>
              <a:t/>
            </a:r>
            <a:br>
              <a:rPr lang="ru-RU" sz="4000" dirty="0"/>
            </a:br>
            <a:endParaRPr lang="ru-RU" sz="4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1"/>
          <p:cNvSpPr>
            <a:spLocks noGrp="1"/>
          </p:cNvSpPr>
          <p:nvPr>
            <p:ph idx="1"/>
          </p:nvPr>
        </p:nvSpPr>
        <p:spPr>
          <a:xfrm>
            <a:off x="250825" y="1989138"/>
            <a:ext cx="8642350" cy="4392612"/>
          </a:xfrm>
        </p:spPr>
        <p:txBody>
          <a:bodyPr/>
          <a:lstStyle/>
          <a:p>
            <a:pPr eaLnBrk="1" hangingPunct="1"/>
            <a:r>
              <a:rPr lang="ru-RU" altLang="ru-RU" smtClean="0"/>
              <a:t>Согласно ст. 20.22 КоАП РФ, нахождение в состоянии опьянения несовершеннолетних в возрасте до 16 лет, либо потребление (распитие) ими алкогольной и спиртосодержащей продукции, либо потребление ими наркотических средств или психотропных веществ без назначения врача, новых потенциально опасных психоактивных веществ или одурманивающих веществ влечет наложение административного штрафа на родителей или иных законных представителей несовершеннолетних в размере от 1,5 до 2 тысяч рублей</a:t>
            </a:r>
          </a:p>
        </p:txBody>
      </p:sp>
      <p:sp>
        <p:nvSpPr>
          <p:cNvPr id="21507" name="Заголовок 2"/>
          <p:cNvSpPr>
            <a:spLocks noGrp="1"/>
          </p:cNvSpPr>
          <p:nvPr>
            <p:ph type="title"/>
          </p:nvPr>
        </p:nvSpPr>
        <p:spPr/>
        <p:txBody>
          <a:bodyPr/>
          <a:lstStyle/>
          <a:p>
            <a:pPr eaLnBrk="1" hangingPunct="1"/>
            <a:r>
              <a:rPr lang="ru-RU" altLang="ru-RU" b="1" dirty="0" smtClean="0">
                <a:solidFill>
                  <a:srgbClr val="FF0000"/>
                </a:solidFill>
              </a:rPr>
              <a:t>ст. 20.22 КоАП РФ.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Rot="1" noChangeArrowheads="1"/>
          </p:cNvSpPr>
          <p:nvPr>
            <p:ph idx="1"/>
          </p:nvPr>
        </p:nvSpPr>
        <p:spPr>
          <a:xfrm>
            <a:off x="468313" y="549275"/>
            <a:ext cx="8229600" cy="5581650"/>
          </a:xfrm>
        </p:spPr>
        <p:txBody>
          <a:bodyPr/>
          <a:lstStyle/>
          <a:p>
            <a:pPr eaLnBrk="1" hangingPunct="1"/>
            <a:r>
              <a:rPr lang="ru-RU" altLang="ru-RU" sz="2300" dirty="0" smtClean="0"/>
              <a:t>Лицо, в установленном порядке признанное больным наркоманией, может быть с его согласия направлено на медицинскую и (или) социальную реабилитацию и в связи с этим освобождается от административной ответственности за совершение правонарушений, связанных с потреблением наркотических средств или психотропных веществ (действие данной нормы распространяется на административные правонарушения, предусмотренные частью 2 статьи </a:t>
            </a:r>
            <a:r>
              <a:rPr lang="ru-RU" altLang="ru-RU" sz="2300" b="1" dirty="0" smtClean="0">
                <a:solidFill>
                  <a:srgbClr val="FF0000"/>
                </a:solidFill>
              </a:rPr>
              <a:t>20.20 КоАП РФ</a:t>
            </a:r>
            <a:r>
              <a:rPr lang="ru-RU" altLang="ru-RU" sz="2300" dirty="0" smtClean="0"/>
              <a:t>).</a:t>
            </a:r>
            <a:r>
              <a:rPr lang="ru-RU" altLang="ru-RU" sz="2200" dirty="0" smtClean="0"/>
              <a:t/>
            </a:r>
            <a:br>
              <a:rPr lang="ru-RU" altLang="ru-RU" sz="2200" dirty="0" smtClean="0"/>
            </a:br>
            <a:endParaRPr lang="ru-RU" altLang="ru-RU" sz="2200" dirty="0" smtClean="0"/>
          </a:p>
        </p:txBody>
      </p:sp>
      <p:sp>
        <p:nvSpPr>
          <p:cNvPr id="41986" name="Rectangle 2"/>
          <p:cNvSpPr>
            <a:spLocks noGrp="1" noRot="1" noChangeArrowheads="1"/>
          </p:cNvSpPr>
          <p:nvPr>
            <p:ph type="title"/>
          </p:nvPr>
        </p:nvSpPr>
        <p:spPr>
          <a:xfrm>
            <a:off x="301625" y="228600"/>
            <a:ext cx="8510588" cy="147638"/>
          </a:xfrm>
        </p:spPr>
        <p:txBody>
          <a:bodyPr rtlCol="0">
            <a:normAutofit fontScale="90000"/>
          </a:bodyPr>
          <a:lstStyle/>
          <a:p>
            <a:pPr eaLnBrk="1" fontAlgn="auto" hangingPunct="1">
              <a:spcAft>
                <a:spcPts val="0"/>
              </a:spcAft>
              <a:defRPr/>
            </a:pPr>
            <a:endParaRPr lang="ru-RU" sz="4000" smtClean="0"/>
          </a:p>
        </p:txBody>
      </p:sp>
      <p:pic>
        <p:nvPicPr>
          <p:cNvPr id="24580" name="Объект 5" descr="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005263"/>
            <a:ext cx="482441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idx="1"/>
          </p:nvPr>
        </p:nvSpPr>
        <p:spPr/>
        <p:txBody>
          <a:bodyPr/>
          <a:lstStyle/>
          <a:p>
            <a:pPr eaLnBrk="1" hangingPunct="1">
              <a:buFont typeface="Wingdings" panose="05000000000000000000" pitchFamily="2" charset="2"/>
              <a:buNone/>
            </a:pPr>
            <a:r>
              <a:rPr lang="ru-RU" altLang="ru-RU" smtClean="0"/>
              <a:t> </a:t>
            </a:r>
          </a:p>
        </p:txBody>
      </p:sp>
      <p:sp>
        <p:nvSpPr>
          <p:cNvPr id="25603" name="Rectangle 2"/>
          <p:cNvSpPr>
            <a:spLocks noGrp="1" noRot="1" noChangeArrowheads="1"/>
          </p:cNvSpPr>
          <p:nvPr>
            <p:ph type="title"/>
          </p:nvPr>
        </p:nvSpPr>
        <p:spPr>
          <a:xfrm>
            <a:off x="301625" y="228600"/>
            <a:ext cx="8510588" cy="80963"/>
          </a:xfrm>
        </p:spPr>
        <p:txBody>
          <a:bodyPr/>
          <a:lstStyle/>
          <a:p>
            <a:pPr eaLnBrk="1" hangingPunct="1"/>
            <a:endParaRPr lang="ru-RU" altLang="ru-RU" sz="4000" smtClean="0"/>
          </a:p>
        </p:txBody>
      </p:sp>
      <p:sp>
        <p:nvSpPr>
          <p:cNvPr id="2" name="Прямоугольник 1"/>
          <p:cNvSpPr/>
          <p:nvPr/>
        </p:nvSpPr>
        <p:spPr>
          <a:xfrm>
            <a:off x="323850" y="58738"/>
            <a:ext cx="8569325" cy="6186487"/>
          </a:xfrm>
          <a:prstGeom prst="rect">
            <a:avLst/>
          </a:prstGeom>
        </p:spPr>
        <p:txBody>
          <a:bodyPr>
            <a:spAutoFit/>
          </a:bodyPr>
          <a:lstStyle/>
          <a:p>
            <a:pPr>
              <a:defRPr/>
            </a:pPr>
            <a:endParaRPr lang="ru-RU" dirty="0">
              <a:latin typeface="Arial" charset="0"/>
              <a:cs typeface="Arial" charset="0"/>
            </a:endParaRPr>
          </a:p>
          <a:p>
            <a:pPr>
              <a:defRPr/>
            </a:pPr>
            <a:endParaRPr lang="ru-RU" dirty="0">
              <a:latin typeface="Arial" charset="0"/>
              <a:cs typeface="Arial" charset="0"/>
            </a:endParaRPr>
          </a:p>
          <a:p>
            <a:pPr>
              <a:defRPr/>
            </a:pPr>
            <a:r>
              <a:rPr lang="ru-RU" sz="2400" dirty="0">
                <a:solidFill>
                  <a:srgbClr val="0070C0"/>
                </a:solidFill>
                <a:latin typeface="+mn-lt"/>
                <a:cs typeface="Arial" charset="0"/>
              </a:rPr>
              <a:t>Кроме того, </a:t>
            </a:r>
            <a:r>
              <a:rPr lang="ru-RU" sz="2400" b="1" i="1" u="sng" dirty="0">
                <a:solidFill>
                  <a:srgbClr val="002060"/>
                </a:solidFill>
                <a:latin typeface="+mn-lt"/>
                <a:cs typeface="Arial" charset="0"/>
              </a:rPr>
              <a:t>склонение к потреблению </a:t>
            </a:r>
            <a:r>
              <a:rPr lang="ru-RU" sz="2400" dirty="0">
                <a:solidFill>
                  <a:srgbClr val="0070C0"/>
                </a:solidFill>
                <a:latin typeface="+mn-lt"/>
                <a:cs typeface="Arial" charset="0"/>
              </a:rPr>
              <a:t>наркотических средств, психотропных веществ и их аналогов образует состав уголовно наказуемого деяния, </a:t>
            </a:r>
            <a:r>
              <a:rPr lang="ru-RU" sz="2400" b="1" dirty="0">
                <a:solidFill>
                  <a:srgbClr val="FF0000"/>
                </a:solidFill>
                <a:latin typeface="+mn-lt"/>
                <a:cs typeface="Arial" charset="0"/>
              </a:rPr>
              <a:t>предусмотренного ст. 230</a:t>
            </a:r>
            <a:r>
              <a:rPr lang="ru-RU" sz="2400" dirty="0">
                <a:solidFill>
                  <a:srgbClr val="0070C0"/>
                </a:solidFill>
                <a:latin typeface="+mn-lt"/>
                <a:cs typeface="Arial" charset="0"/>
              </a:rPr>
              <a:t> Уголовного кодекса Российской Федерации. В соответствии с пунктом «а» части 3 статьи 230 Уголовного кодекса Российской Федерации, склонение к потреблению наркотических средств, психотропных веществ или их аналогов, совершенное в отношении несовершеннолетнего, наказывается лишением свободы на срок от десяти до пятнадцати лет с лишением права занимать определенные должности или заниматься определенной деятельностью на срок до двадцати лет или без такового и с ограничением свободы на срок до двух лет либо без такового. Уголовной ответственности подлежит лицо, достигшее ко времени совершения преступления шестнадцатилетнего возраста.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ъект 1"/>
          <p:cNvSpPr>
            <a:spLocks noGrp="1"/>
          </p:cNvSpPr>
          <p:nvPr>
            <p:ph idx="1"/>
          </p:nvPr>
        </p:nvSpPr>
        <p:spPr/>
        <p:txBody>
          <a:bodyPr/>
          <a:lstStyle/>
          <a:p>
            <a:pPr eaLnBrk="1" hangingPunct="1"/>
            <a:endParaRPr lang="ru-RU" altLang="ru-RU" smtClean="0"/>
          </a:p>
        </p:txBody>
      </p:sp>
      <p:sp>
        <p:nvSpPr>
          <p:cNvPr id="27651" name="Заголовок 2"/>
          <p:cNvSpPr>
            <a:spLocks noGrp="1"/>
          </p:cNvSpPr>
          <p:nvPr>
            <p:ph type="title"/>
          </p:nvPr>
        </p:nvSpPr>
        <p:spPr/>
        <p:txBody>
          <a:bodyPr/>
          <a:lstStyle/>
          <a:p>
            <a:pPr eaLnBrk="1" hangingPunct="1"/>
            <a:endParaRPr lang="ru-RU" altLang="ru-RU" smtClean="0"/>
          </a:p>
        </p:txBody>
      </p:sp>
      <p:pic>
        <p:nvPicPr>
          <p:cNvPr id="27652" name="Объект 3" descr="http://www.ushkdo.ru/images/banners/1.jpg"/>
          <p:cNvPicPr>
            <a:picLocks noGrp="1"/>
          </p:cNvPicPr>
          <p:nvPr>
            <p:ph idx="1"/>
          </p:nvPr>
        </p:nvPicPr>
        <p:blipFill>
          <a:blip r:embed="rId2">
            <a:extLst>
              <a:ext uri="{28A0092B-C50C-407E-A947-70E740481C1C}">
                <a14:useLocalDpi xmlns:a14="http://schemas.microsoft.com/office/drawing/2010/main" val="0"/>
              </a:ext>
            </a:extLst>
          </a:blip>
          <a:srcRect t="255" r="49573" b="-2"/>
          <a:stretch>
            <a:fillRect/>
          </a:stretch>
        </p:blipFill>
        <p:spPr>
          <a:xfrm>
            <a:off x="755650" y="0"/>
            <a:ext cx="7777163" cy="63087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Rot="1" noChangeArrowheads="1"/>
          </p:cNvSpPr>
          <p:nvPr>
            <p:ph idx="1"/>
          </p:nvPr>
        </p:nvSpPr>
        <p:spPr/>
        <p:txBody>
          <a:bodyPr/>
          <a:lstStyle/>
          <a:p>
            <a:pPr eaLnBrk="1" hangingPunct="1">
              <a:lnSpc>
                <a:spcPct val="90000"/>
              </a:lnSpc>
            </a:pPr>
            <a:endParaRPr lang="ru-RU" altLang="ru-RU" smtClean="0"/>
          </a:p>
          <a:p>
            <a:pPr eaLnBrk="1" hangingPunct="1">
              <a:lnSpc>
                <a:spcPct val="90000"/>
              </a:lnSpc>
            </a:pPr>
            <a:endParaRPr lang="ru-RU" altLang="ru-RU" smtClean="0"/>
          </a:p>
          <a:p>
            <a:pPr eaLnBrk="1" hangingPunct="1">
              <a:lnSpc>
                <a:spcPct val="90000"/>
              </a:lnSpc>
            </a:pPr>
            <a:endParaRPr lang="ru-RU" altLang="ru-RU" smtClean="0"/>
          </a:p>
          <a:p>
            <a:pPr eaLnBrk="1" hangingPunct="1">
              <a:lnSpc>
                <a:spcPct val="90000"/>
              </a:lnSpc>
            </a:pPr>
            <a:endParaRPr lang="ru-RU" altLang="ru-RU" smtClean="0"/>
          </a:p>
          <a:p>
            <a:pPr eaLnBrk="1" hangingPunct="1">
              <a:lnSpc>
                <a:spcPct val="90000"/>
              </a:lnSpc>
            </a:pPr>
            <a:endParaRPr lang="ru-RU" altLang="ru-RU" smtClean="0"/>
          </a:p>
          <a:p>
            <a:pPr eaLnBrk="1" hangingPunct="1">
              <a:lnSpc>
                <a:spcPct val="90000"/>
              </a:lnSpc>
            </a:pPr>
            <a:endParaRPr lang="ru-RU" altLang="ru-RU" smtClean="0"/>
          </a:p>
          <a:p>
            <a:pPr eaLnBrk="1" hangingPunct="1">
              <a:lnSpc>
                <a:spcPct val="90000"/>
              </a:lnSpc>
            </a:pPr>
            <a:endParaRPr lang="ru-RU" altLang="ru-RU" smtClean="0"/>
          </a:p>
          <a:p>
            <a:pPr eaLnBrk="1" hangingPunct="1">
              <a:lnSpc>
                <a:spcPct val="90000"/>
              </a:lnSpc>
            </a:pPr>
            <a:endParaRPr lang="ru-RU" altLang="ru-RU" smtClean="0"/>
          </a:p>
        </p:txBody>
      </p:sp>
      <p:sp>
        <p:nvSpPr>
          <p:cNvPr id="28675" name="Rectangle 2"/>
          <p:cNvSpPr>
            <a:spLocks noGrp="1" noRot="1" noChangeArrowheads="1"/>
          </p:cNvSpPr>
          <p:nvPr>
            <p:ph type="title"/>
          </p:nvPr>
        </p:nvSpPr>
        <p:spPr/>
        <p:txBody>
          <a:bodyPr/>
          <a:lstStyle/>
          <a:p>
            <a:pPr eaLnBrk="1" hangingPunct="1"/>
            <a:r>
              <a:rPr lang="ru-RU" altLang="ru-RU" sz="4000" smtClean="0">
                <a:latin typeface="Cambria" panose="02040503050406030204" pitchFamily="18" charset="0"/>
              </a:rPr>
              <a:t>Лишение свободы на определенный срок</a:t>
            </a:r>
          </a:p>
        </p:txBody>
      </p:sp>
      <p:pic>
        <p:nvPicPr>
          <p:cNvPr id="28676" name="Рисунок 5" descr="556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73238"/>
            <a:ext cx="4572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505_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60575"/>
            <a:ext cx="44069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692696"/>
            <a:ext cx="8784976" cy="5433467"/>
          </a:xfrm>
          <a:extLst/>
        </p:spPr>
        <p:txBody>
          <a:bodyPr/>
          <a:lstStyle/>
          <a:p>
            <a:pPr marL="0" indent="0" eaLnBrk="1" hangingPunct="1">
              <a:buFont typeface="Symbol" panose="05050102010706020507" pitchFamily="18" charset="2"/>
              <a:buNone/>
              <a:defRPr/>
            </a:pPr>
            <a:r>
              <a:rPr lang="ru-RU" sz="2800" b="1" dirty="0" smtClean="0">
                <a:ln w="17780" cmpd="sng">
                  <a:solidFill>
                    <a:schemeClr val="tx1"/>
                  </a:solidFill>
                  <a:prstDash val="solid"/>
                  <a:miter lim="800000"/>
                </a:ln>
                <a:effectLst>
                  <a:outerShdw blurRad="50800" algn="tl" rotWithShape="0">
                    <a:srgbClr val="000000"/>
                  </a:outerShdw>
                  <a:reflection blurRad="6350" stA="60000" endA="900" endPos="60000" dist="29997" dir="5400000" sy="-100000" algn="bl" rotWithShape="0"/>
                </a:effectLst>
                <a:cs typeface="Times New Roman" panose="02020603050405020304" pitchFamily="18" charset="0"/>
              </a:rPr>
              <a:t>Дурные последствия преступлений живут гораздо дольше, чем сами преступления, и, подобно призракам убитых, всегда следуют по пятам за злодеем.</a:t>
            </a:r>
          </a:p>
          <a:p>
            <a:pPr marL="0" indent="0" algn="r" eaLnBrk="1" hangingPunct="1">
              <a:buFont typeface="Symbol" panose="05050102010706020507" pitchFamily="18" charset="2"/>
              <a:buNone/>
              <a:defRPr/>
            </a:pPr>
            <a:r>
              <a:rPr lang="ru-RU" b="1" dirty="0" smtClean="0">
                <a:ln w="17780" cmpd="sng">
                  <a:solidFill>
                    <a:schemeClr val="tx1"/>
                  </a:solidFill>
                  <a:prstDash val="solid"/>
                  <a:miter lim="800000"/>
                </a:ln>
                <a:effectLst>
                  <a:outerShdw blurRad="50800" algn="tl" rotWithShape="0">
                    <a:srgbClr val="000000"/>
                  </a:outerShdw>
                  <a:reflection blurRad="6350" stA="60000" endA="900" endPos="60000" dist="29997" dir="5400000" sy="-100000" algn="bl" rotWithShape="0"/>
                </a:effectLst>
                <a:latin typeface="Times New Roman" panose="02020603050405020304" pitchFamily="18" charset="0"/>
                <a:cs typeface="Times New Roman" panose="02020603050405020304" pitchFamily="18" charset="0"/>
                <a:hlinkClick r:id="rId2"/>
              </a:rPr>
              <a:t>   Скотт В.</a:t>
            </a:r>
            <a:endParaRPr lang="ru-RU" b="1" dirty="0" smtClean="0">
              <a:ln w="17780" cmpd="sng">
                <a:solidFill>
                  <a:schemeClr val="tx1"/>
                </a:solidFill>
                <a:prstDash val="solid"/>
                <a:miter lim="800000"/>
              </a:ln>
              <a:effectLst>
                <a:outerShdw blurRad="50800" algn="tl" rotWithShape="0">
                  <a:srgbClr val="000000"/>
                </a:outerShdw>
                <a:reflection blurRad="6350" stA="60000" endA="900" endPos="60000" dist="29997" dir="5400000" sy="-100000" algn="bl" rotWithShape="0"/>
              </a:effectLst>
              <a:latin typeface="Times New Roman" panose="02020603050405020304" pitchFamily="18" charset="0"/>
              <a:cs typeface="Times New Roman" panose="02020603050405020304" pitchFamily="18" charset="0"/>
            </a:endParaRPr>
          </a:p>
          <a:p>
            <a:pPr marL="0" indent="0" algn="r" eaLnBrk="1" hangingPunct="1">
              <a:buFont typeface="Symbol" panose="05050102010706020507" pitchFamily="18" charset="2"/>
              <a:buNone/>
              <a:defRPr/>
            </a:pPr>
            <a:endParaRPr lang="ru-RU" b="1" dirty="0">
              <a:ln w="17780" cmpd="sng">
                <a:solidFill>
                  <a:schemeClr val="tx1"/>
                </a:solidFill>
                <a:prstDash val="solid"/>
                <a:miter lim="800000"/>
              </a:ln>
              <a:effectLst>
                <a:outerShdw blurRad="50800" algn="tl" rotWithShape="0">
                  <a:srgbClr val="000000"/>
                </a:outerShdw>
                <a:reflection blurRad="6350" stA="60000" endA="900" endPos="60000" dist="29997" dir="5400000" sy="-100000" algn="bl" rotWithShape="0"/>
              </a:effectLst>
              <a:latin typeface="Times New Roman" panose="02020603050405020304" pitchFamily="18" charset="0"/>
              <a:cs typeface="Times New Roman" panose="02020603050405020304" pitchFamily="18" charset="0"/>
            </a:endParaRPr>
          </a:p>
          <a:p>
            <a:pPr marL="0" indent="0" algn="r" eaLnBrk="1" hangingPunct="1">
              <a:buFont typeface="Symbol" panose="05050102010706020507" pitchFamily="18" charset="2"/>
              <a:buNone/>
              <a:defRPr/>
            </a:pPr>
            <a:endParaRPr lang="ru-RU" dirty="0"/>
          </a:p>
        </p:txBody>
      </p:sp>
      <p:sp>
        <p:nvSpPr>
          <p:cNvPr id="29699" name="Заголовок 2"/>
          <p:cNvSpPr>
            <a:spLocks noGrp="1"/>
          </p:cNvSpPr>
          <p:nvPr>
            <p:ph type="title"/>
          </p:nvPr>
        </p:nvSpPr>
        <p:spPr>
          <a:xfrm flipV="1">
            <a:off x="457200" y="260350"/>
            <a:ext cx="8229600" cy="77788"/>
          </a:xfrm>
        </p:spPr>
        <p:txBody>
          <a:bodyPr/>
          <a:lstStyle/>
          <a:p>
            <a:pPr eaLnBrk="1" hangingPunct="1"/>
            <a:endParaRPr lang="ru-RU" altLang="ru-RU" smtClean="0"/>
          </a:p>
        </p:txBody>
      </p:sp>
      <p:pic>
        <p:nvPicPr>
          <p:cNvPr id="29700" name="Рисунок 3" descr="3625.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24175"/>
            <a:ext cx="69119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2"/>
          <p:cNvSpPr>
            <a:spLocks noGrp="1"/>
          </p:cNvSpPr>
          <p:nvPr>
            <p:ph type="title"/>
          </p:nvPr>
        </p:nvSpPr>
        <p:spPr/>
        <p:txBody>
          <a:bodyPr/>
          <a:lstStyle/>
          <a:p>
            <a:pPr eaLnBrk="1" hangingPunct="1"/>
            <a:endParaRPr lang="ru-RU" altLang="ru-RU" smtClean="0"/>
          </a:p>
        </p:txBody>
      </p:sp>
      <p:pic>
        <p:nvPicPr>
          <p:cNvPr id="10243" name="Объект 3" descr="http://900igr.net/up/datas/217199/01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0"/>
            <a:ext cx="8569325" cy="67421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a:xfrm>
            <a:off x="301625" y="3213100"/>
            <a:ext cx="8540750" cy="3455988"/>
          </a:xfrm>
        </p:spPr>
        <p:txBody>
          <a:bodyPr/>
          <a:lstStyle/>
          <a:p>
            <a:pPr marL="0" indent="0" eaLnBrk="1" hangingPunct="1">
              <a:buFont typeface="Symbol" panose="05050102010706020507" pitchFamily="18" charset="2"/>
              <a:buNone/>
            </a:pPr>
            <a:r>
              <a:rPr lang="ru-RU" altLang="ru-RU" smtClean="0"/>
              <a:t>Среди молодых людей существует миф, что привлечь несовершеннолетних к ответственности за преступления, в том числе связанные с наркотиками, очень тяжело, и они легко подпадают под пагубное влияние лиц, преследующих корыстные цели. На самом деле ни о какой безнаказанности речь не идет. С 16 лет несовершеннолетние несут полную правовую ответственность</a:t>
            </a:r>
          </a:p>
        </p:txBody>
      </p:sp>
      <p:sp>
        <p:nvSpPr>
          <p:cNvPr id="11267" name="Rectangle 2"/>
          <p:cNvSpPr>
            <a:spLocks noGrp="1" noRot="1" noChangeArrowheads="1"/>
          </p:cNvSpPr>
          <p:nvPr>
            <p:ph type="title"/>
          </p:nvPr>
        </p:nvSpPr>
        <p:spPr>
          <a:xfrm>
            <a:off x="301625" y="228600"/>
            <a:ext cx="8510588" cy="2913063"/>
          </a:xfrm>
        </p:spPr>
        <p:txBody>
          <a:bodyPr/>
          <a:lstStyle/>
          <a:p>
            <a:pPr eaLnBrk="1" hangingPunct="1"/>
            <a:endParaRPr lang="ru-RU" altLang="ru-RU" sz="4000" smtClean="0">
              <a:solidFill>
                <a:srgbClr val="FF0000"/>
              </a:solidFill>
            </a:endParaRPr>
          </a:p>
        </p:txBody>
      </p:sp>
      <p:pic>
        <p:nvPicPr>
          <p:cNvPr id="11268" name="Рисунок 3" descr="https://letidor.ru/thumb/840x0/filters:quality(75)/imgs/2019/06/19/20/3419197/1c2e207f8d4d9bc23d0a2470274a642349edac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427038"/>
            <a:ext cx="39306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Рисунок 4" descr="https://letidor.ru/thumb/840x0/filters:quality(75)/imgs/2019/06/19/20/3419210/3df4f1512c2b265299e60cd277097634d3884d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27038"/>
            <a:ext cx="439261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Объект 2"/>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713788"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9127" t="20002" r="20116" b="7990"/>
          <a:stretch/>
        </p:blipFill>
        <p:spPr>
          <a:xfrm>
            <a:off x="467544" y="692696"/>
            <a:ext cx="8424936" cy="5616624"/>
          </a:xfrm>
          <a:prstGeom prst="rect">
            <a:avLst/>
          </a:prstGeom>
        </p:spPr>
      </p:pic>
    </p:spTree>
    <p:extLst>
      <p:ext uri="{BB962C8B-B14F-4D97-AF65-F5344CB8AC3E}">
        <p14:creationId xmlns:p14="http://schemas.microsoft.com/office/powerpoint/2010/main" val="105933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1"/>
          <p:cNvSpPr>
            <a:spLocks noGrp="1"/>
          </p:cNvSpPr>
          <p:nvPr>
            <p:ph idx="1"/>
          </p:nvPr>
        </p:nvSpPr>
        <p:spPr>
          <a:xfrm>
            <a:off x="250825" y="1412875"/>
            <a:ext cx="8713788" cy="4895850"/>
          </a:xfrm>
        </p:spPr>
        <p:txBody>
          <a:bodyPr/>
          <a:lstStyle/>
          <a:p>
            <a:pPr eaLnBrk="1" hangingPunct="1"/>
            <a:r>
              <a:rPr lang="ru-RU" altLang="ru-RU" dirty="0" smtClean="0"/>
              <a:t>Уголовная ответственность несовершеннолетних за наркотики, согласно общему правилу, </a:t>
            </a:r>
            <a:r>
              <a:rPr lang="ru-RU" altLang="ru-RU" b="1" i="1" u="sng" dirty="0" smtClean="0">
                <a:solidFill>
                  <a:srgbClr val="002060"/>
                </a:solidFill>
              </a:rPr>
              <a:t>наступает по достижению ими возраста 16 лет</a:t>
            </a:r>
            <a:r>
              <a:rPr lang="ru-RU" altLang="ru-RU" i="1" u="sng" dirty="0" smtClean="0"/>
              <a:t>. </a:t>
            </a:r>
            <a:r>
              <a:rPr lang="ru-RU" altLang="ru-RU" dirty="0" smtClean="0"/>
              <a:t>Но в некоторых случаях могут быть привлечены к уголовной ответственности подростки </a:t>
            </a:r>
            <a:r>
              <a:rPr lang="ru-RU" altLang="ru-RU" b="1" i="1" u="sng" dirty="0" smtClean="0">
                <a:solidFill>
                  <a:srgbClr val="002060"/>
                </a:solidFill>
              </a:rPr>
              <a:t>с 14 лет </a:t>
            </a:r>
            <a:r>
              <a:rPr lang="ru-RU" altLang="ru-RU" b="1" dirty="0" smtClean="0">
                <a:solidFill>
                  <a:srgbClr val="FF0000"/>
                </a:solidFill>
              </a:rPr>
              <a:t>(ст.20 УК, ч.2)</a:t>
            </a:r>
            <a:r>
              <a:rPr lang="ru-RU" altLang="ru-RU" dirty="0" smtClean="0"/>
              <a:t>. В законе четко изложено, за какие преступления и с какого возраста наступает ответственность. Например, за незаконное изготовление, хранение, приобретение, перевозку и сбыт психотропных или наркотических средств уголовное дело на правонарушителя может быть заведено только если ему уже исполнилось 16 лет </a:t>
            </a:r>
            <a:r>
              <a:rPr lang="ru-RU" altLang="ru-RU" b="1" dirty="0">
                <a:solidFill>
                  <a:srgbClr val="FF0000"/>
                </a:solidFill>
              </a:rPr>
              <a:t>(ст.228 УК), </a:t>
            </a:r>
            <a:r>
              <a:rPr lang="ru-RU" altLang="ru-RU" dirty="0" smtClean="0"/>
              <a:t>но за вымогательство или хищение наркотиков ответственность наступает с 14-летнего возраста </a:t>
            </a:r>
            <a:r>
              <a:rPr lang="ru-RU" altLang="ru-RU" b="1" dirty="0">
                <a:solidFill>
                  <a:srgbClr val="FF0000"/>
                </a:solidFill>
              </a:rPr>
              <a:t>(ст. 229).</a:t>
            </a:r>
          </a:p>
          <a:p>
            <a:pPr eaLnBrk="1" hangingPunct="1"/>
            <a:endParaRPr lang="ru-RU" altLang="ru-RU" dirty="0" smtClean="0"/>
          </a:p>
        </p:txBody>
      </p:sp>
      <p:sp>
        <p:nvSpPr>
          <p:cNvPr id="13315" name="Заголовок 2"/>
          <p:cNvSpPr>
            <a:spLocks noGrp="1"/>
          </p:cNvSpPr>
          <p:nvPr>
            <p:ph type="title"/>
          </p:nvPr>
        </p:nvSpPr>
        <p:spPr>
          <a:xfrm>
            <a:off x="457200" y="549275"/>
            <a:ext cx="8229600" cy="1150938"/>
          </a:xfrm>
        </p:spPr>
        <p:txBody>
          <a:bodyPr/>
          <a:lstStyle/>
          <a:p>
            <a:pPr eaLnBrk="1" hangingPunct="1"/>
            <a:r>
              <a:rPr lang="ru-RU" altLang="ru-RU" sz="3600" b="1" dirty="0" smtClean="0"/>
              <a:t>Ответственность несовершеннолетних за наркотики</a:t>
            </a:r>
            <a:r>
              <a:rPr lang="ru-RU" altLang="ru-RU" dirty="0" smtClean="0"/>
              <a:t/>
            </a:r>
            <a:br>
              <a:rPr lang="ru-RU" altLang="ru-RU" dirty="0" smtClean="0"/>
            </a:br>
            <a:endParaRPr lang="ru-RU" altLang="ru-RU"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Rot="1" noChangeArrowheads="1"/>
          </p:cNvSpPr>
          <p:nvPr>
            <p:ph idx="1"/>
          </p:nvPr>
        </p:nvSpPr>
        <p:spPr>
          <a:xfrm>
            <a:off x="301625" y="1556792"/>
            <a:ext cx="8642350" cy="5040313"/>
          </a:xfrm>
        </p:spPr>
        <p:txBody>
          <a:bodyPr/>
          <a:lstStyle/>
          <a:p>
            <a:pPr eaLnBrk="1" hangingPunct="1"/>
            <a:r>
              <a:rPr lang="ru-RU" altLang="ru-RU" dirty="0" smtClean="0"/>
              <a:t>Ответственность за хранение наркотиков несовершеннолетними наступает </a:t>
            </a:r>
            <a:r>
              <a:rPr lang="ru-RU" altLang="ru-RU" b="1" i="1" u="sng" dirty="0" smtClean="0">
                <a:solidFill>
                  <a:srgbClr val="002060"/>
                </a:solidFill>
              </a:rPr>
              <a:t>с 16-летнего возраста. </a:t>
            </a:r>
            <a:r>
              <a:rPr lang="ru-RU" altLang="ru-RU" dirty="0" smtClean="0"/>
              <a:t>Незаконное приобретение и хранение наркотических средств без цели сбыта в крупном размере влечет за собой, в соответствии со статьей </a:t>
            </a:r>
            <a:r>
              <a:rPr lang="ru-RU" altLang="ru-RU" b="1" dirty="0" smtClean="0">
                <a:solidFill>
                  <a:srgbClr val="FF0000"/>
                </a:solidFill>
              </a:rPr>
              <a:t>228 УК, </a:t>
            </a:r>
            <a:r>
              <a:rPr lang="ru-RU" altLang="ru-RU" dirty="0" smtClean="0"/>
              <a:t>наказание </a:t>
            </a:r>
            <a:r>
              <a:rPr lang="ru-RU" altLang="ru-RU" b="1" i="1" u="sng" dirty="0" smtClean="0">
                <a:solidFill>
                  <a:srgbClr val="002060"/>
                </a:solidFill>
              </a:rPr>
              <a:t>в виде штрафа </a:t>
            </a:r>
            <a:r>
              <a:rPr lang="ru-RU" altLang="ru-RU" dirty="0" smtClean="0"/>
              <a:t>до 40 тысяч рублей, </a:t>
            </a:r>
            <a:r>
              <a:rPr lang="ru-RU" altLang="ru-RU" b="1" i="1" u="sng" dirty="0">
                <a:solidFill>
                  <a:srgbClr val="002060"/>
                </a:solidFill>
              </a:rPr>
              <a:t>лишения свободы</a:t>
            </a:r>
            <a:r>
              <a:rPr lang="ru-RU" altLang="ru-RU" dirty="0" smtClean="0"/>
              <a:t> до 3 лет или исправительных работ до 2 лет. За те же деяния в особо крупном размере грозит лишение свободы на срок от 3 до 10 лет со штрафом до 500 тысяч рублей или без такового</a:t>
            </a:r>
            <a:r>
              <a:rPr lang="ru-RU" altLang="ru-RU" dirty="0" smtClean="0"/>
              <a:t>.</a:t>
            </a:r>
            <a:endParaRPr lang="ru-RU" altLang="ru-RU" dirty="0" smtClean="0"/>
          </a:p>
        </p:txBody>
      </p:sp>
      <p:sp>
        <p:nvSpPr>
          <p:cNvPr id="35842" name="Rectangle 2"/>
          <p:cNvSpPr>
            <a:spLocks noGrp="1" noRot="1" noChangeArrowheads="1"/>
          </p:cNvSpPr>
          <p:nvPr>
            <p:ph type="title"/>
          </p:nvPr>
        </p:nvSpPr>
        <p:spPr>
          <a:xfrm>
            <a:off x="301625" y="466355"/>
            <a:ext cx="8510588" cy="1150938"/>
          </a:xfrm>
        </p:spPr>
        <p:txBody>
          <a:bodyPr rtlCol="0">
            <a:normAutofit fontScale="90000"/>
          </a:bodyPr>
          <a:lstStyle/>
          <a:p>
            <a:pPr eaLnBrk="1" fontAlgn="auto" hangingPunct="1">
              <a:spcAft>
                <a:spcPts val="0"/>
              </a:spcAft>
              <a:defRPr/>
            </a:pPr>
            <a:r>
              <a:rPr lang="ru-RU" sz="4000" b="1" dirty="0"/>
              <a:t>Хранение наркотиков несовершеннолетними</a:t>
            </a:r>
            <a:r>
              <a:rPr lang="ru-RU" sz="4000" dirty="0"/>
              <a:t/>
            </a:r>
            <a:br>
              <a:rPr lang="ru-RU" sz="4000" dirty="0"/>
            </a:br>
            <a:endParaRPr lang="ru-RU" sz="4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ru-RU" altLang="ru-RU" sz="4800" smtClean="0">
                <a:solidFill>
                  <a:srgbClr val="FF0000"/>
                </a:solidFill>
              </a:rPr>
              <a:t>Ст.228 УК РФ</a:t>
            </a:r>
          </a:p>
        </p:txBody>
      </p:sp>
      <p:sp>
        <p:nvSpPr>
          <p:cNvPr id="15363" name="Rectangle 3"/>
          <p:cNvSpPr>
            <a:spLocks noGrp="1" noRot="1" noChangeArrowheads="1"/>
          </p:cNvSpPr>
          <p:nvPr>
            <p:ph type="body" sz="half" idx="4294967295"/>
          </p:nvPr>
        </p:nvSpPr>
        <p:spPr>
          <a:xfrm>
            <a:off x="603250" y="1772816"/>
            <a:ext cx="8540750" cy="4686300"/>
          </a:xfrm>
        </p:spPr>
        <p:txBody>
          <a:bodyPr/>
          <a:lstStyle/>
          <a:p>
            <a:pPr eaLnBrk="1" hangingPunct="1"/>
            <a:r>
              <a:rPr lang="ru-RU" altLang="ru-RU" b="1" i="1" u="sng" dirty="0" smtClean="0">
                <a:solidFill>
                  <a:srgbClr val="002060"/>
                </a:solidFill>
              </a:rPr>
              <a:t>уголовная </a:t>
            </a:r>
            <a:r>
              <a:rPr lang="ru-RU" altLang="ru-RU" b="1" i="1" u="sng" dirty="0" smtClean="0">
                <a:solidFill>
                  <a:srgbClr val="002060"/>
                </a:solidFill>
              </a:rPr>
              <a:t>ответственность предусмотрена за </a:t>
            </a:r>
            <a:r>
              <a:rPr lang="ru-RU" altLang="ru-RU" dirty="0" smtClean="0"/>
              <a:t>«незаконное приобретение, хранение, перевозку, изготовление, переработку наркотических средств, психотропных веществ или их аналогов, а также незаконное приобретение, хранение, перевозку растений, содержащих наркотические средства или психотропные вещества, либо их частей, содержащих наркотические средства или психотропные вещества» (ст. 228 УК РФ).</a:t>
            </a:r>
          </a:p>
          <a:p>
            <a:pPr eaLnBrk="1" hangingPunct="1"/>
            <a:endParaRPr lang="ru-RU" altLang="ru-RU" sz="4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Rot="1" noChangeArrowheads="1"/>
          </p:cNvSpPr>
          <p:nvPr>
            <p:ph idx="1"/>
          </p:nvPr>
        </p:nvSpPr>
        <p:spPr>
          <a:xfrm>
            <a:off x="107950" y="1772816"/>
            <a:ext cx="8928100" cy="5256212"/>
          </a:xfrm>
        </p:spPr>
        <p:txBody>
          <a:bodyPr/>
          <a:lstStyle/>
          <a:p>
            <a:pPr eaLnBrk="1" hangingPunct="1">
              <a:lnSpc>
                <a:spcPct val="90000"/>
              </a:lnSpc>
            </a:pPr>
            <a:r>
              <a:rPr lang="ru-RU" altLang="ru-RU" sz="2300" dirty="0" smtClean="0"/>
              <a:t>Распространение наркотиков несовершеннолетним — преступление, попадающее под действие Уголовного кодекса РФ. </a:t>
            </a:r>
            <a:r>
              <a:rPr lang="ru-RU" altLang="ru-RU" sz="2300" b="1" i="1" u="sng" dirty="0" smtClean="0">
                <a:solidFill>
                  <a:srgbClr val="002060"/>
                </a:solidFill>
              </a:rPr>
              <a:t>Незаконное приобретение, хранение, изготовление, пересылка и перевозка наркотических средств с целью сбыта наказывается лишением свободы на срок от 4 до 8 лет</a:t>
            </a:r>
            <a:r>
              <a:rPr lang="ru-RU" altLang="ru-RU" sz="2300" dirty="0" smtClean="0"/>
              <a:t>. Те же деяния совершенные в крупном размере, неоднократно или по предварительному сговору группой лиц наказываются лишением свободы на срок 8-15 лет. За сбыт наркотиков несовершеннолетними предусмотрена ответственность с 16 лет.</a:t>
            </a:r>
          </a:p>
          <a:p>
            <a:pPr eaLnBrk="1" hangingPunct="1">
              <a:lnSpc>
                <a:spcPct val="90000"/>
              </a:lnSpc>
            </a:pPr>
            <a:endParaRPr lang="ru-RU" altLang="ru-RU" dirty="0" smtClean="0"/>
          </a:p>
        </p:txBody>
      </p:sp>
      <p:sp>
        <p:nvSpPr>
          <p:cNvPr id="67586" name="Rectangle 2"/>
          <p:cNvSpPr>
            <a:spLocks noGrp="1" noRot="1" noChangeArrowheads="1"/>
          </p:cNvSpPr>
          <p:nvPr>
            <p:ph type="title"/>
          </p:nvPr>
        </p:nvSpPr>
        <p:spPr>
          <a:xfrm>
            <a:off x="457200" y="338138"/>
            <a:ext cx="8229600" cy="1290637"/>
          </a:xfrm>
        </p:spPr>
        <p:txBody>
          <a:bodyPr rtlCol="0">
            <a:normAutofit fontScale="90000"/>
          </a:bodyPr>
          <a:lstStyle/>
          <a:p>
            <a:pPr eaLnBrk="1" fontAlgn="auto" hangingPunct="1">
              <a:spcAft>
                <a:spcPts val="0"/>
              </a:spcAft>
              <a:defRPr/>
            </a:pPr>
            <a:r>
              <a:rPr lang="ru-RU" sz="4000" b="1" dirty="0"/>
              <a:t>Распространение наркотиков несовершеннолетним</a:t>
            </a:r>
            <a:r>
              <a:rPr lang="ru-RU" sz="4000" dirty="0"/>
              <a:t/>
            </a:r>
            <a:br>
              <a:rPr lang="ru-RU" sz="4000" dirty="0"/>
            </a:br>
            <a:endParaRPr lang="ru-RU" sz="4000" dirty="0" smtClean="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TotalTime>
  <Words>682</Words>
  <Application>Microsoft Office PowerPoint</Application>
  <PresentationFormat>Экран (4:3)</PresentationFormat>
  <Paragraphs>32</Paragraphs>
  <Slides>17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Cambria</vt:lpstr>
      <vt:lpstr>Candara</vt:lpstr>
      <vt:lpstr>Symbol</vt:lpstr>
      <vt:lpstr>Times New Roman</vt:lpstr>
      <vt:lpstr>Wingdings</vt:lpstr>
      <vt:lpstr>Волна</vt:lpstr>
      <vt:lpstr>Уголовная и административная ответственность несовершеннолетних за хранение, употребление и сбыт наркотических веществ</vt:lpstr>
      <vt:lpstr>Презентация PowerPoint</vt:lpstr>
      <vt:lpstr>Презентация PowerPoint</vt:lpstr>
      <vt:lpstr>Презентация PowerPoint</vt:lpstr>
      <vt:lpstr>Презентация PowerPoint</vt:lpstr>
      <vt:lpstr>Ответственность несовершеннолетних за наркотики </vt:lpstr>
      <vt:lpstr>Хранение наркотиков несовершеннолетними </vt:lpstr>
      <vt:lpstr>Ст.228 УК РФ</vt:lpstr>
      <vt:lpstr>Распространение наркотиков несовершеннолетним </vt:lpstr>
      <vt:lpstr>Презентация PowerPoint</vt:lpstr>
      <vt:lpstr>Употребление наркотиков несовершеннолетними </vt:lpstr>
      <vt:lpstr>ст. 20.22 КоАП РФ. </vt:lpstr>
      <vt:lpstr>Презентация PowerPoint</vt:lpstr>
      <vt:lpstr>Презентация PowerPoint</vt:lpstr>
      <vt:lpstr>Презентация PowerPoint</vt:lpstr>
      <vt:lpstr>Лишение свободы на определенный срок</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ответственность несовершеннолетних</dc:title>
  <dc:creator>Елена</dc:creator>
  <cp:lastModifiedBy>ASUS</cp:lastModifiedBy>
  <cp:revision>43</cp:revision>
  <dcterms:created xsi:type="dcterms:W3CDTF">2008-12-24T13:38:18Z</dcterms:created>
  <dcterms:modified xsi:type="dcterms:W3CDTF">2023-11-08T06:19:58Z</dcterms:modified>
</cp:coreProperties>
</file>