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79" r:id="rId5"/>
    <p:sldId id="262" r:id="rId6"/>
    <p:sldId id="265" r:id="rId7"/>
    <p:sldId id="266" r:id="rId8"/>
    <p:sldId id="271" r:id="rId9"/>
    <p:sldId id="276" r:id="rId10"/>
    <p:sldId id="280" r:id="rId11"/>
    <p:sldId id="275" r:id="rId12"/>
    <p:sldId id="274" r:id="rId13"/>
    <p:sldId id="273" r:id="rId14"/>
    <p:sldId id="272" r:id="rId15"/>
    <p:sldId id="270" r:id="rId16"/>
    <p:sldId id="278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8A733F"/>
    <a:srgbClr val="A9915D"/>
    <a:srgbClr val="AD9861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405" autoAdjust="0"/>
  </p:normalViewPr>
  <p:slideViewPr>
    <p:cSldViewPr snapToGrid="0">
      <p:cViewPr varScale="1">
        <p:scale>
          <a:sx n="85" d="100"/>
          <a:sy n="85" d="100"/>
        </p:scale>
        <p:origin x="127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2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8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4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5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59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opilkaurokov.ru/nachalniyeKlassi/meropriyatia/vystuplieniie_iz_opyta_raboty_probliemnyie_situatsii_na_urokakh_litieraturnogho_" TargetMode="External"/><Relationship Id="rId7" Type="http://schemas.openxmlformats.org/officeDocument/2006/relationships/hyperlink" Target="https://znanio.ru/media/problemnye_situatsii_na_urokah_literaturnogo_chteniya_v_nachalnyh_klassah-16631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player.ru/142329649-Problemnoe-obuchenie-na-urokah-literaturnogo-chteniya-v-nachalnoy-shkole.html" TargetMode="External"/><Relationship Id="rId5" Type="http://schemas.openxmlformats.org/officeDocument/2006/relationships/hyperlink" Target="https://ppt4web.ru/pedagogika/problemnoe-obuchenie-v-nachalnojj-shkole.html" TargetMode="External"/><Relationship Id="rId4" Type="http://schemas.openxmlformats.org/officeDocument/2006/relationships/hyperlink" Target="https://infourok.ru/tehnologiya-problemnogo-obucheniya-na-urokah-literaturnogo-chteniya-205878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8534" y="449942"/>
            <a:ext cx="70383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«СРЕДНЯЯ ШКОЛА № 16 ГОРОДА ЕВПАТОРИИ РЕСПУБЛИКИ КРЫМ»</a:t>
            </a:r>
          </a:p>
          <a:p>
            <a:pPr algn="ctr"/>
            <a:r>
              <a:rPr lang="ru-RU" sz="1600" b="1" dirty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(МБОУ «СШ № 16»)</a:t>
            </a:r>
          </a:p>
          <a:p>
            <a:pPr algn="ctr"/>
            <a:endParaRPr lang="ru-RU" sz="32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современной</a:t>
            </a:r>
            <a:r>
              <a:rPr lang="en-US" sz="3200" b="1" dirty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smtClean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</a:t>
            </a:r>
            <a:r>
              <a:rPr lang="ru-RU" sz="3200" b="1" dirty="0">
                <a:solidFill>
                  <a:srgbClr val="712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проблемного обучения на уроках литературного чтения.</a:t>
            </a:r>
            <a:endParaRPr lang="ru-RU" sz="3200" dirty="0">
              <a:solidFill>
                <a:srgbClr val="712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2437" y="4237264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12703"/>
                </a:solidFill>
              </a:rPr>
              <a:t>Подготовила:</a:t>
            </a:r>
          </a:p>
          <a:p>
            <a:r>
              <a:rPr lang="ru-RU" b="1" i="1" dirty="0">
                <a:solidFill>
                  <a:srgbClr val="712703"/>
                </a:solidFill>
              </a:rPr>
              <a:t>учитель начальных классов  </a:t>
            </a:r>
          </a:p>
          <a:p>
            <a:r>
              <a:rPr lang="ru-RU" b="1" i="1" dirty="0">
                <a:solidFill>
                  <a:srgbClr val="712703"/>
                </a:solidFill>
              </a:rPr>
              <a:t>Костыль Евгения </a:t>
            </a:r>
            <a:r>
              <a:rPr lang="ru-RU" b="1" i="1" dirty="0" smtClean="0">
                <a:solidFill>
                  <a:srgbClr val="712703"/>
                </a:solidFill>
              </a:rPr>
              <a:t>Михайловна</a:t>
            </a:r>
          </a:p>
          <a:p>
            <a:r>
              <a:rPr lang="ru-RU" b="1" i="1" dirty="0" smtClean="0">
                <a:solidFill>
                  <a:srgbClr val="712703"/>
                </a:solidFill>
              </a:rPr>
              <a:t>г. Евпатория 2020 год.</a:t>
            </a:r>
            <a:endParaRPr lang="ru-RU" b="1" i="1" dirty="0">
              <a:solidFill>
                <a:srgbClr val="71270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6009" y="5989473"/>
            <a:ext cx="240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г. Евпатория 2020 год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6814" y="699427"/>
            <a:ext cx="7870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12703"/>
                </a:solidFill>
              </a:rPr>
              <a:t>Проблемная задача может применяться на любом этапе урока: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446" y="2647404"/>
            <a:ext cx="7854843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712703"/>
                </a:solidFill>
              </a:rPr>
              <a:t>при проверке домашнего задания.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712703"/>
                </a:solidFill>
              </a:rPr>
              <a:t>при изучении нового материала.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712703"/>
                </a:solidFill>
              </a:rPr>
              <a:t>при актуализации изученного материала.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712703"/>
                </a:solidFill>
              </a:rPr>
              <a:t>на этапе контроля.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4588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500" y="699427"/>
            <a:ext cx="7894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Почему петушок не послушался кота и дрозда и выглядывал в окошко?</a:t>
            </a:r>
          </a:p>
        </p:txBody>
      </p:sp>
      <p:pic>
        <p:nvPicPr>
          <p:cNvPr id="3074" name="Picture 2" descr="C:\Users\Евгения\Desktop\петуш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2" y="1916113"/>
            <a:ext cx="2802845" cy="39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8715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699427"/>
            <a:ext cx="7796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«Был ли старик волшебником?» </a:t>
            </a:r>
            <a:endParaRPr lang="ru-RU" sz="4000" b="1" dirty="0">
              <a:ln w="9525">
                <a:noFill/>
              </a:ln>
              <a:solidFill>
                <a:srgbClr val="712703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Евгения\Desktop\сло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46" y="1407313"/>
            <a:ext cx="381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699427"/>
            <a:ext cx="7805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«Иванушка положительный или отрицательный герой?» </a:t>
            </a:r>
            <a:endParaRPr lang="ru-RU" sz="3200" b="1" dirty="0">
              <a:ln w="9525">
                <a:noFill/>
              </a:ln>
              <a:solidFill>
                <a:srgbClr val="712703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C:\Users\Евгения\Desktop\иван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31" y="177664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636" y="699427"/>
            <a:ext cx="7780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712703"/>
                </a:solidFill>
              </a:rPr>
              <a:t>Определение жанра нового произведения.</a:t>
            </a:r>
            <a:endParaRPr lang="ru-RU" sz="3200" b="1" dirty="0">
              <a:ln w="9525">
                <a:noFill/>
              </a:ln>
              <a:solidFill>
                <a:srgbClr val="712703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C:\Users\Евгения\Desktop\бас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46" y="1426822"/>
            <a:ext cx="2729531" cy="40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1463" y="2242302"/>
            <a:ext cx="38030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12703"/>
                </a:solidFill>
              </a:rPr>
              <a:t>Это сказка о животных?</a:t>
            </a:r>
          </a:p>
          <a:p>
            <a:r>
              <a:rPr lang="ru-RU" sz="2800" dirty="0">
                <a:solidFill>
                  <a:srgbClr val="712703"/>
                </a:solidFill>
              </a:rPr>
              <a:t> </a:t>
            </a:r>
          </a:p>
          <a:p>
            <a:r>
              <a:rPr lang="ru-RU" sz="2800" dirty="0">
                <a:solidFill>
                  <a:srgbClr val="712703"/>
                </a:solidFill>
              </a:rPr>
              <a:t>Это басня? </a:t>
            </a:r>
          </a:p>
        </p:txBody>
      </p:sp>
    </p:spTree>
    <p:extLst>
      <p:ext uri="{BB962C8B-B14F-4D97-AF65-F5344CB8AC3E}">
        <p14:creationId xmlns:p14="http://schemas.microsoft.com/office/powerpoint/2010/main" val="14220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756" y="699427"/>
            <a:ext cx="7633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Проблемные ситуации дают следующие преимущества: </a:t>
            </a:r>
          </a:p>
          <a:p>
            <a:pPr lvl="0" algn="ctr"/>
            <a:endParaRPr lang="ru-RU" sz="2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EA0E6506-B5A3-6144-A3C1-8740C3656B81}"/>
              </a:ext>
            </a:extLst>
          </p:cNvPr>
          <p:cNvSpPr/>
          <p:nvPr/>
        </p:nvSpPr>
        <p:spPr>
          <a:xfrm>
            <a:off x="1084403" y="2793408"/>
            <a:ext cx="1859280" cy="38342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внимания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E1D2F31-B44B-7D46-8A66-61BA0F3FAFC3}"/>
              </a:ext>
            </a:extLst>
          </p:cNvPr>
          <p:cNvSpPr/>
          <p:nvPr/>
        </p:nvSpPr>
        <p:spPr>
          <a:xfrm>
            <a:off x="1042577" y="1755690"/>
            <a:ext cx="2062480" cy="751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Создают возможности для развития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426CFDED-1415-A740-9897-C61457F64E46}"/>
              </a:ext>
            </a:extLst>
          </p:cNvPr>
          <p:cNvSpPr/>
          <p:nvPr/>
        </p:nvSpPr>
        <p:spPr>
          <a:xfrm>
            <a:off x="713922" y="4091625"/>
            <a:ext cx="2938869" cy="3157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наблюдательности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7FA1D52-F1A0-C744-BB1F-4A2E3D73640A}"/>
              </a:ext>
            </a:extLst>
          </p:cNvPr>
          <p:cNvSpPr/>
          <p:nvPr/>
        </p:nvSpPr>
        <p:spPr>
          <a:xfrm>
            <a:off x="881202" y="3386906"/>
            <a:ext cx="2317386" cy="4216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мышления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6558B37-4CD5-8C49-8258-1051BAF1F6DD}"/>
              </a:ext>
            </a:extLst>
          </p:cNvPr>
          <p:cNvSpPr/>
          <p:nvPr/>
        </p:nvSpPr>
        <p:spPr>
          <a:xfrm>
            <a:off x="3618319" y="1750987"/>
            <a:ext cx="2062480" cy="751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Развивают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EB47A0ED-9580-434E-8150-8CF0A0AD94A2}"/>
              </a:ext>
            </a:extLst>
          </p:cNvPr>
          <p:cNvSpPr/>
          <p:nvPr/>
        </p:nvSpPr>
        <p:spPr>
          <a:xfrm>
            <a:off x="3467369" y="4925828"/>
            <a:ext cx="2468337" cy="31577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самостоятельность</a:t>
            </a:r>
            <a:endParaRPr lang="ru-RU" sz="1400" dirty="0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5B2F835F-6EEB-FA4E-A768-3A6DBFCC888A}"/>
              </a:ext>
            </a:extLst>
          </p:cNvPr>
          <p:cNvSpPr/>
          <p:nvPr/>
        </p:nvSpPr>
        <p:spPr>
          <a:xfrm>
            <a:off x="3618319" y="4198886"/>
            <a:ext cx="2317387" cy="45381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нестандартность мышления</a:t>
            </a:r>
            <a:endParaRPr lang="ru-RU" sz="1400" dirty="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41A33B3-AA52-574B-A9B1-840BD2C7F225}"/>
              </a:ext>
            </a:extLst>
          </p:cNvPr>
          <p:cNvSpPr/>
          <p:nvPr/>
        </p:nvSpPr>
        <p:spPr>
          <a:xfrm>
            <a:off x="3541213" y="3314361"/>
            <a:ext cx="2189480" cy="4216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критичность и самокритичность</a:t>
            </a:r>
            <a:endParaRPr lang="ru-RU" sz="1400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173A690-BC0E-E74C-BB0F-0A3F2D4BA74D}"/>
              </a:ext>
            </a:extLst>
          </p:cNvPr>
          <p:cNvSpPr/>
          <p:nvPr/>
        </p:nvSpPr>
        <p:spPr>
          <a:xfrm>
            <a:off x="3618319" y="2776286"/>
            <a:ext cx="2062480" cy="3233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ответственность</a:t>
            </a:r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1DE77B1-0782-C049-8101-53069F3E89F1}"/>
              </a:ext>
            </a:extLst>
          </p:cNvPr>
          <p:cNvSpPr/>
          <p:nvPr/>
        </p:nvSpPr>
        <p:spPr>
          <a:xfrm>
            <a:off x="6200318" y="1750986"/>
            <a:ext cx="2062480" cy="127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Нацеливают на формирование универсальных учебных действий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58A5DBD-30E9-C745-81BC-BC82AFAB6591}"/>
              </a:ext>
            </a:extLst>
          </p:cNvPr>
          <p:cNvSpPr/>
          <p:nvPr/>
        </p:nvSpPr>
        <p:spPr>
          <a:xfrm>
            <a:off x="6200318" y="3639600"/>
            <a:ext cx="2062480" cy="127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Обеспечивают прочность приобретаемых знаний</a:t>
            </a:r>
            <a:endParaRPr lang="ru-RU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B382045D-0209-044D-A61F-7339DE544D09}"/>
              </a:ext>
            </a:extLst>
          </p:cNvPr>
          <p:cNvCxnSpPr/>
          <p:nvPr/>
        </p:nvCxnSpPr>
        <p:spPr>
          <a:xfrm>
            <a:off x="2014043" y="2600960"/>
            <a:ext cx="0" cy="17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AB1F6D3A-A409-EE4C-94BF-554358028F4F}"/>
              </a:ext>
            </a:extLst>
          </p:cNvPr>
          <p:cNvCxnSpPr/>
          <p:nvPr/>
        </p:nvCxnSpPr>
        <p:spPr>
          <a:xfrm>
            <a:off x="1996086" y="3182281"/>
            <a:ext cx="0" cy="17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BD7975A5-7046-504F-966D-A260A4BCDB5C}"/>
              </a:ext>
            </a:extLst>
          </p:cNvPr>
          <p:cNvCxnSpPr/>
          <p:nvPr/>
        </p:nvCxnSpPr>
        <p:spPr>
          <a:xfrm>
            <a:off x="1996086" y="3808575"/>
            <a:ext cx="0" cy="17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D841779C-0223-8846-B65A-8C36B5E0D769}"/>
              </a:ext>
            </a:extLst>
          </p:cNvPr>
          <p:cNvCxnSpPr/>
          <p:nvPr/>
        </p:nvCxnSpPr>
        <p:spPr>
          <a:xfrm>
            <a:off x="4635953" y="3099590"/>
            <a:ext cx="0" cy="17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826FE204-6D79-6E42-BD03-1E90F1867696}"/>
              </a:ext>
            </a:extLst>
          </p:cNvPr>
          <p:cNvCxnSpPr/>
          <p:nvPr/>
        </p:nvCxnSpPr>
        <p:spPr>
          <a:xfrm>
            <a:off x="4635953" y="2578034"/>
            <a:ext cx="0" cy="17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7DED1C4B-FC9E-B24B-87BB-36333360E629}"/>
              </a:ext>
            </a:extLst>
          </p:cNvPr>
          <p:cNvCxnSpPr/>
          <p:nvPr/>
        </p:nvCxnSpPr>
        <p:spPr>
          <a:xfrm>
            <a:off x="2166443" y="2753360"/>
            <a:ext cx="0" cy="17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8A828D70-CA7A-F941-B20E-29435B8BB270}"/>
              </a:ext>
            </a:extLst>
          </p:cNvPr>
          <p:cNvCxnSpPr/>
          <p:nvPr/>
        </p:nvCxnSpPr>
        <p:spPr>
          <a:xfrm>
            <a:off x="4648476" y="4652697"/>
            <a:ext cx="0" cy="17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1C2F0218-A071-5042-AD73-A1A8756CA3EE}"/>
              </a:ext>
            </a:extLst>
          </p:cNvPr>
          <p:cNvCxnSpPr>
            <a:cxnSpLocks/>
          </p:cNvCxnSpPr>
          <p:nvPr/>
        </p:nvCxnSpPr>
        <p:spPr>
          <a:xfrm>
            <a:off x="4628156" y="3736031"/>
            <a:ext cx="7797" cy="355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79871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756" y="699427"/>
            <a:ext cx="7633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2" descr="http://im1-tub-ru.yandex.net/i?id=43424090-0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6" y="900664"/>
            <a:ext cx="385762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3964" y="934252"/>
            <a:ext cx="33310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36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Знание только тогда знание, когда оно приобретено усилиями своей мысли, а не одной памятью.</a:t>
            </a:r>
          </a:p>
          <a:p>
            <a:pPr algn="r">
              <a:buFont typeface="Arial" charset="0"/>
              <a:buNone/>
            </a:pPr>
            <a:r>
              <a:rPr lang="ru-RU" sz="36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Л. Н.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49453181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211370"/>
            <a:ext cx="7427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https://kopilkaurokov.ru/nachalniyeKlassi/meropriyatia/vystuplieniie_iz_opyta_raboty_probliemnyie_situatsii_na_urokakh_litieraturnogho_</a:t>
            </a:r>
            <a:endParaRPr lang="ru-RU" sz="1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https://infourok.ru/tehnologiya-problemnogo-obucheniya-na-urokah-literaturnogo-chteniya-2058780.html</a:t>
            </a:r>
            <a:endParaRPr lang="ru-RU" sz="1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https://ppt4web.ru/pedagogika/problemnoe-obuchenie-v-nachalnojj-shkole.html</a:t>
            </a:r>
            <a:endParaRPr lang="ru-RU" sz="1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https://docplayer.ru/142329649-Problemnoe-obuchenie-na-urokah-literaturnogo-chteniya-v-nachalnoy-shkole.html</a:t>
            </a:r>
            <a:endParaRPr lang="ru-RU" sz="1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https://znanio.ru/media/problemnye_situatsii_na_urokah_literaturnogo_chteniya_v_nachalnyh_klassah-166317</a:t>
            </a:r>
            <a:endParaRPr lang="ru-RU" sz="1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2400" b="1" dirty="0">
              <a:ln w="9525">
                <a:noFill/>
              </a:ln>
              <a:solidFill>
                <a:srgbClr val="ED7D31">
                  <a:lumMod val="50000"/>
                </a:srgb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400" b="1" dirty="0">
                <a:ln w="9525">
                  <a:noFill/>
                </a:ln>
                <a:solidFill>
                  <a:srgbClr val="ED7D31">
                    <a:lumMod val="50000"/>
                  </a:srgb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Используемая литература:</a:t>
            </a:r>
          </a:p>
          <a:p>
            <a:pPr lvl="0" algn="ctr"/>
            <a:endParaRPr lang="ru-RU" sz="1400" dirty="0">
              <a:solidFill>
                <a:srgbClr val="000000"/>
              </a:solidFill>
              <a:latin typeface="Open Sans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/>
                <a:cs typeface="Times New Roman"/>
              </a:rPr>
              <a:t>•          </a:t>
            </a:r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Мельникова Е.Л. Технология проблемного диалога как средство реализации    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           ФГОС НОО/ – М.: </a:t>
            </a:r>
            <a:r>
              <a:rPr lang="ru-RU" sz="1400" dirty="0" err="1">
                <a:solidFill>
                  <a:srgbClr val="002060"/>
                </a:solidFill>
                <a:latin typeface="Times New Roman, serif"/>
              </a:rPr>
              <a:t>Баласс</a:t>
            </a:r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, 2011.</a:t>
            </a:r>
            <a:endParaRPr lang="ru-RU" sz="1400" dirty="0">
              <a:solidFill>
                <a:srgbClr val="002060"/>
              </a:solidFill>
              <a:latin typeface="Open Sans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/>
                <a:cs typeface="Times New Roman"/>
              </a:rPr>
              <a:t>•           </a:t>
            </a:r>
            <a:r>
              <a:rPr lang="ru-RU" sz="1400" i="1" dirty="0" err="1">
                <a:solidFill>
                  <a:srgbClr val="002060"/>
                </a:solidFill>
                <a:latin typeface="Times New Roman, serif"/>
              </a:rPr>
              <a:t>Махмутов</a:t>
            </a:r>
            <a:r>
              <a:rPr lang="ru-RU" sz="1400" i="1" dirty="0">
                <a:solidFill>
                  <a:srgbClr val="002060"/>
                </a:solidFill>
                <a:latin typeface="Times New Roman, serif"/>
              </a:rPr>
              <a:t> М.И. </a:t>
            </a:r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Организация проблемного обучения в школе. М., 1983.</a:t>
            </a:r>
            <a:endParaRPr lang="ru-RU" sz="1400" dirty="0">
              <a:solidFill>
                <a:srgbClr val="002060"/>
              </a:solidFill>
              <a:latin typeface="Open Sans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/>
                <a:cs typeface="Times New Roman"/>
              </a:rPr>
              <a:t>•           </a:t>
            </a:r>
            <a:r>
              <a:rPr lang="ru-RU" sz="1400" dirty="0" err="1">
                <a:solidFill>
                  <a:srgbClr val="002060"/>
                </a:solidFill>
                <a:latin typeface="Times New Roman, serif"/>
              </a:rPr>
              <a:t>Галеева</a:t>
            </a:r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, Н.Л. Сто приемов для учебного успеха ученика на уроках в начальной 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           школе: </a:t>
            </a:r>
            <a:r>
              <a:rPr lang="ru-RU" sz="1400" dirty="0" err="1">
                <a:solidFill>
                  <a:srgbClr val="002060"/>
                </a:solidFill>
                <a:latin typeface="Times New Roman, serif"/>
              </a:rPr>
              <a:t>методичесоке</a:t>
            </a:r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 пособие для учителя/Н.Л. </a:t>
            </a:r>
            <a:r>
              <a:rPr lang="ru-RU" sz="1400" dirty="0" err="1">
                <a:solidFill>
                  <a:srgbClr val="002060"/>
                </a:solidFill>
                <a:latin typeface="Times New Roman, serif"/>
              </a:rPr>
              <a:t>Галиева</a:t>
            </a:r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, Е.С. </a:t>
            </a:r>
            <a:r>
              <a:rPr lang="ru-RU" sz="1400" dirty="0" err="1">
                <a:solidFill>
                  <a:srgbClr val="002060"/>
                </a:solidFill>
                <a:latin typeface="Times New Roman, serif"/>
              </a:rPr>
              <a:t>Гостимская</a:t>
            </a:r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,     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, serif"/>
              </a:rPr>
              <a:t>           Г.Ю. Евдокимова. – М.: 2008.</a:t>
            </a:r>
            <a:endParaRPr lang="ru-RU" sz="1400" dirty="0">
              <a:solidFill>
                <a:srgbClr val="002060"/>
              </a:solidFill>
              <a:latin typeface="Open Sans"/>
            </a:endParaRPr>
          </a:p>
          <a:p>
            <a:pPr lvl="0" algn="ctr"/>
            <a:endParaRPr lang="ru-RU" sz="3200" b="1" dirty="0">
              <a:ln w="9525">
                <a:noFill/>
              </a:ln>
              <a:solidFill>
                <a:srgbClr val="ED7D31">
                  <a:lumMod val="50000"/>
                </a:srgb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Используемые ресурсы:</a:t>
            </a:r>
          </a:p>
        </p:txBody>
      </p:sp>
    </p:spTree>
    <p:extLst>
      <p:ext uri="{BB962C8B-B14F-4D97-AF65-F5344CB8AC3E}">
        <p14:creationId xmlns:p14="http://schemas.microsoft.com/office/powerpoint/2010/main" val="20369406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4698" y="2348704"/>
            <a:ext cx="7558573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8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• Мотивация учащихся к учебной деятельности;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8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• Приобретение знаний, умений и навыков;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8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•  Формирование познавательной самостоятельности учащихся;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8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• Развитие творческих способностей.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Цель проблемного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20369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4998" y="2007477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980" y="699427"/>
            <a:ext cx="7780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Основное звено проблемного обучения – проблемная ситуация.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9496" y="2003599"/>
            <a:ext cx="74050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ru-RU" sz="2800" b="1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Проблемная ситуация </a:t>
            </a:r>
            <a:r>
              <a:rPr lang="ru-RU" sz="28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- спланированное, 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ru-RU" sz="28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специально задуманное средство, 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ru-RU" sz="2800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направленное на пробуждение интереса учащихся к обсуждаемой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369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3927" y="2109441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786" y="699427"/>
            <a:ext cx="7731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Правила создания проблемных ситуаций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17E6A23-EFAD-E745-9CE5-D7ECA1634055}"/>
              </a:ext>
            </a:extLst>
          </p:cNvPr>
          <p:cNvSpPr/>
          <p:nvPr/>
        </p:nvSpPr>
        <p:spPr>
          <a:xfrm>
            <a:off x="3157855" y="1659285"/>
            <a:ext cx="2885440" cy="808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практическое или теоретическое задание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9C1FE43-6361-A941-951E-8599A89F5464}"/>
              </a:ext>
            </a:extLst>
          </p:cNvPr>
          <p:cNvSpPr/>
          <p:nvPr/>
        </p:nvSpPr>
        <p:spPr>
          <a:xfrm>
            <a:off x="3157855" y="2950559"/>
            <a:ext cx="2885440" cy="808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соответствие интеллектуальным возможностям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E47B2BF-27D3-EB44-9D82-A0B0359FD604}"/>
              </a:ext>
            </a:extLst>
          </p:cNvPr>
          <p:cNvSpPr/>
          <p:nvPr/>
        </p:nvSpPr>
        <p:spPr>
          <a:xfrm>
            <a:off x="3157855" y="4379322"/>
            <a:ext cx="2885440" cy="808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12703"/>
                </a:solidFill>
                <a:latin typeface="Times New Roman" pitchFamily="18" charset="0"/>
                <a:cs typeface="Times New Roman" pitchFamily="18" charset="0"/>
              </a:rPr>
              <a:t>учитывается уровень знаний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7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974" y="1840020"/>
            <a:ext cx="75422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Монологический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Рассуждающий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Диалогический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Эвристический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Исследовательский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Программированный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486" y="699427"/>
            <a:ext cx="7813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Методы проблемного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203694063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Евгения\Desktop\осен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4135119" y="889907"/>
            <a:ext cx="4243195" cy="26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D9DCB3D-EFFB-4943-BB83-91307FDF2C4F}"/>
              </a:ext>
            </a:extLst>
          </p:cNvPr>
          <p:cNvSpPr/>
          <p:nvPr/>
        </p:nvSpPr>
        <p:spPr>
          <a:xfrm>
            <a:off x="873760" y="4102080"/>
            <a:ext cx="7504554" cy="145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i="1" dirty="0">
                <a:solidFill>
                  <a:srgbClr val="33333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Что бы вы изобразили на картине, используя строчки этого стихотворения?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i="1" dirty="0">
                <a:solidFill>
                  <a:srgbClr val="33333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Как вы думаете, почему природа “открыта не для каждого и даже не каждому художнику видна»?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9406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1463" y="608150"/>
            <a:ext cx="747692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12703"/>
                </a:solidFill>
              </a:rPr>
              <a:t>Урок литературного чтения, 3 класс Рассказ </a:t>
            </a:r>
            <a:r>
              <a:rPr lang="ru-RU" sz="2400" b="1" dirty="0">
                <a:solidFill>
                  <a:srgbClr val="712703"/>
                </a:solidFill>
              </a:rPr>
              <a:t> К. Паустовского</a:t>
            </a:r>
          </a:p>
          <a:p>
            <a:pPr algn="ctr"/>
            <a:endParaRPr lang="ru-RU" sz="2400" dirty="0">
              <a:solidFill>
                <a:srgbClr val="712703"/>
              </a:solidFill>
            </a:endParaRPr>
          </a:p>
          <a:p>
            <a:r>
              <a:rPr lang="ru-RU" b="1" dirty="0">
                <a:solidFill>
                  <a:srgbClr val="712703"/>
                </a:solidFill>
              </a:rPr>
              <a:t>Постановка проблемной ситуации.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712703"/>
                </a:solidFill>
              </a:rPr>
              <a:t>Угадайте, кто будет главным героем сегодняшнего урока.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712703"/>
              </a:solidFill>
            </a:endParaRPr>
          </a:p>
          <a:p>
            <a:r>
              <a:rPr lang="ru-RU" b="1" i="1" dirty="0">
                <a:solidFill>
                  <a:srgbClr val="712703"/>
                </a:solidFill>
              </a:rPr>
              <a:t>	</a:t>
            </a:r>
            <a:r>
              <a:rPr lang="ru-RU" sz="2400" b="1" i="1" dirty="0">
                <a:solidFill>
                  <a:srgbClr val="712703"/>
                </a:solidFill>
              </a:rPr>
              <a:t>- </a:t>
            </a:r>
            <a:r>
              <a:rPr lang="ru-RU" sz="2400" i="1" dirty="0">
                <a:solidFill>
                  <a:srgbClr val="712703"/>
                </a:solidFill>
              </a:rPr>
              <a:t>Эти животные издают звуки не для общения друг с другом, а для общения с человеком, при этом таких разных звуков они издают около 100.</a:t>
            </a:r>
            <a:br>
              <a:rPr lang="ru-RU" sz="2400" i="1" dirty="0">
                <a:solidFill>
                  <a:srgbClr val="712703"/>
                </a:solidFill>
              </a:rPr>
            </a:br>
            <a:r>
              <a:rPr lang="ru-RU" sz="2400" i="1" dirty="0">
                <a:solidFill>
                  <a:srgbClr val="712703"/>
                </a:solidFill>
              </a:rPr>
              <a:t>	- Более половины суток эти животные спят.</a:t>
            </a:r>
            <a:br>
              <a:rPr lang="ru-RU" sz="2400" i="1" dirty="0">
                <a:solidFill>
                  <a:srgbClr val="712703"/>
                </a:solidFill>
              </a:rPr>
            </a:br>
            <a:r>
              <a:rPr lang="ru-RU" sz="2400" i="1" dirty="0">
                <a:solidFill>
                  <a:srgbClr val="712703"/>
                </a:solidFill>
              </a:rPr>
              <a:t>	- В теле этого животного 230 костей (у человека 206)</a:t>
            </a:r>
            <a:br>
              <a:rPr lang="ru-RU" sz="2400" i="1" dirty="0">
                <a:solidFill>
                  <a:srgbClr val="712703"/>
                </a:solidFill>
              </a:rPr>
            </a:br>
            <a:r>
              <a:rPr lang="ru-RU" sz="2400" i="1" dirty="0">
                <a:solidFill>
                  <a:srgbClr val="712703"/>
                </a:solidFill>
              </a:rPr>
              <a:t>	- Поверхность носа этого животного также неповторима, как отпечатки пальцев у человека.</a:t>
            </a:r>
            <a:endParaRPr lang="ru-RU" sz="2400" dirty="0">
              <a:solidFill>
                <a:srgbClr val="7127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406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4786" y="699427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Литературные гостиные.</a:t>
            </a:r>
          </a:p>
        </p:txBody>
      </p:sp>
      <p:pic>
        <p:nvPicPr>
          <p:cNvPr id="1026" name="Picture 2" descr="C:\Users\Евгения\Desktop\image-19-10-20-08-05-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r="16697"/>
          <a:stretch/>
        </p:blipFill>
        <p:spPr bwMode="auto">
          <a:xfrm rot="5400000">
            <a:off x="1188098" y="1062691"/>
            <a:ext cx="2291110" cy="3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я\Desktop\image-19-10-20-08-05-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9" r="11692"/>
          <a:stretch/>
        </p:blipFill>
        <p:spPr bwMode="auto">
          <a:xfrm rot="5400000">
            <a:off x="4910072" y="1285130"/>
            <a:ext cx="2906488" cy="42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я\Desktop\image-19-10-20-08-0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/>
          <a:stretch/>
        </p:blipFill>
        <p:spPr bwMode="auto">
          <a:xfrm rot="5400000">
            <a:off x="1643855" y="4080898"/>
            <a:ext cx="2016577" cy="23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7987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4197" y="2106740"/>
            <a:ext cx="76238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</a:rPr>
              <a:t>ситуация неожиданности;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</a:rPr>
              <a:t>ситуация конфликта;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</a:rPr>
              <a:t>ситуация несоответствия;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</a:rPr>
              <a:t>ситуация неопределенности;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</a:rPr>
              <a:t>ситуация предположения;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12703"/>
                </a:solidFill>
              </a:rPr>
              <a:t>ситуация выбора.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Ситуации на уроке:</a:t>
            </a:r>
          </a:p>
        </p:txBody>
      </p:sp>
    </p:spTree>
    <p:extLst>
      <p:ext uri="{BB962C8B-B14F-4D97-AF65-F5344CB8AC3E}">
        <p14:creationId xmlns:p14="http://schemas.microsoft.com/office/powerpoint/2010/main" val="14220871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371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Garamond Premr Pro Smbd</vt:lpstr>
      <vt:lpstr>Helvetica</vt:lpstr>
      <vt:lpstr>Open Sans</vt:lpstr>
      <vt:lpstr>Tahoma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user01</cp:lastModifiedBy>
  <cp:revision>74</cp:revision>
  <dcterms:created xsi:type="dcterms:W3CDTF">2013-11-19T05:52:05Z</dcterms:created>
  <dcterms:modified xsi:type="dcterms:W3CDTF">2021-02-06T09:55:30Z</dcterms:modified>
</cp:coreProperties>
</file>