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9" r:id="rId3"/>
    <p:sldId id="260" r:id="rId4"/>
    <p:sldId id="279" r:id="rId5"/>
    <p:sldId id="262" r:id="rId6"/>
    <p:sldId id="265" r:id="rId7"/>
    <p:sldId id="266" r:id="rId8"/>
    <p:sldId id="271" r:id="rId9"/>
    <p:sldId id="276" r:id="rId10"/>
    <p:sldId id="280" r:id="rId11"/>
    <p:sldId id="275" r:id="rId12"/>
    <p:sldId id="274" r:id="rId13"/>
    <p:sldId id="273" r:id="rId14"/>
    <p:sldId id="272" r:id="rId15"/>
    <p:sldId id="270" r:id="rId16"/>
    <p:sldId id="278" r:id="rId17"/>
    <p:sldId id="268" r:id="rId18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712703"/>
    <a:srgbClr val="8A733F"/>
    <a:srgbClr val="A9915D"/>
    <a:srgbClr val="AD9861"/>
    <a:srgbClr val="FCFCE9"/>
    <a:srgbClr val="F5F1BF"/>
    <a:srgbClr val="B39E67"/>
    <a:srgbClr val="D3B255"/>
    <a:srgbClr val="0C40AA"/>
    <a:srgbClr val="72A0D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994" autoAdjust="0"/>
    <p:restoredTop sz="96405" autoAdjust="0"/>
  </p:normalViewPr>
  <p:slideViewPr>
    <p:cSldViewPr snapToGrid="0">
      <p:cViewPr varScale="1">
        <p:scale>
          <a:sx n="85" d="100"/>
          <a:sy n="85" d="100"/>
        </p:scale>
        <p:origin x="1272" y="6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t>06.02.2021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007261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t>06.02.2021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7847149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t>06.02.2021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028497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t>06.02.2021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124699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t>06.02.2021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582959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t>06.02.2021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2608688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t>06.02.2021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692449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t>06.02.2021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257435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t>06.02.2021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749347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t>06.02.2021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556599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t>06.02.2021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211097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89A218-1BD9-44B7-AD25-60C2204205A7}" type="datetimeFigureOut">
              <a:rPr lang="ru-RU" smtClean="0"/>
              <a:t>06.02.2021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C5C7EFC-FB93-4B0A-97A4-5DFF6022B23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23759475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s://kopilkaurokov.ru/nachalniyeKlassi/meropriyatia/vystuplieniie_iz_opyta_raboty_probliemnyie_situatsii_na_urokakh_litieraturnogho_" TargetMode="External"/><Relationship Id="rId7" Type="http://schemas.openxmlformats.org/officeDocument/2006/relationships/hyperlink" Target="https://znanio.ru/media/problemnye_situatsii_na_urokah_literaturnogo_chteniya_v_nachalnyh_klassah-166317" TargetMode="Externa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docplayer.ru/142329649-Problemnoe-obuchenie-na-urokah-literaturnogo-chteniya-v-nachalnoy-shkole.html" TargetMode="External"/><Relationship Id="rId5" Type="http://schemas.openxmlformats.org/officeDocument/2006/relationships/hyperlink" Target="https://ppt4web.ru/pedagogika/problemnoe-obuchenie-v-nachalnojj-shkole.html" TargetMode="External"/><Relationship Id="rId4" Type="http://schemas.openxmlformats.org/officeDocument/2006/relationships/hyperlink" Target="https://infourok.ru/tehnologiya-problemnogo-obucheniya-na-urokah-literaturnogo-chteniya-2058780.html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39938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1438534" y="449942"/>
            <a:ext cx="7038363" cy="32932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dirty="0">
                <a:solidFill>
                  <a:srgbClr val="71270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МУНИЦИПАЛЬНОЕ БЮДЖЕТНОЕ ОБЩЕОБРАЗОВАТЕЛЬНОЕ УЧРЕЖДЕНИЕ</a:t>
            </a:r>
          </a:p>
          <a:p>
            <a:pPr algn="ctr"/>
            <a:r>
              <a:rPr lang="ru-RU" sz="1600" b="1" dirty="0">
                <a:solidFill>
                  <a:srgbClr val="71270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«СРЕДНЯЯ ШКОЛА № 16 ГОРОДА ЕВПАТОРИИ РЕСПУБЛИКИ КРЫМ»</a:t>
            </a:r>
          </a:p>
          <a:p>
            <a:pPr algn="ctr"/>
            <a:r>
              <a:rPr lang="ru-RU" sz="1600" b="1" dirty="0">
                <a:solidFill>
                  <a:srgbClr val="71270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(МБОУ «СШ № 16»)</a:t>
            </a:r>
          </a:p>
          <a:p>
            <a:pPr algn="ctr"/>
            <a:endParaRPr lang="ru-RU" sz="3200" b="1" dirty="0">
              <a:solidFill>
                <a:srgbClr val="71270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endParaRPr lang="ru-RU" sz="3200" b="1" dirty="0">
              <a:solidFill>
                <a:srgbClr val="71270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ru-RU" sz="3200" b="1" dirty="0">
                <a:solidFill>
                  <a:srgbClr val="71270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Использование современной</a:t>
            </a:r>
            <a:r>
              <a:rPr lang="en-US" sz="3200" b="1" dirty="0">
                <a:solidFill>
                  <a:srgbClr val="71270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3200" b="1" smtClean="0">
                <a:solidFill>
                  <a:srgbClr val="71270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технологии </a:t>
            </a:r>
            <a:r>
              <a:rPr lang="ru-RU" sz="3200" b="1" dirty="0">
                <a:solidFill>
                  <a:srgbClr val="71270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проблемного обучения на уроках литературного чтения.</a:t>
            </a:r>
            <a:endParaRPr lang="ru-RU" sz="3200" dirty="0">
              <a:solidFill>
                <a:srgbClr val="71270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792437" y="4237264"/>
            <a:ext cx="35433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i="1" dirty="0">
                <a:solidFill>
                  <a:srgbClr val="712703"/>
                </a:solidFill>
              </a:rPr>
              <a:t>Подготовила:</a:t>
            </a:r>
          </a:p>
          <a:p>
            <a:r>
              <a:rPr lang="ru-RU" b="1" i="1" dirty="0">
                <a:solidFill>
                  <a:srgbClr val="712703"/>
                </a:solidFill>
              </a:rPr>
              <a:t>учитель начальных классов  </a:t>
            </a:r>
          </a:p>
          <a:p>
            <a:r>
              <a:rPr lang="ru-RU" b="1" i="1" dirty="0">
                <a:solidFill>
                  <a:srgbClr val="712703"/>
                </a:solidFill>
              </a:rPr>
              <a:t>Костыль Евгения </a:t>
            </a:r>
            <a:r>
              <a:rPr lang="ru-RU" b="1" i="1" dirty="0" smtClean="0">
                <a:solidFill>
                  <a:srgbClr val="712703"/>
                </a:solidFill>
              </a:rPr>
              <a:t>Михайловна</a:t>
            </a:r>
          </a:p>
          <a:p>
            <a:r>
              <a:rPr lang="ru-RU" b="1" i="1" dirty="0" smtClean="0">
                <a:solidFill>
                  <a:srgbClr val="712703"/>
                </a:solidFill>
              </a:rPr>
              <a:t>г. Евпатория 2020 год.</a:t>
            </a:r>
            <a:endParaRPr lang="ru-RU" b="1" i="1" dirty="0">
              <a:solidFill>
                <a:srgbClr val="712703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756009" y="5989473"/>
            <a:ext cx="240341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i="1" dirty="0"/>
              <a:t>г. Евпатория 2020 год</a:t>
            </a:r>
          </a:p>
        </p:txBody>
      </p:sp>
    </p:spTree>
    <p:extLst>
      <p:ext uri="{BB962C8B-B14F-4D97-AF65-F5344CB8AC3E}">
        <p14:creationId xmlns:p14="http://schemas.microsoft.com/office/powerpoint/2010/main" val="2552666071"/>
      </p:ext>
    </p:extLst>
  </p:cSld>
  <p:clrMapOvr>
    <a:masterClrMapping/>
  </p:clrMapOvr>
  <p:transition spd="slow">
    <p:randomBar dir="vert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2" y="0"/>
            <a:ext cx="9139938" cy="685800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636814" y="699427"/>
            <a:ext cx="787037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>
                <a:solidFill>
                  <a:srgbClr val="712703"/>
                </a:solidFill>
              </a:rPr>
              <a:t>Проблемная задача может применяться на любом этапе урока: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770446" y="2647404"/>
            <a:ext cx="7854843" cy="261610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85750" indent="-285750">
              <a:buFontTx/>
              <a:buChar char="-"/>
            </a:pPr>
            <a:r>
              <a:rPr lang="ru-RU" sz="3200" dirty="0">
                <a:solidFill>
                  <a:srgbClr val="712703"/>
                </a:solidFill>
              </a:rPr>
              <a:t>при проверке домашнего задания.</a:t>
            </a:r>
          </a:p>
          <a:p>
            <a:pPr marL="285750" indent="-285750">
              <a:buFontTx/>
              <a:buChar char="-"/>
            </a:pPr>
            <a:r>
              <a:rPr lang="ru-RU" sz="3200" dirty="0">
                <a:solidFill>
                  <a:srgbClr val="712703"/>
                </a:solidFill>
              </a:rPr>
              <a:t>при изучении нового материала. </a:t>
            </a:r>
          </a:p>
          <a:p>
            <a:pPr marL="285750" indent="-285750">
              <a:buFontTx/>
              <a:buChar char="-"/>
            </a:pPr>
            <a:r>
              <a:rPr lang="ru-RU" sz="3200" dirty="0">
                <a:solidFill>
                  <a:srgbClr val="712703"/>
                </a:solidFill>
              </a:rPr>
              <a:t>при актуализации изученного материала. </a:t>
            </a:r>
          </a:p>
          <a:p>
            <a:pPr marL="285750" indent="-285750">
              <a:buFontTx/>
              <a:buChar char="-"/>
            </a:pPr>
            <a:r>
              <a:rPr lang="ru-RU" sz="3200" dirty="0">
                <a:solidFill>
                  <a:srgbClr val="712703"/>
                </a:solidFill>
              </a:rPr>
              <a:t>на этапе контроля.</a:t>
            </a:r>
          </a:p>
          <a:p>
            <a:pPr marL="285750" indent="-285750">
              <a:buFontTx/>
              <a:buChar char="-"/>
            </a:pPr>
            <a:endParaRPr lang="ru-RU" dirty="0"/>
          </a:p>
          <a:p>
            <a:pPr marL="285750" indent="-285750">
              <a:buFontTx/>
              <a:buChar char="-"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2945881"/>
      </p:ext>
    </p:extLst>
  </p:cSld>
  <p:clrMapOvr>
    <a:masterClrMapping/>
  </p:clrMapOvr>
  <p:transition spd="slow">
    <p:randomBar dir="vert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1" y="0"/>
            <a:ext cx="9139938" cy="685800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571500" y="699427"/>
            <a:ext cx="7894865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3200" b="1" dirty="0">
                <a:ln w="9525">
                  <a:noFill/>
                </a:ln>
                <a:solidFill>
                  <a:schemeClr val="accent2">
                    <a:lumMod val="50000"/>
                  </a:schemeClr>
                </a:solidFill>
                <a:latin typeface="Garamond Premr Pro Smbd" panose="02020602060506020403" pitchFamily="18" charset="0"/>
                <a:ea typeface="Tahoma" panose="020B0604030504040204" pitchFamily="34" charset="0"/>
                <a:cs typeface="Tahoma" panose="020B0604030504040204" pitchFamily="34" charset="0"/>
              </a:rPr>
              <a:t>Почему петушок не послушался кота и дрозда и выглядывал в окошко?</a:t>
            </a:r>
          </a:p>
        </p:txBody>
      </p:sp>
      <p:pic>
        <p:nvPicPr>
          <p:cNvPr id="3074" name="Picture 2" descr="C:\Users\Евгения\Desktop\петушок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3442" y="1916113"/>
            <a:ext cx="2802845" cy="39955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22087155"/>
      </p:ext>
    </p:extLst>
  </p:cSld>
  <p:clrMapOvr>
    <a:masterClrMapping/>
  </p:clrMapOvr>
  <p:transition spd="slow">
    <p:fade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1" y="0"/>
            <a:ext cx="9139938" cy="685800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685800" y="699427"/>
            <a:ext cx="7796893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4000" dirty="0">
                <a:solidFill>
                  <a:srgbClr val="712703"/>
                </a:solidFill>
                <a:latin typeface="Times New Roman" pitchFamily="18" charset="0"/>
                <a:cs typeface="Times New Roman" pitchFamily="18" charset="0"/>
              </a:rPr>
              <a:t>«Был ли старик волшебником?» </a:t>
            </a:r>
            <a:endParaRPr lang="ru-RU" sz="4000" b="1" dirty="0">
              <a:ln w="9525">
                <a:noFill/>
              </a:ln>
              <a:solidFill>
                <a:srgbClr val="712703"/>
              </a:solidFill>
              <a:latin typeface="Times New Roman" pitchFamily="18" charset="0"/>
              <a:ea typeface="Tahoma" panose="020B0604030504040204" pitchFamily="34" charset="0"/>
              <a:cs typeface="Times New Roman" pitchFamily="18" charset="0"/>
            </a:endParaRPr>
          </a:p>
        </p:txBody>
      </p:sp>
      <p:pic>
        <p:nvPicPr>
          <p:cNvPr id="4098" name="Picture 2" descr="C:\Users\Евгения\Desktop\слово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79246" y="1407313"/>
            <a:ext cx="3810000" cy="4953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220871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2" y="0"/>
            <a:ext cx="9139938" cy="685800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685800" y="699427"/>
            <a:ext cx="7805057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3200" b="1" dirty="0">
                <a:solidFill>
                  <a:srgbClr val="712703"/>
                </a:solidFill>
                <a:latin typeface="Times New Roman" pitchFamily="18" charset="0"/>
                <a:cs typeface="Times New Roman" pitchFamily="18" charset="0"/>
              </a:rPr>
              <a:t>«Иванушка положительный или отрицательный герой?» </a:t>
            </a:r>
            <a:endParaRPr lang="ru-RU" sz="3200" b="1" dirty="0">
              <a:ln w="9525">
                <a:noFill/>
              </a:ln>
              <a:solidFill>
                <a:srgbClr val="712703"/>
              </a:solidFill>
              <a:latin typeface="Times New Roman" pitchFamily="18" charset="0"/>
              <a:ea typeface="Tahoma" panose="020B0604030504040204" pitchFamily="34" charset="0"/>
              <a:cs typeface="Times New Roman" pitchFamily="18" charset="0"/>
            </a:endParaRPr>
          </a:p>
        </p:txBody>
      </p:sp>
      <p:pic>
        <p:nvPicPr>
          <p:cNvPr id="5122" name="Picture 2" descr="C:\Users\Евгения\Desktop\иванушка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6031" y="1776645"/>
            <a:ext cx="6096000" cy="457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220871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1" y="0"/>
            <a:ext cx="9139938" cy="685800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677636" y="699427"/>
            <a:ext cx="778056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3200" dirty="0">
                <a:solidFill>
                  <a:srgbClr val="712703"/>
                </a:solidFill>
              </a:rPr>
              <a:t>Определение жанра нового произведения.</a:t>
            </a:r>
            <a:endParaRPr lang="ru-RU" sz="3200" b="1" dirty="0">
              <a:ln w="9525">
                <a:noFill/>
              </a:ln>
              <a:solidFill>
                <a:srgbClr val="712703"/>
              </a:solidFill>
              <a:latin typeface="Garamond Premr Pro Smbd" panose="02020602060506020403" pitchFamily="18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6146" name="Picture 2" descr="C:\Users\Евгения\Desktop\басня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24046" y="1426822"/>
            <a:ext cx="2729531" cy="40043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891463" y="2242302"/>
            <a:ext cx="3803092" cy="138499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dirty="0">
                <a:solidFill>
                  <a:srgbClr val="712703"/>
                </a:solidFill>
              </a:rPr>
              <a:t>Это сказка о животных?</a:t>
            </a:r>
          </a:p>
          <a:p>
            <a:r>
              <a:rPr lang="ru-RU" sz="2800" dirty="0">
                <a:solidFill>
                  <a:srgbClr val="712703"/>
                </a:solidFill>
              </a:rPr>
              <a:t> </a:t>
            </a:r>
          </a:p>
          <a:p>
            <a:r>
              <a:rPr lang="ru-RU" sz="2800" dirty="0">
                <a:solidFill>
                  <a:srgbClr val="712703"/>
                </a:solidFill>
              </a:rPr>
              <a:t>Это басня? </a:t>
            </a:r>
          </a:p>
        </p:txBody>
      </p:sp>
    </p:spTree>
    <p:extLst>
      <p:ext uri="{BB962C8B-B14F-4D97-AF65-F5344CB8AC3E}">
        <p14:creationId xmlns:p14="http://schemas.microsoft.com/office/powerpoint/2010/main" val="14220871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2" y="0"/>
            <a:ext cx="9139938" cy="685800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832756" y="699427"/>
            <a:ext cx="7633607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2800" b="1" dirty="0">
                <a:ln w="9525">
                  <a:noFill/>
                </a:ln>
                <a:solidFill>
                  <a:schemeClr val="accent2">
                    <a:lumMod val="50000"/>
                  </a:schemeClr>
                </a:solidFill>
                <a:latin typeface="Garamond Premr Pro Smbd" panose="02020602060506020403" pitchFamily="18" charset="0"/>
                <a:ea typeface="Tahoma" panose="020B0604030504040204" pitchFamily="34" charset="0"/>
                <a:cs typeface="Tahoma" panose="020B0604030504040204" pitchFamily="34" charset="0"/>
              </a:rPr>
              <a:t>Проблемные ситуации дают следующие преимущества: </a:t>
            </a:r>
          </a:p>
          <a:p>
            <a:pPr lvl="0" algn="ctr"/>
            <a:endParaRPr lang="ru-RU" sz="2000" b="1" dirty="0">
              <a:ln w="9525">
                <a:noFill/>
              </a:ln>
              <a:solidFill>
                <a:schemeClr val="accent2">
                  <a:lumMod val="50000"/>
                </a:schemeClr>
              </a:solidFill>
              <a:latin typeface="Garamond Premr Pro Smbd" panose="02020602060506020403" pitchFamily="18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lvl="0"/>
            <a:r>
              <a:rPr lang="ru-RU" sz="2400" b="1" dirty="0">
                <a:ln w="9525">
                  <a:noFill/>
                </a:ln>
                <a:solidFill>
                  <a:schemeClr val="accent2">
                    <a:lumMod val="50000"/>
                  </a:schemeClr>
                </a:solidFill>
                <a:latin typeface="Garamond Premr Pro Smbd" panose="02020602060506020403" pitchFamily="18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</a:p>
        </p:txBody>
      </p:sp>
      <p:sp>
        <p:nvSpPr>
          <p:cNvPr id="3" name="Овал 2">
            <a:extLst>
              <a:ext uri="{FF2B5EF4-FFF2-40B4-BE49-F238E27FC236}">
                <a16:creationId xmlns="" xmlns:a16="http://schemas.microsoft.com/office/drawing/2014/main" id="{EA0E6506-B5A3-6144-A3C1-8740C3656B81}"/>
              </a:ext>
            </a:extLst>
          </p:cNvPr>
          <p:cNvSpPr/>
          <p:nvPr/>
        </p:nvSpPr>
        <p:spPr>
          <a:xfrm>
            <a:off x="1084403" y="2793408"/>
            <a:ext cx="1859280" cy="383426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>
                <a:ln w="9525">
                  <a:noFill/>
                </a:ln>
                <a:solidFill>
                  <a:schemeClr val="accent2">
                    <a:lumMod val="50000"/>
                  </a:schemeClr>
                </a:solidFill>
                <a:latin typeface="Garamond Premr Pro Smbd" panose="02020602060506020403" pitchFamily="18" charset="0"/>
                <a:ea typeface="Tahoma" panose="020B0604030504040204" pitchFamily="34" charset="0"/>
                <a:cs typeface="Tahoma" panose="020B0604030504040204" pitchFamily="34" charset="0"/>
              </a:rPr>
              <a:t>внимания</a:t>
            </a:r>
            <a:endParaRPr lang="ru-RU" dirty="0"/>
          </a:p>
        </p:txBody>
      </p:sp>
      <p:sp>
        <p:nvSpPr>
          <p:cNvPr id="4" name="Прямоугольник 3">
            <a:extLst>
              <a:ext uri="{FF2B5EF4-FFF2-40B4-BE49-F238E27FC236}">
                <a16:creationId xmlns="" xmlns:a16="http://schemas.microsoft.com/office/drawing/2014/main" id="{AE1D2F31-B44B-7D46-8A66-61BA0F3FAFC3}"/>
              </a:ext>
            </a:extLst>
          </p:cNvPr>
          <p:cNvSpPr/>
          <p:nvPr/>
        </p:nvSpPr>
        <p:spPr>
          <a:xfrm>
            <a:off x="1042577" y="1755690"/>
            <a:ext cx="2062480" cy="751840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>
                <a:ln w="9525">
                  <a:noFill/>
                </a:ln>
                <a:solidFill>
                  <a:schemeClr val="accent2">
                    <a:lumMod val="50000"/>
                  </a:schemeClr>
                </a:solidFill>
                <a:latin typeface="Garamond Premr Pro Smbd" panose="02020602060506020403" pitchFamily="18" charset="0"/>
                <a:ea typeface="Tahoma" panose="020B0604030504040204" pitchFamily="34" charset="0"/>
                <a:cs typeface="Tahoma" panose="020B0604030504040204" pitchFamily="34" charset="0"/>
              </a:rPr>
              <a:t>Создают возможности для развития</a:t>
            </a:r>
            <a:endParaRPr lang="ru-RU" dirty="0"/>
          </a:p>
        </p:txBody>
      </p:sp>
      <p:sp>
        <p:nvSpPr>
          <p:cNvPr id="6" name="Овал 5">
            <a:extLst>
              <a:ext uri="{FF2B5EF4-FFF2-40B4-BE49-F238E27FC236}">
                <a16:creationId xmlns="" xmlns:a16="http://schemas.microsoft.com/office/drawing/2014/main" id="{426CFDED-1415-A740-9897-C61457F64E46}"/>
              </a:ext>
            </a:extLst>
          </p:cNvPr>
          <p:cNvSpPr/>
          <p:nvPr/>
        </p:nvSpPr>
        <p:spPr>
          <a:xfrm>
            <a:off x="713922" y="4091625"/>
            <a:ext cx="2938869" cy="31577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>
                <a:ln w="9525">
                  <a:noFill/>
                </a:ln>
                <a:solidFill>
                  <a:schemeClr val="accent2">
                    <a:lumMod val="50000"/>
                  </a:schemeClr>
                </a:solidFill>
                <a:latin typeface="Garamond Premr Pro Smbd" panose="02020602060506020403" pitchFamily="18" charset="0"/>
                <a:ea typeface="Tahoma" panose="020B0604030504040204" pitchFamily="34" charset="0"/>
                <a:cs typeface="Tahoma" panose="020B0604030504040204" pitchFamily="34" charset="0"/>
              </a:rPr>
              <a:t>наблюдательности</a:t>
            </a:r>
            <a:endParaRPr lang="ru-RU" dirty="0"/>
          </a:p>
        </p:txBody>
      </p:sp>
      <p:sp>
        <p:nvSpPr>
          <p:cNvPr id="7" name="Овал 6">
            <a:extLst>
              <a:ext uri="{FF2B5EF4-FFF2-40B4-BE49-F238E27FC236}">
                <a16:creationId xmlns="" xmlns:a16="http://schemas.microsoft.com/office/drawing/2014/main" id="{17FA1D52-F1A0-C744-BB1F-4A2E3D73640A}"/>
              </a:ext>
            </a:extLst>
          </p:cNvPr>
          <p:cNvSpPr/>
          <p:nvPr/>
        </p:nvSpPr>
        <p:spPr>
          <a:xfrm>
            <a:off x="881202" y="3386906"/>
            <a:ext cx="2317386" cy="42166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>
                <a:ln w="9525">
                  <a:noFill/>
                </a:ln>
                <a:solidFill>
                  <a:schemeClr val="accent2">
                    <a:lumMod val="50000"/>
                  </a:schemeClr>
                </a:solidFill>
                <a:latin typeface="Garamond Premr Pro Smbd" panose="02020602060506020403" pitchFamily="18" charset="0"/>
                <a:ea typeface="Tahoma" panose="020B0604030504040204" pitchFamily="34" charset="0"/>
                <a:cs typeface="Tahoma" panose="020B0604030504040204" pitchFamily="34" charset="0"/>
              </a:rPr>
              <a:t>мышления</a:t>
            </a:r>
            <a:endParaRPr lang="ru-RU" dirty="0"/>
          </a:p>
        </p:txBody>
      </p:sp>
      <p:sp>
        <p:nvSpPr>
          <p:cNvPr id="8" name="Прямоугольник 7">
            <a:extLst>
              <a:ext uri="{FF2B5EF4-FFF2-40B4-BE49-F238E27FC236}">
                <a16:creationId xmlns="" xmlns:a16="http://schemas.microsoft.com/office/drawing/2014/main" id="{86558B37-4CD5-8C49-8258-1051BAF1F6DD}"/>
              </a:ext>
            </a:extLst>
          </p:cNvPr>
          <p:cNvSpPr/>
          <p:nvPr/>
        </p:nvSpPr>
        <p:spPr>
          <a:xfrm>
            <a:off x="3618319" y="1750987"/>
            <a:ext cx="2062480" cy="751840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>
                <a:ln w="9525">
                  <a:noFill/>
                </a:ln>
                <a:solidFill>
                  <a:schemeClr val="accent2">
                    <a:lumMod val="50000"/>
                  </a:schemeClr>
                </a:solidFill>
                <a:latin typeface="Garamond Premr Pro Smbd" panose="02020602060506020403" pitchFamily="18" charset="0"/>
                <a:ea typeface="Tahoma" panose="020B0604030504040204" pitchFamily="34" charset="0"/>
                <a:cs typeface="Tahoma" panose="020B0604030504040204" pitchFamily="34" charset="0"/>
              </a:rPr>
              <a:t>Развивают</a:t>
            </a:r>
            <a:endParaRPr lang="ru-RU" dirty="0"/>
          </a:p>
        </p:txBody>
      </p:sp>
      <p:sp>
        <p:nvSpPr>
          <p:cNvPr id="10" name="Овал 9">
            <a:extLst>
              <a:ext uri="{FF2B5EF4-FFF2-40B4-BE49-F238E27FC236}">
                <a16:creationId xmlns="" xmlns:a16="http://schemas.microsoft.com/office/drawing/2014/main" id="{EB47A0ED-9580-434E-8150-8CF0A0AD94A2}"/>
              </a:ext>
            </a:extLst>
          </p:cNvPr>
          <p:cNvSpPr/>
          <p:nvPr/>
        </p:nvSpPr>
        <p:spPr>
          <a:xfrm>
            <a:off x="3467369" y="4925828"/>
            <a:ext cx="2468337" cy="315778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dirty="0">
                <a:ln w="9525">
                  <a:noFill/>
                </a:ln>
                <a:solidFill>
                  <a:schemeClr val="accent2">
                    <a:lumMod val="50000"/>
                  </a:schemeClr>
                </a:solidFill>
                <a:latin typeface="Garamond Premr Pro Smbd" panose="02020602060506020403" pitchFamily="18" charset="0"/>
                <a:ea typeface="Tahoma" panose="020B0604030504040204" pitchFamily="34" charset="0"/>
                <a:cs typeface="Tahoma" panose="020B0604030504040204" pitchFamily="34" charset="0"/>
              </a:rPr>
              <a:t>самостоятельность</a:t>
            </a:r>
            <a:endParaRPr lang="ru-RU" sz="1400" dirty="0"/>
          </a:p>
        </p:txBody>
      </p:sp>
      <p:sp>
        <p:nvSpPr>
          <p:cNvPr id="12" name="Овал 11">
            <a:extLst>
              <a:ext uri="{FF2B5EF4-FFF2-40B4-BE49-F238E27FC236}">
                <a16:creationId xmlns="" xmlns:a16="http://schemas.microsoft.com/office/drawing/2014/main" id="{5B2F835F-6EEB-FA4E-A768-3A6DBFCC888A}"/>
              </a:ext>
            </a:extLst>
          </p:cNvPr>
          <p:cNvSpPr/>
          <p:nvPr/>
        </p:nvSpPr>
        <p:spPr>
          <a:xfrm>
            <a:off x="3618319" y="4198886"/>
            <a:ext cx="2317387" cy="453811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dirty="0">
                <a:ln w="9525">
                  <a:noFill/>
                </a:ln>
                <a:solidFill>
                  <a:schemeClr val="accent2">
                    <a:lumMod val="50000"/>
                  </a:schemeClr>
                </a:solidFill>
                <a:latin typeface="Garamond Premr Pro Smbd" panose="02020602060506020403" pitchFamily="18" charset="0"/>
                <a:ea typeface="Tahoma" panose="020B0604030504040204" pitchFamily="34" charset="0"/>
                <a:cs typeface="Tahoma" panose="020B0604030504040204" pitchFamily="34" charset="0"/>
              </a:rPr>
              <a:t>нестандартность мышления</a:t>
            </a:r>
            <a:endParaRPr lang="ru-RU" sz="1400" dirty="0"/>
          </a:p>
        </p:txBody>
      </p:sp>
      <p:sp>
        <p:nvSpPr>
          <p:cNvPr id="13" name="Овал 12">
            <a:extLst>
              <a:ext uri="{FF2B5EF4-FFF2-40B4-BE49-F238E27FC236}">
                <a16:creationId xmlns="" xmlns:a16="http://schemas.microsoft.com/office/drawing/2014/main" id="{C41A33B3-AA52-574B-A9B1-840BD2C7F225}"/>
              </a:ext>
            </a:extLst>
          </p:cNvPr>
          <p:cNvSpPr/>
          <p:nvPr/>
        </p:nvSpPr>
        <p:spPr>
          <a:xfrm>
            <a:off x="3541213" y="3314361"/>
            <a:ext cx="2189480" cy="42167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dirty="0">
                <a:ln w="9525">
                  <a:noFill/>
                </a:ln>
                <a:solidFill>
                  <a:schemeClr val="accent2">
                    <a:lumMod val="50000"/>
                  </a:schemeClr>
                </a:solidFill>
                <a:latin typeface="Garamond Premr Pro Smbd" panose="02020602060506020403" pitchFamily="18" charset="0"/>
                <a:ea typeface="Tahoma" panose="020B0604030504040204" pitchFamily="34" charset="0"/>
                <a:cs typeface="Tahoma" panose="020B0604030504040204" pitchFamily="34" charset="0"/>
              </a:rPr>
              <a:t>критичность и самокритичность</a:t>
            </a:r>
            <a:endParaRPr lang="ru-RU" sz="1400" dirty="0"/>
          </a:p>
        </p:txBody>
      </p:sp>
      <p:sp>
        <p:nvSpPr>
          <p:cNvPr id="14" name="Овал 13">
            <a:extLst>
              <a:ext uri="{FF2B5EF4-FFF2-40B4-BE49-F238E27FC236}">
                <a16:creationId xmlns="" xmlns:a16="http://schemas.microsoft.com/office/drawing/2014/main" id="{6173A690-BC0E-E74C-BB0F-0A3F2D4BA74D}"/>
              </a:ext>
            </a:extLst>
          </p:cNvPr>
          <p:cNvSpPr/>
          <p:nvPr/>
        </p:nvSpPr>
        <p:spPr>
          <a:xfrm>
            <a:off x="3618319" y="2776286"/>
            <a:ext cx="2062480" cy="323304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dirty="0">
                <a:ln w="9525">
                  <a:noFill/>
                </a:ln>
                <a:solidFill>
                  <a:schemeClr val="accent2">
                    <a:lumMod val="50000"/>
                  </a:schemeClr>
                </a:solidFill>
                <a:latin typeface="Garamond Premr Pro Smbd" panose="02020602060506020403" pitchFamily="18" charset="0"/>
                <a:ea typeface="Tahoma" panose="020B0604030504040204" pitchFamily="34" charset="0"/>
                <a:cs typeface="Tahoma" panose="020B0604030504040204" pitchFamily="34" charset="0"/>
              </a:rPr>
              <a:t>ответственность</a:t>
            </a:r>
            <a:endParaRPr lang="ru-RU" sz="1400" dirty="0"/>
          </a:p>
        </p:txBody>
      </p:sp>
      <p:sp>
        <p:nvSpPr>
          <p:cNvPr id="16" name="Прямоугольник 15">
            <a:extLst>
              <a:ext uri="{FF2B5EF4-FFF2-40B4-BE49-F238E27FC236}">
                <a16:creationId xmlns="" xmlns:a16="http://schemas.microsoft.com/office/drawing/2014/main" id="{01DE77B1-0782-C049-8101-53069F3E89F1}"/>
              </a:ext>
            </a:extLst>
          </p:cNvPr>
          <p:cNvSpPr/>
          <p:nvPr/>
        </p:nvSpPr>
        <p:spPr>
          <a:xfrm>
            <a:off x="6200318" y="1750986"/>
            <a:ext cx="2062480" cy="1276429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b="1" dirty="0">
                <a:ln w="9525">
                  <a:noFill/>
                </a:ln>
                <a:solidFill>
                  <a:schemeClr val="accent2">
                    <a:lumMod val="50000"/>
                  </a:schemeClr>
                </a:solidFill>
                <a:latin typeface="Garamond Premr Pro Smbd" panose="02020602060506020403" pitchFamily="18" charset="0"/>
                <a:ea typeface="Tahoma" panose="020B0604030504040204" pitchFamily="34" charset="0"/>
                <a:cs typeface="Tahoma" panose="020B0604030504040204" pitchFamily="34" charset="0"/>
              </a:rPr>
              <a:t>Нацеливают на формирование универсальных учебных действий</a:t>
            </a:r>
            <a:endParaRPr lang="ru-RU" dirty="0"/>
          </a:p>
        </p:txBody>
      </p:sp>
      <p:sp>
        <p:nvSpPr>
          <p:cNvPr id="18" name="Прямоугольник 17">
            <a:extLst>
              <a:ext uri="{FF2B5EF4-FFF2-40B4-BE49-F238E27FC236}">
                <a16:creationId xmlns="" xmlns:a16="http://schemas.microsoft.com/office/drawing/2014/main" id="{F58A5DBD-30E9-C745-81BC-BC82AFAB6591}"/>
              </a:ext>
            </a:extLst>
          </p:cNvPr>
          <p:cNvSpPr/>
          <p:nvPr/>
        </p:nvSpPr>
        <p:spPr>
          <a:xfrm>
            <a:off x="6200318" y="3639600"/>
            <a:ext cx="2062480" cy="1276429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b="1" dirty="0">
                <a:ln w="9525">
                  <a:noFill/>
                </a:ln>
                <a:solidFill>
                  <a:schemeClr val="accent2">
                    <a:lumMod val="50000"/>
                  </a:schemeClr>
                </a:solidFill>
                <a:latin typeface="Garamond Premr Pro Smbd" panose="02020602060506020403" pitchFamily="18" charset="0"/>
                <a:ea typeface="Tahoma" panose="020B0604030504040204" pitchFamily="34" charset="0"/>
                <a:cs typeface="Tahoma" panose="020B0604030504040204" pitchFamily="34" charset="0"/>
              </a:rPr>
              <a:t>Обеспечивают прочность приобретаемых знаний</a:t>
            </a:r>
            <a:endParaRPr lang="ru-RU" dirty="0"/>
          </a:p>
        </p:txBody>
      </p:sp>
      <p:cxnSp>
        <p:nvCxnSpPr>
          <p:cNvPr id="20" name="Прямая со стрелкой 19">
            <a:extLst>
              <a:ext uri="{FF2B5EF4-FFF2-40B4-BE49-F238E27FC236}">
                <a16:creationId xmlns="" xmlns:a16="http://schemas.microsoft.com/office/drawing/2014/main" id="{B382045D-0209-044D-A61F-7339DE544D09}"/>
              </a:ext>
            </a:extLst>
          </p:cNvPr>
          <p:cNvCxnSpPr/>
          <p:nvPr/>
        </p:nvCxnSpPr>
        <p:spPr>
          <a:xfrm>
            <a:off x="2014043" y="2600960"/>
            <a:ext cx="0" cy="175326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 стрелкой 20">
            <a:extLst>
              <a:ext uri="{FF2B5EF4-FFF2-40B4-BE49-F238E27FC236}">
                <a16:creationId xmlns="" xmlns:a16="http://schemas.microsoft.com/office/drawing/2014/main" id="{AB1F6D3A-A409-EE4C-94BF-554358028F4F}"/>
              </a:ext>
            </a:extLst>
          </p:cNvPr>
          <p:cNvCxnSpPr/>
          <p:nvPr/>
        </p:nvCxnSpPr>
        <p:spPr>
          <a:xfrm>
            <a:off x="1996086" y="3182281"/>
            <a:ext cx="0" cy="175326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 стрелкой 21">
            <a:extLst>
              <a:ext uri="{FF2B5EF4-FFF2-40B4-BE49-F238E27FC236}">
                <a16:creationId xmlns="" xmlns:a16="http://schemas.microsoft.com/office/drawing/2014/main" id="{BD7975A5-7046-504F-966D-A260A4BCDB5C}"/>
              </a:ext>
            </a:extLst>
          </p:cNvPr>
          <p:cNvCxnSpPr/>
          <p:nvPr/>
        </p:nvCxnSpPr>
        <p:spPr>
          <a:xfrm>
            <a:off x="1996086" y="3808575"/>
            <a:ext cx="0" cy="175326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 стрелкой 22">
            <a:extLst>
              <a:ext uri="{FF2B5EF4-FFF2-40B4-BE49-F238E27FC236}">
                <a16:creationId xmlns="" xmlns:a16="http://schemas.microsoft.com/office/drawing/2014/main" id="{D841779C-0223-8846-B65A-8C36B5E0D769}"/>
              </a:ext>
            </a:extLst>
          </p:cNvPr>
          <p:cNvCxnSpPr/>
          <p:nvPr/>
        </p:nvCxnSpPr>
        <p:spPr>
          <a:xfrm>
            <a:off x="4635953" y="3099590"/>
            <a:ext cx="0" cy="175326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 стрелкой 23">
            <a:extLst>
              <a:ext uri="{FF2B5EF4-FFF2-40B4-BE49-F238E27FC236}">
                <a16:creationId xmlns="" xmlns:a16="http://schemas.microsoft.com/office/drawing/2014/main" id="{826FE204-6D79-6E42-BD03-1E90F1867696}"/>
              </a:ext>
            </a:extLst>
          </p:cNvPr>
          <p:cNvCxnSpPr/>
          <p:nvPr/>
        </p:nvCxnSpPr>
        <p:spPr>
          <a:xfrm>
            <a:off x="4635953" y="2578034"/>
            <a:ext cx="0" cy="175326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 стрелкой 25">
            <a:extLst>
              <a:ext uri="{FF2B5EF4-FFF2-40B4-BE49-F238E27FC236}">
                <a16:creationId xmlns="" xmlns:a16="http://schemas.microsoft.com/office/drawing/2014/main" id="{7DED1C4B-FC9E-B24B-87BB-36333360E629}"/>
              </a:ext>
            </a:extLst>
          </p:cNvPr>
          <p:cNvCxnSpPr/>
          <p:nvPr/>
        </p:nvCxnSpPr>
        <p:spPr>
          <a:xfrm>
            <a:off x="2166443" y="2753360"/>
            <a:ext cx="0" cy="175326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 стрелкой 26">
            <a:extLst>
              <a:ext uri="{FF2B5EF4-FFF2-40B4-BE49-F238E27FC236}">
                <a16:creationId xmlns="" xmlns:a16="http://schemas.microsoft.com/office/drawing/2014/main" id="{8A828D70-CA7A-F941-B20E-29435B8BB270}"/>
              </a:ext>
            </a:extLst>
          </p:cNvPr>
          <p:cNvCxnSpPr/>
          <p:nvPr/>
        </p:nvCxnSpPr>
        <p:spPr>
          <a:xfrm>
            <a:off x="4648476" y="4652697"/>
            <a:ext cx="0" cy="175326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Прямая со стрелкой 27">
            <a:extLst>
              <a:ext uri="{FF2B5EF4-FFF2-40B4-BE49-F238E27FC236}">
                <a16:creationId xmlns="" xmlns:a16="http://schemas.microsoft.com/office/drawing/2014/main" id="{1C2F0218-A071-5042-AD73-A1A8756CA3EE}"/>
              </a:ext>
            </a:extLst>
          </p:cNvPr>
          <p:cNvCxnSpPr>
            <a:cxnSpLocks/>
          </p:cNvCxnSpPr>
          <p:nvPr/>
        </p:nvCxnSpPr>
        <p:spPr>
          <a:xfrm>
            <a:off x="4628156" y="3736031"/>
            <a:ext cx="7797" cy="355594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75479871"/>
      </p:ext>
    </p:extLst>
  </p:cSld>
  <p:clrMapOvr>
    <a:masterClrMapping/>
  </p:clrMapOvr>
  <p:transition spd="slow">
    <p:wheel spokes="1"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1" y="0"/>
            <a:ext cx="9139938" cy="685800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832756" y="699427"/>
            <a:ext cx="763360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endParaRPr lang="ru-RU" sz="2400" b="1" dirty="0">
              <a:ln w="9525">
                <a:noFill/>
              </a:ln>
              <a:solidFill>
                <a:schemeClr val="accent2">
                  <a:lumMod val="50000"/>
                </a:schemeClr>
              </a:solidFill>
              <a:latin typeface="Garamond Premr Pro Smbd" panose="02020602060506020403" pitchFamily="18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4" name="Picture 12" descr="http://im1-tub-ru.yandex.net/i?id=43424090-09-72&amp;n=2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39306" y="900664"/>
            <a:ext cx="3857625" cy="5214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693964" y="934252"/>
            <a:ext cx="3331029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Arial" charset="0"/>
              <a:buNone/>
            </a:pPr>
            <a:r>
              <a:rPr lang="ru-RU" sz="3600" dirty="0">
                <a:solidFill>
                  <a:srgbClr val="712703"/>
                </a:solidFill>
                <a:latin typeface="Times New Roman" pitchFamily="18" charset="0"/>
                <a:cs typeface="Times New Roman" pitchFamily="18" charset="0"/>
              </a:rPr>
              <a:t>Знание только тогда знание, когда оно приобретено усилиями своей мысли, а не одной памятью.</a:t>
            </a:r>
          </a:p>
          <a:p>
            <a:pPr algn="r">
              <a:buFont typeface="Arial" charset="0"/>
              <a:buNone/>
            </a:pPr>
            <a:r>
              <a:rPr lang="ru-RU" sz="3600" dirty="0">
                <a:solidFill>
                  <a:srgbClr val="712703"/>
                </a:solidFill>
                <a:latin typeface="Times New Roman" pitchFamily="18" charset="0"/>
                <a:cs typeface="Times New Roman" pitchFamily="18" charset="0"/>
              </a:rPr>
              <a:t>Л. Н. Толстой</a:t>
            </a:r>
          </a:p>
        </p:txBody>
      </p:sp>
    </p:spTree>
    <p:extLst>
      <p:ext uri="{BB962C8B-B14F-4D97-AF65-F5344CB8AC3E}">
        <p14:creationId xmlns:p14="http://schemas.microsoft.com/office/powerpoint/2010/main" val="494531817"/>
      </p:ext>
    </p:extLst>
  </p:cSld>
  <p:clrMapOvr>
    <a:masterClrMapping/>
  </p:clrMapOvr>
  <p:transition spd="slow">
    <p:fade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1" y="0"/>
            <a:ext cx="9139938" cy="685800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891463" y="1211370"/>
            <a:ext cx="7427944" cy="60631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400" dirty="0">
                <a:latin typeface="Garamond Premr Pro Smbd" panose="02020602060506020403" pitchFamily="18" charset="0"/>
                <a:ea typeface="Tahoma" panose="020B0604030504040204" pitchFamily="34" charset="0"/>
                <a:cs typeface="Tahoma" panose="020B0604030504040204" pitchFamily="34" charset="0"/>
                <a:hlinkClick r:id="rId3"/>
              </a:rPr>
              <a:t>https://kopilkaurokov.ru/nachalniyeKlassi/meropriyatia/vystuplieniie_iz_opyta_raboty_probliemnyie_situatsii_na_urokakh_litieraturnogho_</a:t>
            </a:r>
            <a:endParaRPr lang="ru-RU" sz="1400" dirty="0">
              <a:latin typeface="Garamond Premr Pro Smbd" panose="02020602060506020403" pitchFamily="18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400" dirty="0">
                <a:latin typeface="Garamond Premr Pro Smbd" panose="02020602060506020403" pitchFamily="18" charset="0"/>
                <a:ea typeface="Tahoma" panose="020B0604030504040204" pitchFamily="34" charset="0"/>
                <a:cs typeface="Tahoma" panose="020B0604030504040204" pitchFamily="34" charset="0"/>
                <a:hlinkClick r:id="rId4"/>
              </a:rPr>
              <a:t>https://infourok.ru/tehnologiya-problemnogo-obucheniya-na-urokah-literaturnogo-chteniya-2058780.html</a:t>
            </a:r>
            <a:endParaRPr lang="ru-RU" sz="1400" dirty="0">
              <a:latin typeface="Garamond Premr Pro Smbd" panose="02020602060506020403" pitchFamily="18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400" dirty="0">
                <a:latin typeface="Garamond Premr Pro Smbd" panose="02020602060506020403" pitchFamily="18" charset="0"/>
                <a:ea typeface="Tahoma" panose="020B0604030504040204" pitchFamily="34" charset="0"/>
                <a:cs typeface="Tahoma" panose="020B0604030504040204" pitchFamily="34" charset="0"/>
                <a:hlinkClick r:id="rId5"/>
              </a:rPr>
              <a:t>https://ppt4web.ru/pedagogika/problemnoe-obuchenie-v-nachalnojj-shkole.html</a:t>
            </a:r>
            <a:endParaRPr lang="ru-RU" sz="1400" dirty="0">
              <a:latin typeface="Garamond Premr Pro Smbd" panose="02020602060506020403" pitchFamily="18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400" dirty="0">
                <a:latin typeface="Garamond Premr Pro Smbd" panose="02020602060506020403" pitchFamily="18" charset="0"/>
                <a:ea typeface="Tahoma" panose="020B0604030504040204" pitchFamily="34" charset="0"/>
                <a:cs typeface="Tahoma" panose="020B0604030504040204" pitchFamily="34" charset="0"/>
                <a:hlinkClick r:id="rId6"/>
              </a:rPr>
              <a:t>https://docplayer.ru/142329649-Problemnoe-obuchenie-na-urokah-literaturnogo-chteniya-v-nachalnoy-shkole.html</a:t>
            </a:r>
            <a:endParaRPr lang="ru-RU" sz="1400" dirty="0">
              <a:latin typeface="Garamond Premr Pro Smbd" panose="02020602060506020403" pitchFamily="18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400" dirty="0">
                <a:latin typeface="Garamond Premr Pro Smbd" panose="02020602060506020403" pitchFamily="18" charset="0"/>
                <a:ea typeface="Tahoma" panose="020B0604030504040204" pitchFamily="34" charset="0"/>
                <a:cs typeface="Tahoma" panose="020B0604030504040204" pitchFamily="34" charset="0"/>
                <a:hlinkClick r:id="rId7"/>
              </a:rPr>
              <a:t>https://znanio.ru/media/problemnye_situatsii_na_urokah_literaturnogo_chteniya_v_nachalnyh_klassah-166317</a:t>
            </a:r>
            <a:endParaRPr lang="ru-RU" sz="1400" dirty="0">
              <a:latin typeface="Garamond Premr Pro Smbd" panose="02020602060506020403" pitchFamily="18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lvl="0" algn="ctr"/>
            <a:endParaRPr lang="ru-RU" sz="2400" b="1" dirty="0">
              <a:ln w="9525">
                <a:noFill/>
              </a:ln>
              <a:solidFill>
                <a:srgbClr val="ED7D31">
                  <a:lumMod val="50000"/>
                </a:srgbClr>
              </a:solidFill>
              <a:latin typeface="Garamond Premr Pro Smbd" panose="02020602060506020403" pitchFamily="18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lvl="0" algn="ctr"/>
            <a:r>
              <a:rPr lang="ru-RU" sz="2400" b="1" dirty="0">
                <a:ln w="9525">
                  <a:noFill/>
                </a:ln>
                <a:solidFill>
                  <a:srgbClr val="ED7D31">
                    <a:lumMod val="50000"/>
                  </a:srgbClr>
                </a:solidFill>
                <a:latin typeface="Garamond Premr Pro Smbd" panose="02020602060506020403" pitchFamily="18" charset="0"/>
                <a:ea typeface="Tahoma" panose="020B0604030504040204" pitchFamily="34" charset="0"/>
                <a:cs typeface="Tahoma" panose="020B0604030504040204" pitchFamily="34" charset="0"/>
              </a:rPr>
              <a:t>Используемая литература:</a:t>
            </a:r>
          </a:p>
          <a:p>
            <a:pPr lvl="0" algn="ctr"/>
            <a:endParaRPr lang="ru-RU" sz="1400" dirty="0">
              <a:solidFill>
                <a:srgbClr val="000000"/>
              </a:solidFill>
              <a:latin typeface="Open Sans"/>
            </a:endParaRPr>
          </a:p>
          <a:p>
            <a:r>
              <a:rPr lang="ru-RU" sz="1400" dirty="0">
                <a:solidFill>
                  <a:srgbClr val="002060"/>
                </a:solidFill>
                <a:latin typeface="Times New Roman"/>
                <a:cs typeface="Times New Roman"/>
              </a:rPr>
              <a:t>•          </a:t>
            </a:r>
            <a:r>
              <a:rPr lang="ru-RU" sz="1400" dirty="0">
                <a:solidFill>
                  <a:srgbClr val="002060"/>
                </a:solidFill>
                <a:latin typeface="Times New Roman, serif"/>
              </a:rPr>
              <a:t>Мельникова Е.Л. Технология проблемного диалога как средство реализации     </a:t>
            </a:r>
          </a:p>
          <a:p>
            <a:r>
              <a:rPr lang="ru-RU" sz="1400" dirty="0">
                <a:solidFill>
                  <a:srgbClr val="002060"/>
                </a:solidFill>
                <a:latin typeface="Times New Roman, serif"/>
              </a:rPr>
              <a:t>           ФГОС НОО/ – М.: </a:t>
            </a:r>
            <a:r>
              <a:rPr lang="ru-RU" sz="1400" dirty="0" err="1">
                <a:solidFill>
                  <a:srgbClr val="002060"/>
                </a:solidFill>
                <a:latin typeface="Times New Roman, serif"/>
              </a:rPr>
              <a:t>Баласс</a:t>
            </a:r>
            <a:r>
              <a:rPr lang="ru-RU" sz="1400" dirty="0">
                <a:solidFill>
                  <a:srgbClr val="002060"/>
                </a:solidFill>
                <a:latin typeface="Times New Roman, serif"/>
              </a:rPr>
              <a:t>, 2011.</a:t>
            </a:r>
            <a:endParaRPr lang="ru-RU" sz="1400" dirty="0">
              <a:solidFill>
                <a:srgbClr val="002060"/>
              </a:solidFill>
              <a:latin typeface="Open Sans"/>
            </a:endParaRPr>
          </a:p>
          <a:p>
            <a:r>
              <a:rPr lang="ru-RU" sz="1400" dirty="0">
                <a:solidFill>
                  <a:srgbClr val="002060"/>
                </a:solidFill>
                <a:latin typeface="Times New Roman"/>
                <a:cs typeface="Times New Roman"/>
              </a:rPr>
              <a:t>•           </a:t>
            </a:r>
            <a:r>
              <a:rPr lang="ru-RU" sz="1400" i="1" dirty="0" err="1">
                <a:solidFill>
                  <a:srgbClr val="002060"/>
                </a:solidFill>
                <a:latin typeface="Times New Roman, serif"/>
              </a:rPr>
              <a:t>Махмутов</a:t>
            </a:r>
            <a:r>
              <a:rPr lang="ru-RU" sz="1400" i="1" dirty="0">
                <a:solidFill>
                  <a:srgbClr val="002060"/>
                </a:solidFill>
                <a:latin typeface="Times New Roman, serif"/>
              </a:rPr>
              <a:t> М.И. </a:t>
            </a:r>
            <a:r>
              <a:rPr lang="ru-RU" sz="1400" dirty="0">
                <a:solidFill>
                  <a:srgbClr val="002060"/>
                </a:solidFill>
                <a:latin typeface="Times New Roman, serif"/>
              </a:rPr>
              <a:t>Организация проблемного обучения в школе. М., 1983.</a:t>
            </a:r>
            <a:endParaRPr lang="ru-RU" sz="1400" dirty="0">
              <a:solidFill>
                <a:srgbClr val="002060"/>
              </a:solidFill>
              <a:latin typeface="Open Sans"/>
            </a:endParaRPr>
          </a:p>
          <a:p>
            <a:r>
              <a:rPr lang="ru-RU" sz="1400" dirty="0">
                <a:solidFill>
                  <a:srgbClr val="002060"/>
                </a:solidFill>
                <a:latin typeface="Times New Roman"/>
                <a:cs typeface="Times New Roman"/>
              </a:rPr>
              <a:t>•           </a:t>
            </a:r>
            <a:r>
              <a:rPr lang="ru-RU" sz="1400" dirty="0" err="1">
                <a:solidFill>
                  <a:srgbClr val="002060"/>
                </a:solidFill>
                <a:latin typeface="Times New Roman, serif"/>
              </a:rPr>
              <a:t>Галеева</a:t>
            </a:r>
            <a:r>
              <a:rPr lang="ru-RU" sz="1400" dirty="0">
                <a:solidFill>
                  <a:srgbClr val="002060"/>
                </a:solidFill>
                <a:latin typeface="Times New Roman, serif"/>
              </a:rPr>
              <a:t>, Н.Л. Сто приемов для учебного успеха ученика на уроках в начальной  </a:t>
            </a:r>
          </a:p>
          <a:p>
            <a:r>
              <a:rPr lang="ru-RU" sz="1400" dirty="0">
                <a:solidFill>
                  <a:srgbClr val="002060"/>
                </a:solidFill>
                <a:latin typeface="Times New Roman, serif"/>
              </a:rPr>
              <a:t>           школе: </a:t>
            </a:r>
            <a:r>
              <a:rPr lang="ru-RU" sz="1400" dirty="0" err="1">
                <a:solidFill>
                  <a:srgbClr val="002060"/>
                </a:solidFill>
                <a:latin typeface="Times New Roman, serif"/>
              </a:rPr>
              <a:t>методичесоке</a:t>
            </a:r>
            <a:r>
              <a:rPr lang="ru-RU" sz="1400" dirty="0">
                <a:solidFill>
                  <a:srgbClr val="002060"/>
                </a:solidFill>
                <a:latin typeface="Times New Roman, serif"/>
              </a:rPr>
              <a:t> пособие для учителя/Н.Л. </a:t>
            </a:r>
            <a:r>
              <a:rPr lang="ru-RU" sz="1400" dirty="0" err="1">
                <a:solidFill>
                  <a:srgbClr val="002060"/>
                </a:solidFill>
                <a:latin typeface="Times New Roman, serif"/>
              </a:rPr>
              <a:t>Галиева</a:t>
            </a:r>
            <a:r>
              <a:rPr lang="ru-RU" sz="1400" dirty="0">
                <a:solidFill>
                  <a:srgbClr val="002060"/>
                </a:solidFill>
                <a:latin typeface="Times New Roman, serif"/>
              </a:rPr>
              <a:t>, Е.С. </a:t>
            </a:r>
            <a:r>
              <a:rPr lang="ru-RU" sz="1400" dirty="0" err="1">
                <a:solidFill>
                  <a:srgbClr val="002060"/>
                </a:solidFill>
                <a:latin typeface="Times New Roman, serif"/>
              </a:rPr>
              <a:t>Гостимская</a:t>
            </a:r>
            <a:r>
              <a:rPr lang="ru-RU" sz="1400" dirty="0">
                <a:solidFill>
                  <a:srgbClr val="002060"/>
                </a:solidFill>
                <a:latin typeface="Times New Roman, serif"/>
              </a:rPr>
              <a:t>,      </a:t>
            </a:r>
          </a:p>
          <a:p>
            <a:r>
              <a:rPr lang="ru-RU" sz="1400" dirty="0">
                <a:solidFill>
                  <a:srgbClr val="002060"/>
                </a:solidFill>
                <a:latin typeface="Times New Roman, serif"/>
              </a:rPr>
              <a:t>           Г.Ю. Евдокимова. – М.: 2008.</a:t>
            </a:r>
            <a:endParaRPr lang="ru-RU" sz="1400" dirty="0">
              <a:solidFill>
                <a:srgbClr val="002060"/>
              </a:solidFill>
              <a:latin typeface="Open Sans"/>
            </a:endParaRPr>
          </a:p>
          <a:p>
            <a:pPr lvl="0" algn="ctr"/>
            <a:endParaRPr lang="ru-RU" sz="3200" b="1" dirty="0">
              <a:ln w="9525">
                <a:noFill/>
              </a:ln>
              <a:solidFill>
                <a:srgbClr val="ED7D31">
                  <a:lumMod val="50000"/>
                </a:srgbClr>
              </a:solidFill>
              <a:latin typeface="Garamond Premr Pro Smbd" panose="02020602060506020403" pitchFamily="18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>
              <a:lnSpc>
                <a:spcPct val="150000"/>
              </a:lnSpc>
            </a:pPr>
            <a:endParaRPr lang="ru-RU" sz="1400" dirty="0">
              <a:latin typeface="Garamond Premr Pro Smbd" panose="02020602060506020403" pitchFamily="18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206950" y="699427"/>
            <a:ext cx="473009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2400" b="1" dirty="0">
                <a:ln w="9525">
                  <a:noFill/>
                </a:ln>
                <a:solidFill>
                  <a:schemeClr val="accent2">
                    <a:lumMod val="50000"/>
                  </a:schemeClr>
                </a:solidFill>
                <a:latin typeface="Garamond Premr Pro Smbd" panose="02020602060506020403" pitchFamily="18" charset="0"/>
                <a:ea typeface="Tahoma" panose="020B0604030504040204" pitchFamily="34" charset="0"/>
                <a:cs typeface="Tahoma" panose="020B0604030504040204" pitchFamily="34" charset="0"/>
              </a:rPr>
              <a:t>Используемые ресурсы:</a:t>
            </a:r>
          </a:p>
        </p:txBody>
      </p:sp>
    </p:spTree>
    <p:extLst>
      <p:ext uri="{BB962C8B-B14F-4D97-AF65-F5344CB8AC3E}">
        <p14:creationId xmlns:p14="http://schemas.microsoft.com/office/powerpoint/2010/main" val="2036940638"/>
      </p:ext>
    </p:extLst>
  </p:cSld>
  <p:clrMapOvr>
    <a:masterClrMapping/>
  </p:clrMapOvr>
  <p:transition spd="slow">
    <p:push dir="u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1" y="0"/>
            <a:ext cx="9139938" cy="685800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654698" y="2348704"/>
            <a:ext cx="7558573" cy="250530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ct val="20000"/>
              </a:spcBef>
              <a:buClr>
                <a:srgbClr val="31B6FD"/>
              </a:buClr>
              <a:buSzPct val="100000"/>
              <a:defRPr/>
            </a:pPr>
            <a:r>
              <a:rPr lang="ru-RU" sz="2800" dirty="0">
                <a:solidFill>
                  <a:srgbClr val="712703"/>
                </a:solidFill>
                <a:latin typeface="Times New Roman" pitchFamily="18" charset="0"/>
                <a:cs typeface="Times New Roman" pitchFamily="18" charset="0"/>
              </a:rPr>
              <a:t>• Мотивация учащихся к учебной деятельности;</a:t>
            </a:r>
          </a:p>
          <a:p>
            <a:pPr lvl="0">
              <a:spcBef>
                <a:spcPct val="20000"/>
              </a:spcBef>
              <a:buClr>
                <a:srgbClr val="31B6FD"/>
              </a:buClr>
              <a:buSzPct val="100000"/>
              <a:defRPr/>
            </a:pPr>
            <a:r>
              <a:rPr lang="ru-RU" sz="2800" dirty="0">
                <a:solidFill>
                  <a:srgbClr val="712703"/>
                </a:solidFill>
                <a:latin typeface="Times New Roman" pitchFamily="18" charset="0"/>
                <a:cs typeface="Times New Roman" pitchFamily="18" charset="0"/>
              </a:rPr>
              <a:t>• Приобретение знаний, умений и навыков;</a:t>
            </a:r>
          </a:p>
          <a:p>
            <a:pPr lvl="0">
              <a:spcBef>
                <a:spcPct val="20000"/>
              </a:spcBef>
              <a:buClr>
                <a:srgbClr val="31B6FD"/>
              </a:buClr>
              <a:buSzPct val="100000"/>
              <a:defRPr/>
            </a:pPr>
            <a:r>
              <a:rPr lang="ru-RU" sz="2800" dirty="0">
                <a:solidFill>
                  <a:srgbClr val="712703"/>
                </a:solidFill>
                <a:latin typeface="Times New Roman" pitchFamily="18" charset="0"/>
                <a:cs typeface="Times New Roman" pitchFamily="18" charset="0"/>
              </a:rPr>
              <a:t>•  Формирование познавательной самостоятельности учащихся;</a:t>
            </a:r>
          </a:p>
          <a:p>
            <a:pPr lvl="0">
              <a:spcBef>
                <a:spcPct val="20000"/>
              </a:spcBef>
              <a:buClr>
                <a:srgbClr val="31B6FD"/>
              </a:buClr>
              <a:buSzPct val="100000"/>
              <a:defRPr/>
            </a:pPr>
            <a:r>
              <a:rPr lang="ru-RU" sz="2800" dirty="0">
                <a:solidFill>
                  <a:srgbClr val="712703"/>
                </a:solidFill>
                <a:latin typeface="Times New Roman" pitchFamily="18" charset="0"/>
                <a:cs typeface="Times New Roman" pitchFamily="18" charset="0"/>
              </a:rPr>
              <a:t>• Развитие творческих способностей.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2206950" y="699427"/>
            <a:ext cx="4730097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4000" b="1" dirty="0">
                <a:ln w="9525">
                  <a:noFill/>
                </a:ln>
                <a:solidFill>
                  <a:schemeClr val="accent2">
                    <a:lumMod val="50000"/>
                  </a:schemeClr>
                </a:solidFill>
                <a:latin typeface="Garamond Premr Pro Smbd" panose="02020602060506020403" pitchFamily="18" charset="0"/>
                <a:ea typeface="Tahoma" panose="020B0604030504040204" pitchFamily="34" charset="0"/>
                <a:cs typeface="Tahoma" panose="020B0604030504040204" pitchFamily="34" charset="0"/>
              </a:rPr>
              <a:t>Цель проблемного обучения:</a:t>
            </a:r>
          </a:p>
        </p:txBody>
      </p:sp>
    </p:spTree>
    <p:extLst>
      <p:ext uri="{BB962C8B-B14F-4D97-AF65-F5344CB8AC3E}">
        <p14:creationId xmlns:p14="http://schemas.microsoft.com/office/powerpoint/2010/main" val="20369406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1" y="0"/>
            <a:ext cx="9139938" cy="685800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3054998" y="2007477"/>
            <a:ext cx="2294545" cy="6001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ru-RU" sz="2400" dirty="0">
              <a:latin typeface="Garamond Premr Pro Smbd" panose="02020602060506020403" pitchFamily="18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644980" y="699427"/>
            <a:ext cx="778056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3600" b="1" dirty="0">
                <a:ln w="9525">
                  <a:noFill/>
                </a:ln>
                <a:solidFill>
                  <a:schemeClr val="accent2">
                    <a:lumMod val="50000"/>
                  </a:schemeClr>
                </a:solidFill>
                <a:latin typeface="Garamond Premr Pro Smbd" panose="02020602060506020403" pitchFamily="18" charset="0"/>
                <a:ea typeface="Tahoma" panose="020B0604030504040204" pitchFamily="34" charset="0"/>
                <a:cs typeface="Tahoma" panose="020B0604030504040204" pitchFamily="34" charset="0"/>
              </a:rPr>
              <a:t>Основное звено проблемного обучения – проблемная ситуация.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869496" y="2003599"/>
            <a:ext cx="7405007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lnSpc>
                <a:spcPct val="200000"/>
              </a:lnSpc>
              <a:defRPr/>
            </a:pPr>
            <a:r>
              <a:rPr lang="ru-RU" sz="2800" b="1" dirty="0">
                <a:solidFill>
                  <a:srgbClr val="712703"/>
                </a:solidFill>
                <a:latin typeface="Times New Roman" pitchFamily="18" charset="0"/>
                <a:cs typeface="Times New Roman" pitchFamily="18" charset="0"/>
              </a:rPr>
              <a:t>Проблемная ситуация </a:t>
            </a:r>
            <a:r>
              <a:rPr lang="ru-RU" sz="2800" dirty="0">
                <a:solidFill>
                  <a:srgbClr val="712703"/>
                </a:solidFill>
                <a:latin typeface="Times New Roman" pitchFamily="18" charset="0"/>
                <a:cs typeface="Times New Roman" pitchFamily="18" charset="0"/>
              </a:rPr>
              <a:t>- спланированное, </a:t>
            </a:r>
          </a:p>
          <a:p>
            <a:pPr marL="342900" indent="-342900">
              <a:lnSpc>
                <a:spcPct val="200000"/>
              </a:lnSpc>
              <a:defRPr/>
            </a:pPr>
            <a:r>
              <a:rPr lang="ru-RU" sz="2800" dirty="0">
                <a:solidFill>
                  <a:srgbClr val="712703"/>
                </a:solidFill>
                <a:latin typeface="Times New Roman" pitchFamily="18" charset="0"/>
                <a:cs typeface="Times New Roman" pitchFamily="18" charset="0"/>
              </a:rPr>
              <a:t>специально задуманное средство, </a:t>
            </a:r>
          </a:p>
          <a:p>
            <a:pPr marL="342900" indent="-342900">
              <a:lnSpc>
                <a:spcPct val="200000"/>
              </a:lnSpc>
              <a:defRPr/>
            </a:pPr>
            <a:r>
              <a:rPr lang="ru-RU" sz="2800" dirty="0">
                <a:solidFill>
                  <a:srgbClr val="712703"/>
                </a:solidFill>
                <a:latin typeface="Times New Roman" pitchFamily="18" charset="0"/>
                <a:cs typeface="Times New Roman" pitchFamily="18" charset="0"/>
              </a:rPr>
              <a:t>направленное на пробуждение интереса учащихся к обсуждаемой теме.</a:t>
            </a:r>
          </a:p>
        </p:txBody>
      </p:sp>
    </p:spTree>
    <p:extLst>
      <p:ext uri="{BB962C8B-B14F-4D97-AF65-F5344CB8AC3E}">
        <p14:creationId xmlns:p14="http://schemas.microsoft.com/office/powerpoint/2010/main" val="20369406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1" y="0"/>
            <a:ext cx="9139938" cy="685800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1013927" y="2109441"/>
            <a:ext cx="2294545" cy="6001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ru-RU" sz="2400" dirty="0">
              <a:latin typeface="Garamond Premr Pro Smbd" panose="02020602060506020403" pitchFamily="18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734786" y="699427"/>
            <a:ext cx="773157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2800" b="1" dirty="0">
                <a:ln w="9525">
                  <a:noFill/>
                </a:ln>
                <a:solidFill>
                  <a:schemeClr val="accent2">
                    <a:lumMod val="50000"/>
                  </a:schemeClr>
                </a:solidFill>
                <a:latin typeface="Garamond Premr Pro Smbd" panose="02020602060506020403" pitchFamily="18" charset="0"/>
                <a:ea typeface="Tahoma" panose="020B0604030504040204" pitchFamily="34" charset="0"/>
                <a:cs typeface="Tahoma" panose="020B0604030504040204" pitchFamily="34" charset="0"/>
              </a:rPr>
              <a:t>Правила создания проблемных ситуаций</a:t>
            </a:r>
          </a:p>
        </p:txBody>
      </p:sp>
      <p:sp>
        <p:nvSpPr>
          <p:cNvPr id="6" name="Прямоугольник 5">
            <a:extLst>
              <a:ext uri="{FF2B5EF4-FFF2-40B4-BE49-F238E27FC236}">
                <a16:creationId xmlns="" xmlns:a16="http://schemas.microsoft.com/office/drawing/2014/main" id="{617E6A23-EFAD-E745-9CE5-D7ECA1634055}"/>
              </a:ext>
            </a:extLst>
          </p:cNvPr>
          <p:cNvSpPr/>
          <p:nvPr/>
        </p:nvSpPr>
        <p:spPr>
          <a:xfrm>
            <a:off x="3157855" y="1659285"/>
            <a:ext cx="2885440" cy="808961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rgbClr val="712703"/>
                </a:solidFill>
                <a:latin typeface="Times New Roman" pitchFamily="18" charset="0"/>
                <a:cs typeface="Times New Roman" pitchFamily="18" charset="0"/>
              </a:rPr>
              <a:t>практическое или теоретическое задание</a:t>
            </a:r>
            <a:endParaRPr lang="ru-RU" dirty="0"/>
          </a:p>
        </p:txBody>
      </p:sp>
      <p:sp>
        <p:nvSpPr>
          <p:cNvPr id="7" name="Прямоугольник 6">
            <a:extLst>
              <a:ext uri="{FF2B5EF4-FFF2-40B4-BE49-F238E27FC236}">
                <a16:creationId xmlns="" xmlns:a16="http://schemas.microsoft.com/office/drawing/2014/main" id="{59C1FE43-6361-A941-951E-8599A89F5464}"/>
              </a:ext>
            </a:extLst>
          </p:cNvPr>
          <p:cNvSpPr/>
          <p:nvPr/>
        </p:nvSpPr>
        <p:spPr>
          <a:xfrm>
            <a:off x="3157855" y="2950559"/>
            <a:ext cx="2885440" cy="808961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rgbClr val="712703"/>
                </a:solidFill>
                <a:latin typeface="Times New Roman" pitchFamily="18" charset="0"/>
                <a:cs typeface="Times New Roman" pitchFamily="18" charset="0"/>
              </a:rPr>
              <a:t>соответствие интеллектуальным возможностям</a:t>
            </a:r>
            <a:endParaRPr lang="ru-RU" dirty="0"/>
          </a:p>
        </p:txBody>
      </p:sp>
      <p:sp>
        <p:nvSpPr>
          <p:cNvPr id="8" name="Прямоугольник 7">
            <a:extLst>
              <a:ext uri="{FF2B5EF4-FFF2-40B4-BE49-F238E27FC236}">
                <a16:creationId xmlns="" xmlns:a16="http://schemas.microsoft.com/office/drawing/2014/main" id="{4E47B2BF-27D3-EB44-9D82-A0B0359FD604}"/>
              </a:ext>
            </a:extLst>
          </p:cNvPr>
          <p:cNvSpPr/>
          <p:nvPr/>
        </p:nvSpPr>
        <p:spPr>
          <a:xfrm>
            <a:off x="3157855" y="4379322"/>
            <a:ext cx="2885440" cy="808961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rgbClr val="712703"/>
                </a:solidFill>
                <a:latin typeface="Times New Roman" pitchFamily="18" charset="0"/>
                <a:cs typeface="Times New Roman" pitchFamily="18" charset="0"/>
              </a:rPr>
              <a:t>учитывается уровень знаний учащихся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397201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flip dir="r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1" y="0"/>
            <a:ext cx="9139938" cy="685800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755974" y="1840020"/>
            <a:ext cx="7542244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ru-RU" sz="2400" dirty="0">
                <a:solidFill>
                  <a:srgbClr val="712703"/>
                </a:solidFill>
                <a:latin typeface="Garamond Premr Pro Smbd" panose="02020602060506020403" pitchFamily="18" charset="0"/>
                <a:ea typeface="Tahoma" panose="020B0604030504040204" pitchFamily="34" charset="0"/>
                <a:cs typeface="Tahoma" panose="020B0604030504040204" pitchFamily="34" charset="0"/>
              </a:rPr>
              <a:t>Монологический</a:t>
            </a: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ru-RU" sz="2400" dirty="0">
                <a:solidFill>
                  <a:srgbClr val="712703"/>
                </a:solidFill>
                <a:latin typeface="Garamond Premr Pro Smbd" panose="02020602060506020403" pitchFamily="18" charset="0"/>
                <a:ea typeface="Tahoma" panose="020B0604030504040204" pitchFamily="34" charset="0"/>
                <a:cs typeface="Tahoma" panose="020B0604030504040204" pitchFamily="34" charset="0"/>
              </a:rPr>
              <a:t> Рассуждающий</a:t>
            </a: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ru-RU" sz="2400" dirty="0">
                <a:solidFill>
                  <a:srgbClr val="712703"/>
                </a:solidFill>
                <a:latin typeface="Garamond Premr Pro Smbd" panose="02020602060506020403" pitchFamily="18" charset="0"/>
                <a:ea typeface="Tahoma" panose="020B0604030504040204" pitchFamily="34" charset="0"/>
                <a:cs typeface="Tahoma" panose="020B0604030504040204" pitchFamily="34" charset="0"/>
              </a:rPr>
              <a:t> Диалогический</a:t>
            </a: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ru-RU" sz="2400" dirty="0">
                <a:solidFill>
                  <a:srgbClr val="712703"/>
                </a:solidFill>
                <a:latin typeface="Garamond Premr Pro Smbd" panose="02020602060506020403" pitchFamily="18" charset="0"/>
                <a:ea typeface="Tahoma" panose="020B0604030504040204" pitchFamily="34" charset="0"/>
                <a:cs typeface="Tahoma" panose="020B0604030504040204" pitchFamily="34" charset="0"/>
              </a:rPr>
              <a:t> Эвристический</a:t>
            </a: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ru-RU" sz="2400" dirty="0">
                <a:solidFill>
                  <a:srgbClr val="712703"/>
                </a:solidFill>
                <a:latin typeface="Garamond Premr Pro Smbd" panose="02020602060506020403" pitchFamily="18" charset="0"/>
                <a:ea typeface="Tahoma" panose="020B0604030504040204" pitchFamily="34" charset="0"/>
                <a:cs typeface="Tahoma" panose="020B0604030504040204" pitchFamily="34" charset="0"/>
              </a:rPr>
              <a:t> Исследовательский</a:t>
            </a: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ru-RU" sz="2400" dirty="0">
                <a:solidFill>
                  <a:srgbClr val="712703"/>
                </a:solidFill>
                <a:latin typeface="Garamond Premr Pro Smbd" panose="02020602060506020403" pitchFamily="18" charset="0"/>
                <a:ea typeface="Tahoma" panose="020B0604030504040204" pitchFamily="34" charset="0"/>
                <a:cs typeface="Tahoma" panose="020B0604030504040204" pitchFamily="34" charset="0"/>
              </a:rPr>
              <a:t> Программированный</a:t>
            </a: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ru-RU" sz="2400" dirty="0">
              <a:latin typeface="Garamond Premr Pro Smbd" panose="02020602060506020403" pitchFamily="18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620486" y="699427"/>
            <a:ext cx="7813221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4000" b="1" dirty="0">
                <a:ln w="9525">
                  <a:noFill/>
                </a:ln>
                <a:solidFill>
                  <a:schemeClr val="accent2">
                    <a:lumMod val="50000"/>
                  </a:schemeClr>
                </a:solidFill>
                <a:latin typeface="Garamond Premr Pro Smbd" panose="02020602060506020403" pitchFamily="18" charset="0"/>
                <a:ea typeface="Tahoma" panose="020B0604030504040204" pitchFamily="34" charset="0"/>
                <a:cs typeface="Tahoma" panose="020B0604030504040204" pitchFamily="34" charset="0"/>
              </a:rPr>
              <a:t>Методы проблемного обучения:</a:t>
            </a:r>
          </a:p>
        </p:txBody>
      </p:sp>
    </p:spTree>
    <p:extLst>
      <p:ext uri="{BB962C8B-B14F-4D97-AF65-F5344CB8AC3E}">
        <p14:creationId xmlns:p14="http://schemas.microsoft.com/office/powerpoint/2010/main" val="2036940638"/>
      </p:ext>
    </p:extLst>
  </p:cSld>
  <p:clrMapOvr>
    <a:masterClrMapping/>
  </p:clrMapOvr>
  <p:transition spd="slow">
    <p:fad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1" y="0"/>
            <a:ext cx="9139938" cy="685800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2206950" y="699427"/>
            <a:ext cx="4730097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endParaRPr lang="ru-RU" sz="4000" b="1" dirty="0">
              <a:ln w="9525">
                <a:noFill/>
              </a:ln>
              <a:solidFill>
                <a:schemeClr val="accent2">
                  <a:lumMod val="50000"/>
                </a:schemeClr>
              </a:solidFill>
              <a:latin typeface="Garamond Premr Pro Smbd" panose="02020602060506020403" pitchFamily="18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050" name="Picture 2" descr="C:\Users\Евгения\Desktop\осень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000"/>
          <a:stretch/>
        </p:blipFill>
        <p:spPr bwMode="auto">
          <a:xfrm>
            <a:off x="4135119" y="889907"/>
            <a:ext cx="4243195" cy="26864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>
            <a:extLst>
              <a:ext uri="{FF2B5EF4-FFF2-40B4-BE49-F238E27FC236}">
                <a16:creationId xmlns="" xmlns:a16="http://schemas.microsoft.com/office/drawing/2014/main" id="{DD9DCB3D-EFFB-4943-BB83-91307FDF2C4F}"/>
              </a:ext>
            </a:extLst>
          </p:cNvPr>
          <p:cNvSpPr/>
          <p:nvPr/>
        </p:nvSpPr>
        <p:spPr>
          <a:xfrm>
            <a:off x="873760" y="4102080"/>
            <a:ext cx="7504554" cy="14525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750"/>
              </a:spcAft>
            </a:pPr>
            <a:r>
              <a:rPr lang="ru-RU" i="1" dirty="0">
                <a:solidFill>
                  <a:srgbClr val="333333"/>
                </a:solidFill>
                <a:latin typeface="Helvetica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 1. Что бы вы изобразили на картине, используя строчки этого стихотворения?</a:t>
            </a:r>
            <a:endParaRPr lang="ru-RU" sz="20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750"/>
              </a:spcAft>
            </a:pPr>
            <a:r>
              <a:rPr lang="ru-RU" i="1" dirty="0">
                <a:solidFill>
                  <a:srgbClr val="333333"/>
                </a:solidFill>
                <a:latin typeface="Helvetica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2. Как вы думаете, почему природа “открыта не для каждого и даже не каждому художнику видна»?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36940638"/>
      </p:ext>
    </p:extLst>
  </p:cSld>
  <p:clrMapOvr>
    <a:masterClrMapping/>
  </p:clrMapOvr>
  <p:transition spd="slow">
    <p:fad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1" y="0"/>
            <a:ext cx="9139938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891463" y="608150"/>
            <a:ext cx="7476929" cy="49859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>
                <a:solidFill>
                  <a:srgbClr val="712703"/>
                </a:solidFill>
              </a:rPr>
              <a:t>Урок литературного чтения, 3 класс Рассказ </a:t>
            </a:r>
            <a:r>
              <a:rPr lang="ru-RU" sz="2400" b="1" dirty="0">
                <a:solidFill>
                  <a:srgbClr val="712703"/>
                </a:solidFill>
              </a:rPr>
              <a:t> К. Паустовского</a:t>
            </a:r>
          </a:p>
          <a:p>
            <a:pPr algn="ctr"/>
            <a:endParaRPr lang="ru-RU" sz="2400" dirty="0">
              <a:solidFill>
                <a:srgbClr val="712703"/>
              </a:solidFill>
            </a:endParaRPr>
          </a:p>
          <a:p>
            <a:r>
              <a:rPr lang="ru-RU" b="1" dirty="0">
                <a:solidFill>
                  <a:srgbClr val="712703"/>
                </a:solidFill>
              </a:rPr>
              <a:t>Постановка проблемной ситуации.</a:t>
            </a:r>
          </a:p>
          <a:p>
            <a:pPr marL="285750" indent="-285750">
              <a:buFontTx/>
              <a:buChar char="-"/>
            </a:pPr>
            <a:r>
              <a:rPr lang="ru-RU" b="1" dirty="0">
                <a:solidFill>
                  <a:srgbClr val="712703"/>
                </a:solidFill>
              </a:rPr>
              <a:t>Угадайте, кто будет главным героем сегодняшнего урока.</a:t>
            </a:r>
          </a:p>
          <a:p>
            <a:pPr marL="285750" indent="-285750">
              <a:buFontTx/>
              <a:buChar char="-"/>
            </a:pPr>
            <a:endParaRPr lang="ru-RU" b="1" dirty="0">
              <a:solidFill>
                <a:srgbClr val="712703"/>
              </a:solidFill>
            </a:endParaRPr>
          </a:p>
          <a:p>
            <a:r>
              <a:rPr lang="ru-RU" b="1" i="1" dirty="0">
                <a:solidFill>
                  <a:srgbClr val="712703"/>
                </a:solidFill>
              </a:rPr>
              <a:t>	</a:t>
            </a:r>
            <a:r>
              <a:rPr lang="ru-RU" sz="2400" b="1" i="1" dirty="0">
                <a:solidFill>
                  <a:srgbClr val="712703"/>
                </a:solidFill>
              </a:rPr>
              <a:t>- </a:t>
            </a:r>
            <a:r>
              <a:rPr lang="ru-RU" sz="2400" i="1" dirty="0">
                <a:solidFill>
                  <a:srgbClr val="712703"/>
                </a:solidFill>
              </a:rPr>
              <a:t>Эти животные издают звуки не для общения друг с другом, а для общения с человеком, при этом таких разных звуков они издают около 100.</a:t>
            </a:r>
            <a:br>
              <a:rPr lang="ru-RU" sz="2400" i="1" dirty="0">
                <a:solidFill>
                  <a:srgbClr val="712703"/>
                </a:solidFill>
              </a:rPr>
            </a:br>
            <a:r>
              <a:rPr lang="ru-RU" sz="2400" i="1" dirty="0">
                <a:solidFill>
                  <a:srgbClr val="712703"/>
                </a:solidFill>
              </a:rPr>
              <a:t>	- Более половины суток эти животные спят.</a:t>
            </a:r>
            <a:br>
              <a:rPr lang="ru-RU" sz="2400" i="1" dirty="0">
                <a:solidFill>
                  <a:srgbClr val="712703"/>
                </a:solidFill>
              </a:rPr>
            </a:br>
            <a:r>
              <a:rPr lang="ru-RU" sz="2400" i="1" dirty="0">
                <a:solidFill>
                  <a:srgbClr val="712703"/>
                </a:solidFill>
              </a:rPr>
              <a:t>	- В теле этого животного 230 костей (у человека 206)</a:t>
            </a:r>
            <a:br>
              <a:rPr lang="ru-RU" sz="2400" i="1" dirty="0">
                <a:solidFill>
                  <a:srgbClr val="712703"/>
                </a:solidFill>
              </a:rPr>
            </a:br>
            <a:r>
              <a:rPr lang="ru-RU" sz="2400" i="1" dirty="0">
                <a:solidFill>
                  <a:srgbClr val="712703"/>
                </a:solidFill>
              </a:rPr>
              <a:t>	- Поверхность носа этого животного также неповторима, как отпечатки пальцев у человека.</a:t>
            </a:r>
            <a:endParaRPr lang="ru-RU" sz="2400" dirty="0">
              <a:solidFill>
                <a:srgbClr val="71270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36940638"/>
      </p:ext>
    </p:extLst>
  </p:cSld>
  <p:clrMapOvr>
    <a:masterClrMapping/>
  </p:clrMapOvr>
  <p:transition spd="slow">
    <p:wip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1" y="0"/>
            <a:ext cx="9139938" cy="685800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734786" y="699427"/>
            <a:ext cx="77724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4000" b="1" dirty="0">
                <a:ln w="9525">
                  <a:noFill/>
                </a:ln>
                <a:solidFill>
                  <a:schemeClr val="accent2">
                    <a:lumMod val="50000"/>
                  </a:schemeClr>
                </a:solidFill>
                <a:latin typeface="Garamond Premr Pro Smbd" panose="02020602060506020403" pitchFamily="18" charset="0"/>
                <a:ea typeface="Tahoma" panose="020B0604030504040204" pitchFamily="34" charset="0"/>
                <a:cs typeface="Tahoma" panose="020B0604030504040204" pitchFamily="34" charset="0"/>
              </a:rPr>
              <a:t>Литературные гостиные.</a:t>
            </a:r>
          </a:p>
        </p:txBody>
      </p:sp>
      <p:pic>
        <p:nvPicPr>
          <p:cNvPr id="1026" name="Picture 2" descr="C:\Users\Евгения\Desktop\image-19-10-20-08-05-1.jpe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568" r="16697"/>
          <a:stretch/>
        </p:blipFill>
        <p:spPr bwMode="auto">
          <a:xfrm rot="5400000">
            <a:off x="1188098" y="1062691"/>
            <a:ext cx="2291110" cy="31977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Евгения\Desktop\image-19-10-20-08-05-2.jpe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469" r="11692"/>
          <a:stretch/>
        </p:blipFill>
        <p:spPr bwMode="auto">
          <a:xfrm rot="5400000">
            <a:off x="4910072" y="1285130"/>
            <a:ext cx="2906488" cy="42877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Евгения\Desktop\image-19-10-20-08-05.jpe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297"/>
          <a:stretch/>
        </p:blipFill>
        <p:spPr bwMode="auto">
          <a:xfrm rot="5400000">
            <a:off x="1643855" y="4080898"/>
            <a:ext cx="2016577" cy="23374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75479871"/>
      </p:ext>
    </p:extLst>
  </p:cSld>
  <p:clrMapOvr>
    <a:masterClrMapping/>
  </p:clrMapOvr>
  <p:transition spd="slow">
    <p:fad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1" y="0"/>
            <a:ext cx="9139938" cy="685800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1004197" y="2106740"/>
            <a:ext cx="7623887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ru-RU" sz="2400" dirty="0">
                <a:solidFill>
                  <a:srgbClr val="712703"/>
                </a:solidFill>
              </a:rPr>
              <a:t>ситуация неожиданности; </a:t>
            </a: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ru-RU" sz="2400" dirty="0">
                <a:solidFill>
                  <a:srgbClr val="712703"/>
                </a:solidFill>
              </a:rPr>
              <a:t>ситуация конфликта; </a:t>
            </a: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ru-RU" sz="2400" dirty="0">
                <a:solidFill>
                  <a:srgbClr val="712703"/>
                </a:solidFill>
              </a:rPr>
              <a:t>ситуация несоответствия; </a:t>
            </a: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ru-RU" sz="2400" dirty="0">
                <a:solidFill>
                  <a:srgbClr val="712703"/>
                </a:solidFill>
              </a:rPr>
              <a:t>ситуация неопределенности; </a:t>
            </a: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ru-RU" sz="2400" dirty="0">
                <a:solidFill>
                  <a:srgbClr val="712703"/>
                </a:solidFill>
              </a:rPr>
              <a:t>ситуация предположения; </a:t>
            </a: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ru-RU" sz="2400" dirty="0">
                <a:solidFill>
                  <a:srgbClr val="712703"/>
                </a:solidFill>
              </a:rPr>
              <a:t>ситуация выбора.</a:t>
            </a: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ru-RU" sz="2400" dirty="0">
              <a:latin typeface="Garamond Premr Pro Smbd" panose="02020602060506020403" pitchFamily="18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206950" y="699427"/>
            <a:ext cx="4730097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4000" b="1" dirty="0">
                <a:ln w="9525">
                  <a:noFill/>
                </a:ln>
                <a:solidFill>
                  <a:schemeClr val="accent2">
                    <a:lumMod val="50000"/>
                  </a:schemeClr>
                </a:solidFill>
                <a:latin typeface="Garamond Premr Pro Smbd" panose="02020602060506020403" pitchFamily="18" charset="0"/>
                <a:ea typeface="Tahoma" panose="020B0604030504040204" pitchFamily="34" charset="0"/>
                <a:cs typeface="Tahoma" panose="020B0604030504040204" pitchFamily="34" charset="0"/>
              </a:rPr>
              <a:t>Ситуации на уроке:</a:t>
            </a:r>
          </a:p>
        </p:txBody>
      </p:sp>
    </p:spTree>
    <p:extLst>
      <p:ext uri="{BB962C8B-B14F-4D97-AF65-F5344CB8AC3E}">
        <p14:creationId xmlns:p14="http://schemas.microsoft.com/office/powerpoint/2010/main" val="1422087155"/>
      </p:ext>
    </p:extLst>
  </p:cSld>
  <p:clrMapOvr>
    <a:masterClrMapping/>
  </p:clrMapOvr>
  <p:transition spd="slow">
    <p:fade/>
  </p:transition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29AF8C"/>
      </a:accent1>
      <a:accent2>
        <a:srgbClr val="97BE49"/>
      </a:accent2>
      <a:accent3>
        <a:srgbClr val="3D9CCC"/>
      </a:accent3>
      <a:accent4>
        <a:srgbClr val="7C60C6"/>
      </a:accent4>
      <a:accent5>
        <a:srgbClr val="C9492C"/>
      </a:accent5>
      <a:accent6>
        <a:srgbClr val="D58C2E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3E4F19A7-A959-40BB-972C-4880BAF8EB09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737</TotalTime>
  <Words>371</Words>
  <Application>Microsoft Office PowerPoint</Application>
  <PresentationFormat>Экран (4:3)</PresentationFormat>
  <Paragraphs>90</Paragraphs>
  <Slides>17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9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27" baseType="lpstr">
      <vt:lpstr>Arial</vt:lpstr>
      <vt:lpstr>Calibri</vt:lpstr>
      <vt:lpstr>Calibri Light</vt:lpstr>
      <vt:lpstr>Garamond Premr Pro Smbd</vt:lpstr>
      <vt:lpstr>Helvetica</vt:lpstr>
      <vt:lpstr>Open Sans</vt:lpstr>
      <vt:lpstr>Tahoma</vt:lpstr>
      <vt:lpstr>Times New Roman</vt:lpstr>
      <vt:lpstr>Times New Roman, serif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Михаил Горяйнов</dc:creator>
  <cp:lastModifiedBy>user01</cp:lastModifiedBy>
  <cp:revision>74</cp:revision>
  <dcterms:created xsi:type="dcterms:W3CDTF">2013-11-19T05:52:05Z</dcterms:created>
  <dcterms:modified xsi:type="dcterms:W3CDTF">2021-02-06T09:55:30Z</dcterms:modified>
</cp:coreProperties>
</file>