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33"/>
  </p:notesMasterIdLst>
  <p:sldIdLst>
    <p:sldId id="320" r:id="rId2"/>
    <p:sldId id="321" r:id="rId3"/>
    <p:sldId id="322" r:id="rId4"/>
    <p:sldId id="319" r:id="rId5"/>
    <p:sldId id="313" r:id="rId6"/>
    <p:sldId id="314" r:id="rId7"/>
    <p:sldId id="315" r:id="rId8"/>
    <p:sldId id="317" r:id="rId9"/>
    <p:sldId id="318" r:id="rId10"/>
    <p:sldId id="256" r:id="rId11"/>
    <p:sldId id="259" r:id="rId12"/>
    <p:sldId id="300" r:id="rId13"/>
    <p:sldId id="263" r:id="rId14"/>
    <p:sldId id="272" r:id="rId15"/>
    <p:sldId id="302" r:id="rId16"/>
    <p:sldId id="271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310" r:id="rId25"/>
    <p:sldId id="312" r:id="rId26"/>
    <p:sldId id="311" r:id="rId27"/>
    <p:sldId id="293" r:id="rId28"/>
    <p:sldId id="292" r:id="rId29"/>
    <p:sldId id="288" r:id="rId30"/>
    <p:sldId id="323" r:id="rId31"/>
    <p:sldId id="295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>
      <p:cViewPr varScale="1">
        <p:scale>
          <a:sx n="74" d="100"/>
          <a:sy n="74" d="100"/>
        </p:scale>
        <p:origin x="54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E5E1B1F-90A5-4213-9213-79637CD35013}" type="datetimeFigureOut">
              <a:rPr lang="ru-RU"/>
              <a:pPr>
                <a:defRPr/>
              </a:pPr>
              <a:t>05.12.2017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875F9BA-E647-4334-B883-95E0A829F0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35110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05B1C05-0D45-4542-961F-1BBDDD9BA7D5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ru-RU">
              <a:cs typeface="Arial" charset="0"/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056045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14D16-2E32-4644-ACA0-8D2114864C95}" type="datetimeFigureOut">
              <a:rPr lang="en-US"/>
              <a:pPr>
                <a:defRPr/>
              </a:pPr>
              <a:t>12/5/2017</a:t>
            </a:fld>
            <a:endParaRPr lang="en-US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7745F-D060-4BC2-9C5A-ED225C2F09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D98A8-EC0B-4623-9DFD-FFE99CFD1448}" type="datetimeFigureOut">
              <a:rPr lang="en-US"/>
              <a:pPr>
                <a:defRPr/>
              </a:pPr>
              <a:t>12/5/2017</a:t>
            </a:fld>
            <a:endParaRPr lang="en-US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BC45B-1EFF-4952-BD44-387E006204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F793A4-AE4F-48D2-8950-7E9D46232877}" type="datetimeFigureOut">
              <a:rPr lang="en-US"/>
              <a:pPr>
                <a:defRPr/>
              </a:pPr>
              <a:t>12/5/2017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C8500-6302-4F67-ACA2-AC6D71D886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DD598C-5B7B-4B9F-93CA-3707C37B6305}" type="datetimeFigureOut">
              <a:rPr lang="en-US"/>
              <a:pPr>
                <a:defRPr/>
              </a:pPr>
              <a:t>12/5/2017</a:t>
            </a:fld>
            <a:endParaRPr lang="en-US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36581-0ECF-4656-A6F4-3BBA2FAA24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E1DA93-6EC5-48CB-91DD-616FAA6D50E9}" type="datetimeFigureOut">
              <a:rPr lang="en-US"/>
              <a:pPr>
                <a:defRPr/>
              </a:pPr>
              <a:t>12/5/2017</a:t>
            </a:fld>
            <a:endParaRPr lang="en-US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9EDEB-12FC-4300-A4CA-94148172C1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9941A-EAA9-40B4-A891-4DB621E3EBF4}" type="datetimeFigureOut">
              <a:rPr lang="en-US"/>
              <a:pPr>
                <a:defRPr/>
              </a:pPr>
              <a:t>12/5/2017</a:t>
            </a:fld>
            <a:endParaRPr lang="en-US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6E872-4343-4998-8502-0ACB2301F0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216542-3608-4E59-9487-76468C7EDF9E}" type="datetimeFigureOut">
              <a:rPr lang="en-US"/>
              <a:pPr>
                <a:defRPr/>
              </a:pPr>
              <a:t>12/5/2017</a:t>
            </a:fld>
            <a:endParaRPr lang="en-US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E85D3B-3C2A-4C6E-B468-ABC5BD4406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85954-18DD-421D-A975-9605EA1BEFC1}" type="datetimeFigureOut">
              <a:rPr lang="en-US"/>
              <a:pPr>
                <a:defRPr/>
              </a:pPr>
              <a:t>12/5/2017</a:t>
            </a:fld>
            <a:endParaRPr lang="en-US"/>
          </a:p>
        </p:txBody>
      </p:sp>
      <p:sp>
        <p:nvSpPr>
          <p:cNvPr id="4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2BF74-0700-4018-9AC5-B65B40D797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00D1D-EAAC-4D3F-881E-6FEF4F28F4A3}" type="datetimeFigureOut">
              <a:rPr lang="en-US"/>
              <a:pPr>
                <a:defRPr/>
              </a:pPr>
              <a:t>12/5/2017</a:t>
            </a:fld>
            <a:endParaRPr lang="en-US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CB2716-F3F9-4388-B797-B5E5388726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5A664-4776-4340-9F68-E85861C30C2F}" type="datetimeFigureOut">
              <a:rPr lang="en-US"/>
              <a:pPr>
                <a:defRPr/>
              </a:pPr>
              <a:t>12/5/2017</a:t>
            </a:fld>
            <a:endParaRPr lang="en-US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012D06-4092-403A-9AFB-9FCDBBB67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52562-4511-4C59-9A72-B70DA285E75D}" type="datetimeFigureOut">
              <a:rPr lang="en-US"/>
              <a:pPr>
                <a:defRPr/>
              </a:pPr>
              <a:t>12/5/2017</a:t>
            </a:fld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35FCA-4D9E-4F20-A2C7-DFFECC57F4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0547FA2-CCFE-4ADE-B7CF-4FFB4526714D}" type="datetimeFigureOut">
              <a:rPr lang="en-US"/>
              <a:pPr>
                <a:defRPr/>
              </a:pPr>
              <a:t>12/5/2017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accent1">
                    <a:shade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11D0B2F-5B10-4150-AAB9-DCC566D365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1" r:id="rId4"/>
    <p:sldLayoutId id="2147483855" r:id="rId5"/>
    <p:sldLayoutId id="2147483850" r:id="rId6"/>
    <p:sldLayoutId id="2147483856" r:id="rId7"/>
    <p:sldLayoutId id="2147483857" r:id="rId8"/>
    <p:sldLayoutId id="2147483858" r:id="rId9"/>
    <p:sldLayoutId id="2147483849" r:id="rId10"/>
    <p:sldLayoutId id="21474838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../../../../Downloads/&#1042;&#1080;&#1076;&#1077;&#1086;/video.mp4" TargetMode="External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User\Desktop\&#1091;&#1088;&#1086;&#1082;%20&#1064;&#1072;&#1073;&#1072;&#1085;&#1086;&#1074;&#1086;&#1081;%20&#1058;.&#1070;\Ex.%202,%20p.%2031.mp3" TargetMode="Externa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projectbritain.com/royal/footguard.htm" TargetMode="Externa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2637054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Урок применения знаний, умений и навыков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4600" y="3733800"/>
            <a:ext cx="6705600" cy="1582737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600" dirty="0" smtClean="0"/>
              <a:t>Выступление на педсовете 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600" dirty="0" smtClean="0"/>
              <a:t>учителя </a:t>
            </a:r>
            <a:r>
              <a:rPr lang="ru-RU" sz="3600" dirty="0" smtClean="0"/>
              <a:t>английского языка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600" dirty="0" smtClean="0"/>
              <a:t>Ищенко Я. О</a:t>
            </a:r>
            <a:endParaRPr lang="ru-RU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5400" dirty="0" smtClean="0">
                <a:latin typeface="Algerian" pitchFamily="82" charset="0"/>
              </a:rPr>
              <a:t>THE YEOMEN WARDERS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2667000"/>
            <a:ext cx="6400800" cy="1752600"/>
          </a:xfrm>
        </p:spPr>
        <p:txBody>
          <a:bodyPr>
            <a:normAutofit/>
          </a:bodyPr>
          <a:lstStyle/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endParaRPr lang="ru-RU" dirty="0">
              <a:cs typeface="Aharoni" pitchFamily="2" charset="-79"/>
            </a:endParaRPr>
          </a:p>
        </p:txBody>
      </p:sp>
      <p:pic>
        <p:nvPicPr>
          <p:cNvPr id="23555" name="Рисунок 3" descr="http://projectbritain.com/london/images/beef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286000"/>
            <a:ext cx="5334000" cy="433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Содержимое 3" descr="Beefeater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33400" y="152400"/>
            <a:ext cx="2667000" cy="6705600"/>
          </a:xfrm>
        </p:spPr>
      </p:pic>
      <p:pic>
        <p:nvPicPr>
          <p:cNvPr id="24578" name="Рисунок 4" descr="Yeomen of the Guar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2800" y="381000"/>
            <a:ext cx="5410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352800" y="5105400"/>
            <a:ext cx="55594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200">
                <a:latin typeface="Franklin Gothic Book" pitchFamily="34" charset="0"/>
              </a:rPr>
              <a:t>Yeomen Warders or Beefeaters</a:t>
            </a:r>
            <a:endParaRPr lang="ru-RU" sz="3200">
              <a:latin typeface="Franklin Gothic Book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5240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b="1" dirty="0" smtClean="0"/>
              <a:t>What would you like to know about Beefeaters?</a:t>
            </a:r>
            <a:endParaRPr lang="ru-RU" sz="4400" b="1" dirty="0"/>
          </a:p>
        </p:txBody>
      </p:sp>
      <p:sp>
        <p:nvSpPr>
          <p:cNvPr id="25602" name="Содержимое 1"/>
          <p:cNvSpPr>
            <a:spLocks noGrp="1"/>
          </p:cNvSpPr>
          <p:nvPr>
            <p:ph idx="1"/>
          </p:nvPr>
        </p:nvSpPr>
        <p:spPr>
          <a:xfrm>
            <a:off x="533400" y="1752600"/>
            <a:ext cx="8229600" cy="1066800"/>
          </a:xfrm>
        </p:spPr>
        <p:txBody>
          <a:bodyPr/>
          <a:lstStyle/>
          <a:p>
            <a:r>
              <a:rPr lang="en-US" sz="4000" b="1" smtClean="0"/>
              <a:t>Work in pairs and make 3 questions about Beefeaters.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62000" y="4419600"/>
            <a:ext cx="703897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latin typeface="Franklin Gothic Book" pitchFamily="34" charset="0"/>
              </a:rPr>
              <a:t>Read your questions in turn.</a:t>
            </a:r>
          </a:p>
          <a:p>
            <a:r>
              <a:rPr lang="en-US" sz="4000" b="1">
                <a:latin typeface="Franklin Gothic Book" pitchFamily="34" charset="0"/>
              </a:rPr>
              <a:t> Don’t repeat them.</a:t>
            </a:r>
            <a:endParaRPr lang="ru-RU" sz="4000" b="1">
              <a:latin typeface="Franklin Gothic Boo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286000" y="2895601"/>
            <a:ext cx="914400" cy="229293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4320" lvl="8" indent="-274320">
              <a:spcBef>
                <a:spcPts val="600"/>
              </a:spcBef>
              <a:buClr>
                <a:schemeClr val="accent2"/>
              </a:buClr>
              <a:buFont typeface="Wingdings 2"/>
              <a:buChar char=""/>
              <a:defRPr/>
            </a:pPr>
            <a:r>
              <a:rPr lang="en-US" sz="2900" b="1" dirty="0">
                <a:latin typeface="+mn-lt"/>
              </a:rPr>
              <a:t>?</a:t>
            </a:r>
            <a:endParaRPr lang="ru-RU" sz="2900" b="1" dirty="0">
              <a:latin typeface="+mn-lt"/>
            </a:endParaRPr>
          </a:p>
          <a:p>
            <a:pPr marL="274320" lvl="8" indent="-274320">
              <a:spcBef>
                <a:spcPts val="600"/>
              </a:spcBef>
              <a:buClr>
                <a:schemeClr val="accent2"/>
              </a:buClr>
              <a:buFont typeface="Wingdings 2"/>
              <a:buChar char=""/>
              <a:defRPr/>
            </a:pPr>
            <a:r>
              <a:rPr lang="en-US" sz="2900" b="1" dirty="0">
                <a:latin typeface="+mn-lt"/>
              </a:rPr>
              <a:t>?</a:t>
            </a:r>
            <a:endParaRPr lang="ru-RU" sz="2900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0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5" descr="london021">
            <a:hlinkClick r:id="rId3" action="ppaction://hlinkfile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257800" y="1600200"/>
            <a:ext cx="3571875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533400" y="1600200"/>
            <a:ext cx="4572000" cy="4616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u="sng" dirty="0">
                <a:latin typeface="Times New Roman" pitchFamily="18" charset="0"/>
                <a:cs typeface="Times New Roman" pitchFamily="18" charset="0"/>
              </a:rPr>
              <a:t>The keys:</a:t>
            </a:r>
          </a:p>
          <a:p>
            <a:pPr marL="742950" indent="-7429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When</a:t>
            </a:r>
          </a:p>
          <a:p>
            <a:pPr marL="742950" indent="-7429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That</a:t>
            </a:r>
          </a:p>
          <a:p>
            <a:pPr marL="742950" indent="-7429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That</a:t>
            </a:r>
          </a:p>
          <a:p>
            <a:pPr marL="742950" indent="-7429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Who</a:t>
            </a:r>
          </a:p>
          <a:p>
            <a:pPr marL="742950" indent="-7429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Where                </a:t>
            </a:r>
          </a:p>
          <a:p>
            <a:pPr marL="742950" indent="-742950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810000" y="5410200"/>
            <a:ext cx="2481263" cy="98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Well-done!</a:t>
            </a:r>
            <a:endParaRPr lang="ru-RU" sz="40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>
              <a:latin typeface="Franklin Gothic Boo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0250" y="533400"/>
            <a:ext cx="6018213" cy="8302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latin typeface="+mj-lt"/>
                <a:cs typeface="Times New Roman" pitchFamily="18" charset="0"/>
              </a:rPr>
              <a:t>Check your answers </a:t>
            </a:r>
          </a:p>
        </p:txBody>
      </p:sp>
      <p:pic>
        <p:nvPicPr>
          <p:cNvPr id="8" name="Ex. 2, p. 3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8153400" y="60198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1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" fill="hold">
                      <p:stCondLst>
                        <p:cond delay="0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5" dur="118866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audio>
              <p:cMediaNode>
                <p:cTn id="3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  <p:bldLst>
      <p:bldP spid="2" grpId="0"/>
      <p:bldP spid="3" grpId="0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Box 1"/>
          <p:cNvSpPr txBox="1">
            <a:spLocks noChangeArrowheads="1"/>
          </p:cNvSpPr>
          <p:nvPr/>
        </p:nvSpPr>
        <p:spPr bwMode="auto">
          <a:xfrm>
            <a:off x="1219200" y="762000"/>
            <a:ext cx="66262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600" b="1">
                <a:latin typeface="Times New Roman" pitchFamily="18" charset="0"/>
                <a:cs typeface="Times New Roman" pitchFamily="18" charset="0"/>
              </a:rPr>
              <a:t>THE TABLE OF ARGUMENTS</a:t>
            </a:r>
            <a:endParaRPr lang="ru-RU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524000"/>
            <a:ext cx="7826375" cy="43862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514350" indent="-5143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700" b="1" dirty="0">
                <a:latin typeface="+mn-lt"/>
              </a:rPr>
              <a:t>1. </a:t>
            </a:r>
            <a:r>
              <a:rPr lang="en-US" sz="2800" b="1" dirty="0">
                <a:latin typeface="+mn-lt"/>
              </a:rPr>
              <a:t>Beefeaters guarded the Tower  of  London.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+mn-lt"/>
              </a:rPr>
              <a:t>2. Beefeaters have been around for over 500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+mn-lt"/>
              </a:rPr>
              <a:t> hundred years.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+mn-lt"/>
              </a:rPr>
              <a:t>3. The Yeoman Warders don’t help tourists.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+mn-lt"/>
              </a:rPr>
              <a:t>4. There are only eight Beefeaters left.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+mn-lt"/>
              </a:rPr>
              <a:t>5. They don’t have families.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+mn-lt"/>
              </a:rPr>
              <a:t>6. The Beefeaters have  two uniforms.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+mn-lt"/>
              </a:rPr>
              <a:t>7. Beefeaters used to protect the King’s family</a:t>
            </a: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>
                <a:latin typeface="+mn-lt"/>
              </a:rPr>
              <a:t>       in the past.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700" b="1" dirty="0">
              <a:latin typeface="+mn-lt"/>
            </a:endParaRPr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62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Answer the questions</a:t>
            </a:r>
            <a:endParaRPr lang="ru-RU" dirty="0"/>
          </a:p>
        </p:txBody>
      </p:sp>
      <p:sp>
        <p:nvSpPr>
          <p:cNvPr id="28674" name="Содержимое 5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38800"/>
          </a:xfrm>
        </p:spPr>
        <p:txBody>
          <a:bodyPr/>
          <a:lstStyle/>
          <a:p>
            <a:r>
              <a:rPr lang="en-US" sz="2800" smtClean="0"/>
              <a:t>1. What century does the site date back? </a:t>
            </a:r>
            <a:endParaRPr lang="ru-RU" sz="2800" smtClean="0"/>
          </a:p>
          <a:p>
            <a:r>
              <a:rPr lang="en-US" sz="2800" smtClean="0"/>
              <a:t>2. By whom is the Tower of London guarded? </a:t>
            </a:r>
            <a:endParaRPr lang="ru-RU" sz="2800" smtClean="0"/>
          </a:p>
          <a:p>
            <a:r>
              <a:rPr lang="en-US" sz="2800" smtClean="0"/>
              <a:t>3. Who first introduced “Beefeaters”? </a:t>
            </a:r>
            <a:endParaRPr lang="ru-RU" sz="2800" smtClean="0"/>
          </a:p>
          <a:p>
            <a:r>
              <a:rPr lang="en-US" sz="2800" smtClean="0"/>
              <a:t>4. What did their duties include? </a:t>
            </a:r>
            <a:endParaRPr lang="ru-RU" sz="2800" smtClean="0"/>
          </a:p>
          <a:p>
            <a:r>
              <a:rPr lang="en-US" sz="2800" smtClean="0"/>
              <a:t>5. What is their main role these days? </a:t>
            </a:r>
            <a:endParaRPr lang="ru-RU" sz="2800" smtClean="0"/>
          </a:p>
          <a:p>
            <a:r>
              <a:rPr lang="en-US" sz="2800" smtClean="0"/>
              <a:t>6. Do they take care of the ravens? </a:t>
            </a:r>
            <a:endParaRPr lang="ru-RU" sz="2800" smtClean="0"/>
          </a:p>
          <a:p>
            <a:r>
              <a:rPr lang="en-US" sz="2800" smtClean="0"/>
              <a:t>7. How many Yeoman Warders are there in the Tower? </a:t>
            </a:r>
            <a:endParaRPr lang="ru-RU" sz="2800" smtClean="0"/>
          </a:p>
          <a:p>
            <a:r>
              <a:rPr lang="en-US" sz="2800" smtClean="0"/>
              <a:t>8. Are they men or women? </a:t>
            </a:r>
            <a:endParaRPr lang="ru-RU" sz="2800" smtClean="0"/>
          </a:p>
          <a:p>
            <a:r>
              <a:rPr lang="en-US" sz="2800" smtClean="0"/>
              <a:t>9. Where do they live? </a:t>
            </a:r>
            <a:endParaRPr lang="ru-RU" sz="2800" smtClean="0"/>
          </a:p>
          <a:p>
            <a:r>
              <a:rPr lang="en-US" sz="2800" smtClean="0"/>
              <a:t>10. What are they most famous for ?</a:t>
            </a:r>
            <a:endParaRPr lang="ru-RU" sz="2800" smtClean="0"/>
          </a:p>
          <a:p>
            <a:endParaRPr lang="ru-RU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Box 1"/>
          <p:cNvSpPr txBox="1">
            <a:spLocks noChangeArrowheads="1"/>
          </p:cNvSpPr>
          <p:nvPr/>
        </p:nvSpPr>
        <p:spPr bwMode="auto">
          <a:xfrm>
            <a:off x="533400" y="685800"/>
            <a:ext cx="8113713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400" b="1">
                <a:latin typeface="Times New Roman" pitchFamily="18" charset="0"/>
                <a:cs typeface="Times New Roman" pitchFamily="18" charset="0"/>
              </a:rPr>
              <a:t>Up, down! Up, down!</a:t>
            </a:r>
          </a:p>
          <a:p>
            <a:r>
              <a:rPr lang="en-US" sz="4400" b="1">
                <a:latin typeface="Times New Roman" pitchFamily="18" charset="0"/>
                <a:cs typeface="Times New Roman" pitchFamily="18" charset="0"/>
              </a:rPr>
              <a:t>Which is the way to London town?</a:t>
            </a:r>
          </a:p>
          <a:p>
            <a:r>
              <a:rPr lang="en-US" sz="4400" b="1">
                <a:latin typeface="Times New Roman" pitchFamily="18" charset="0"/>
                <a:cs typeface="Times New Roman" pitchFamily="18" charset="0"/>
              </a:rPr>
              <a:t>Where? Where?</a:t>
            </a:r>
          </a:p>
          <a:p>
            <a:r>
              <a:rPr lang="en-US" sz="4400" b="1">
                <a:latin typeface="Times New Roman" pitchFamily="18" charset="0"/>
                <a:cs typeface="Times New Roman" pitchFamily="18" charset="0"/>
              </a:rPr>
              <a:t>Up in the air.</a:t>
            </a:r>
          </a:p>
          <a:p>
            <a:r>
              <a:rPr lang="en-US" sz="4400" b="1">
                <a:latin typeface="Times New Roman" pitchFamily="18" charset="0"/>
                <a:cs typeface="Times New Roman" pitchFamily="18" charset="0"/>
              </a:rPr>
              <a:t>Close your eyes</a:t>
            </a:r>
          </a:p>
          <a:p>
            <a:r>
              <a:rPr lang="en-US" sz="4400" b="1">
                <a:latin typeface="Times New Roman" pitchFamily="18" charset="0"/>
                <a:cs typeface="Times New Roman" pitchFamily="18" charset="0"/>
              </a:rPr>
              <a:t>And you are there.</a:t>
            </a:r>
            <a:endParaRPr lang="ru-RU" sz="4400" b="1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9698" name="Рисунок 2" descr="http://projectbritain.com/london/images/footsml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43600" y="3886200"/>
            <a:ext cx="264795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15000"/>
          </a:xfrm>
        </p:spPr>
        <p:txBody>
          <a:bodyPr>
            <a:normAutofit fontScale="925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b="1" dirty="0" smtClean="0"/>
              <a:t>1) The Tower of London dates back to the</a:t>
            </a:r>
            <a:r>
              <a:rPr lang="en-US" sz="5400" dirty="0" smtClean="0"/>
              <a:t>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a) 12th century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b) 11th century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c) 10th century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d) 9th century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sz="5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b="1" dirty="0" smtClean="0"/>
              <a:t>2) The Tower is guarded by</a:t>
            </a:r>
            <a:r>
              <a:rPr lang="en-US" sz="5400" dirty="0" smtClean="0"/>
              <a:t>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a) prisoners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b) the Yeoman Warders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c) tourists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2770" name="Содержимое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57800"/>
          </a:xfrm>
        </p:spPr>
        <p:txBody>
          <a:bodyPr/>
          <a:lstStyle/>
          <a:p>
            <a:r>
              <a:rPr lang="en-US" sz="5400" b="1" smtClean="0"/>
              <a:t>3) Who first introduced Beefeaters?</a:t>
            </a:r>
            <a:r>
              <a:rPr lang="en-US" sz="5400" smtClean="0"/>
              <a:t> </a:t>
            </a:r>
            <a:endParaRPr lang="ru-RU" sz="5400" smtClean="0"/>
          </a:p>
          <a:p>
            <a:r>
              <a:rPr lang="en-US" sz="5400" smtClean="0"/>
              <a:t>a) King Henry VIII </a:t>
            </a:r>
            <a:endParaRPr lang="ru-RU" sz="5400" smtClean="0"/>
          </a:p>
          <a:p>
            <a:r>
              <a:rPr lang="en-US" sz="5400" smtClean="0"/>
              <a:t>b) Queen Elizabeth II </a:t>
            </a:r>
            <a:endParaRPr lang="ru-RU" sz="5400" smtClean="0"/>
          </a:p>
          <a:p>
            <a:r>
              <a:rPr lang="en-US" sz="5400" smtClean="0"/>
              <a:t>c) Mary Tudor </a:t>
            </a:r>
            <a:endParaRPr lang="ru-RU" sz="5400" smtClean="0"/>
          </a:p>
          <a:p>
            <a:r>
              <a:rPr lang="en-US" sz="5400" smtClean="0"/>
              <a:t>d) Charles I </a:t>
            </a:r>
            <a:endParaRPr lang="ru-RU" sz="54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Особенности урока</a:t>
            </a:r>
            <a:endParaRPr lang="ru-RU" dirty="0"/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>
                <a:latin typeface="Times New Roman" pitchFamily="18" charset="0"/>
                <a:cs typeface="Times New Roman" pitchFamily="18" charset="0"/>
              </a:rPr>
              <a:t>а) для систематизации и обобщения знаний и более глубокого их осмысления;</a:t>
            </a:r>
            <a:br>
              <a:rPr lang="ru-RU" smtClean="0">
                <a:latin typeface="Times New Roman" pitchFamily="18" charset="0"/>
                <a:cs typeface="Times New Roman" pitchFamily="18" charset="0"/>
              </a:rPr>
            </a:br>
            <a:r>
              <a:rPr lang="ru-RU" smtClean="0">
                <a:latin typeface="Times New Roman" pitchFamily="18" charset="0"/>
                <a:cs typeface="Times New Roman" pitchFamily="18" charset="0"/>
              </a:rPr>
              <a:t>б) задачи уроков этого типа направлены на развитие и формирование умений и навыков в процессе учебной и практической деятельности;</a:t>
            </a:r>
            <a:br>
              <a:rPr lang="ru-RU" smtClean="0">
                <a:latin typeface="Times New Roman" pitchFamily="18" charset="0"/>
                <a:cs typeface="Times New Roman" pitchFamily="18" charset="0"/>
              </a:rPr>
            </a:br>
            <a:r>
              <a:rPr lang="ru-RU" smtClean="0">
                <a:latin typeface="Times New Roman" pitchFamily="18" charset="0"/>
                <a:cs typeface="Times New Roman" pitchFamily="18" charset="0"/>
              </a:rPr>
              <a:t>в) закрепление ранее усвоенных знаний и органической связи с новыми;</a:t>
            </a:r>
            <a:br>
              <a:rPr lang="ru-RU" smtClean="0">
                <a:latin typeface="Times New Roman" pitchFamily="18" charset="0"/>
                <a:cs typeface="Times New Roman" pitchFamily="18" charset="0"/>
              </a:rPr>
            </a:br>
            <a:r>
              <a:rPr lang="ru-RU" smtClean="0">
                <a:latin typeface="Times New Roman" pitchFamily="18" charset="0"/>
                <a:cs typeface="Times New Roman" pitchFamily="18" charset="0"/>
              </a:rPr>
              <a:t>г) коррекция знаний и умений.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794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smtClean="0"/>
              <a:t>4</a:t>
            </a:r>
            <a:r>
              <a:rPr lang="en-US" sz="5400" b="1" smtClean="0"/>
              <a:t>) It was in</a:t>
            </a:r>
            <a:r>
              <a:rPr lang="en-US" sz="5400" smtClean="0"/>
              <a:t> </a:t>
            </a:r>
            <a:endParaRPr lang="ru-RU" sz="5400" smtClean="0"/>
          </a:p>
          <a:p>
            <a:r>
              <a:rPr lang="en-US" sz="5400" smtClean="0"/>
              <a:t>a) 1585 </a:t>
            </a:r>
            <a:endParaRPr lang="ru-RU" sz="5400" smtClean="0"/>
          </a:p>
          <a:p>
            <a:r>
              <a:rPr lang="en-US" sz="5400" smtClean="0"/>
              <a:t>b) 1267 </a:t>
            </a:r>
            <a:endParaRPr lang="ru-RU" sz="5400" smtClean="0"/>
          </a:p>
          <a:p>
            <a:r>
              <a:rPr lang="en-US" sz="5400" smtClean="0"/>
              <a:t>c) 1485 </a:t>
            </a:r>
            <a:endParaRPr lang="ru-RU" sz="5400" smtClean="0"/>
          </a:p>
          <a:p>
            <a:endParaRPr lang="ru-RU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b="1" dirty="0" smtClean="0"/>
              <a:t>5) King Henry VIII used Beefeaters as</a:t>
            </a:r>
            <a:r>
              <a:rPr lang="en-US" sz="5400" dirty="0" smtClean="0"/>
              <a:t>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a) Soldiers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b) Bodyguards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c) cooks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62600"/>
          </a:xfrm>
        </p:spPr>
        <p:txBody>
          <a:bodyPr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b="1" dirty="0" smtClean="0"/>
              <a:t>6) These days the Yeoman Warders’ main role is</a:t>
            </a:r>
            <a:r>
              <a:rPr lang="en-US" sz="5400" dirty="0" smtClean="0"/>
              <a:t>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a) to act as guides for tourists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b) to take care of the ravens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c) to live in the Tower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29200"/>
          </a:xfrm>
        </p:spPr>
        <p:txBody>
          <a:bodyPr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b="1" dirty="0" smtClean="0"/>
              <a:t>7) There are … Yeoman Warders in the Tower.</a:t>
            </a:r>
            <a:r>
              <a:rPr lang="en-US" sz="5400" dirty="0" smtClean="0"/>
              <a:t>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a) 35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b) 33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c) 36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d) 46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b="1" dirty="0" smtClean="0"/>
              <a:t>8) The Yeoman Warders have … uniforms.</a:t>
            </a:r>
            <a:r>
              <a:rPr lang="en-US" sz="5400" dirty="0" smtClean="0"/>
              <a:t>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a) 3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b) 2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c) 4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15000"/>
          </a:xfrm>
        </p:spPr>
        <p:txBody>
          <a:bodyPr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b="1" dirty="0" smtClean="0"/>
              <a:t>9) The Yeoman Warders were in the armed forces for</a:t>
            </a:r>
            <a:r>
              <a:rPr lang="en-US" sz="5400" dirty="0" smtClean="0"/>
              <a:t>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a) 20 years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b) 22 years and more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c) 33 years and more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r>
              <a:rPr lang="en-US" sz="5400" dirty="0" smtClean="0"/>
              <a:t>d) 35 years and more </a:t>
            </a:r>
            <a:endParaRPr lang="ru-RU" sz="5400" dirty="0" smtClean="0"/>
          </a:p>
          <a:p>
            <a:pPr fontAlgn="auto">
              <a:spcAft>
                <a:spcPts val="0"/>
              </a:spcAft>
              <a:buFont typeface="Wingdings 2"/>
              <a:buChar char=""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9938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smtClean="0"/>
              <a:t>10) Beefeaters are</a:t>
            </a:r>
            <a:r>
              <a:rPr lang="en-US" sz="5400" smtClean="0"/>
              <a:t> </a:t>
            </a:r>
            <a:endParaRPr lang="ru-RU" sz="5400" smtClean="0"/>
          </a:p>
          <a:p>
            <a:r>
              <a:rPr lang="en-US" sz="5400" smtClean="0"/>
              <a:t>a) men </a:t>
            </a:r>
            <a:endParaRPr lang="ru-RU" sz="5400" smtClean="0"/>
          </a:p>
          <a:p>
            <a:r>
              <a:rPr lang="en-US" sz="5400" smtClean="0"/>
              <a:t>b) women </a:t>
            </a:r>
            <a:endParaRPr lang="ru-RU" sz="5400" smtClean="0"/>
          </a:p>
          <a:p>
            <a:r>
              <a:rPr lang="en-US" sz="5400" smtClean="0"/>
              <a:t>c) men and a woman </a:t>
            </a:r>
            <a:endParaRPr lang="ru-RU" sz="5400" smtClean="0"/>
          </a:p>
          <a:p>
            <a:endParaRPr lang="ru-RU" smtClean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extBox 2"/>
          <p:cNvSpPr txBox="1">
            <a:spLocks noChangeArrowheads="1"/>
          </p:cNvSpPr>
          <p:nvPr/>
        </p:nvSpPr>
        <p:spPr bwMode="auto">
          <a:xfrm>
            <a:off x="228600" y="914400"/>
            <a:ext cx="48006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latin typeface="Franklin Gothic Book" pitchFamily="34" charset="0"/>
              </a:rPr>
              <a:t>Imagine that you are one of the Beefeaters. Tell the tourists some words about the  Tower and yourself</a:t>
            </a:r>
            <a:endParaRPr lang="ru-RU" sz="3600" b="1">
              <a:latin typeface="Franklin Gothic Book" pitchFamily="34" charset="0"/>
            </a:endParaRPr>
          </a:p>
        </p:txBody>
      </p:sp>
      <p:pic>
        <p:nvPicPr>
          <p:cNvPr id="40962" name="Рисунок 3" descr="Searching the cellar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4114800"/>
            <a:ext cx="2895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3" name="Рисунок 4" descr="http://s39.radikal.ru/i084/0903/34/e3e144529f5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4724400"/>
            <a:ext cx="2819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4" name="Рисунок 5" descr="http://www.gazeta.lv/photos/1/bifiter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0" y="1371600"/>
            <a:ext cx="3000375" cy="523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381000"/>
            <a:ext cx="6577034" cy="88741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400" dirty="0" smtClean="0">
                <a:latin typeface="Trebuchet MS" pitchFamily="34" charset="0"/>
              </a:rPr>
              <a:t> C</a:t>
            </a:r>
            <a:r>
              <a:rPr lang="ru-RU" sz="4400" dirty="0" err="1" smtClean="0">
                <a:latin typeface="Trebuchet MS" pitchFamily="34" charset="0"/>
              </a:rPr>
              <a:t>inquain</a:t>
            </a:r>
            <a:r>
              <a:rPr lang="ru-RU" sz="4400" dirty="0" smtClean="0">
                <a:latin typeface="Trebuchet MS" pitchFamily="34" charset="0"/>
              </a:rPr>
              <a:t>/ </a:t>
            </a:r>
            <a:r>
              <a:rPr lang="ru-RU" sz="4400" dirty="0" err="1" smtClean="0">
                <a:latin typeface="Trebuchet MS" pitchFamily="34" charset="0"/>
              </a:rPr>
              <a:t>Синквейн</a:t>
            </a:r>
            <a:r>
              <a:rPr lang="en-US" sz="4400" dirty="0" smtClean="0">
                <a:latin typeface="Trebuchet MS" pitchFamily="34" charset="0"/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</p:txBody>
      </p:sp>
      <p:sp>
        <p:nvSpPr>
          <p:cNvPr id="56217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371600"/>
            <a:ext cx="7858125" cy="4757738"/>
          </a:xfrm>
        </p:spPr>
        <p:txBody>
          <a:bodyPr>
            <a:normAutofit lnSpcReduction="10000"/>
          </a:bodyPr>
          <a:lstStyle/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b="1" dirty="0" smtClean="0"/>
              <a:t>В первой строчке</a:t>
            </a:r>
            <a:r>
              <a:rPr lang="ru-RU" sz="2800" dirty="0" smtClean="0"/>
              <a:t> тема называется одним словом (обычно </a:t>
            </a:r>
            <a:r>
              <a:rPr lang="ru-RU" sz="2800" u="sng" dirty="0" smtClean="0"/>
              <a:t>существительным</a:t>
            </a:r>
            <a:r>
              <a:rPr lang="ru-RU" sz="2800" dirty="0" smtClean="0"/>
              <a:t>)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b="1" dirty="0" smtClean="0"/>
              <a:t>Вторая строчка</a:t>
            </a:r>
            <a:r>
              <a:rPr lang="ru-RU" sz="2400" dirty="0" smtClean="0"/>
              <a:t> </a:t>
            </a:r>
            <a:r>
              <a:rPr lang="ru-RU" sz="2800" dirty="0" smtClean="0"/>
              <a:t>– это описание темы в двух словах (</a:t>
            </a:r>
            <a:r>
              <a:rPr lang="ru-RU" sz="2800" u="sng" dirty="0" smtClean="0"/>
              <a:t>двумя прилагательными</a:t>
            </a:r>
            <a:r>
              <a:rPr lang="ru-RU" sz="2800" dirty="0" smtClean="0"/>
              <a:t>)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b="1" dirty="0" smtClean="0"/>
              <a:t>Третья строчка</a:t>
            </a:r>
            <a:r>
              <a:rPr lang="ru-RU" sz="2400" dirty="0" smtClean="0"/>
              <a:t> </a:t>
            </a:r>
            <a:r>
              <a:rPr lang="ru-RU" sz="2800" dirty="0" smtClean="0"/>
              <a:t>– это описание действия в рамках этой темы </a:t>
            </a:r>
            <a:r>
              <a:rPr lang="ru-RU" sz="2800" u="sng" dirty="0" smtClean="0"/>
              <a:t>тремя словами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b="1" dirty="0" smtClean="0"/>
              <a:t>Четвертая строчка</a:t>
            </a:r>
            <a:r>
              <a:rPr lang="ru-RU" sz="2400" dirty="0" smtClean="0"/>
              <a:t> </a:t>
            </a:r>
            <a:r>
              <a:rPr lang="ru-RU" sz="2800" dirty="0" smtClean="0"/>
              <a:t>– это фраза из </a:t>
            </a:r>
            <a:r>
              <a:rPr lang="ru-RU" sz="2800" u="sng" dirty="0" smtClean="0"/>
              <a:t>четырех слов, показывающая отношение к теме</a:t>
            </a:r>
          </a:p>
          <a:p>
            <a:pPr fontAlgn="auto">
              <a:lnSpc>
                <a:spcPct val="9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ru-RU" sz="2800" b="1" dirty="0" smtClean="0"/>
              <a:t>Последняя строка</a:t>
            </a:r>
            <a:r>
              <a:rPr lang="ru-RU" dirty="0" smtClean="0"/>
              <a:t> </a:t>
            </a:r>
            <a:r>
              <a:rPr lang="ru-RU" sz="2800" dirty="0" smtClean="0"/>
              <a:t>– это синоним из одного слова, который повторяет </a:t>
            </a:r>
            <a:r>
              <a:rPr lang="ru-RU" sz="2800" u="sng" dirty="0" smtClean="0"/>
              <a:t>суть темы</a:t>
            </a:r>
            <a:r>
              <a:rPr lang="ru-RU" dirty="0" smtClean="0"/>
              <a:t>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62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62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62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2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562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562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562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40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62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62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62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7480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562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562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562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12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2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562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562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562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2179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Box 1"/>
          <p:cNvSpPr txBox="1">
            <a:spLocks noChangeArrowheads="1"/>
          </p:cNvSpPr>
          <p:nvPr/>
        </p:nvSpPr>
        <p:spPr bwMode="auto">
          <a:xfrm>
            <a:off x="228600" y="304800"/>
            <a:ext cx="8534400" cy="575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Franklin Gothic Book" pitchFamily="34" charset="0"/>
              </a:rPr>
              <a:t>Hometask:</a:t>
            </a:r>
          </a:p>
          <a:p>
            <a:r>
              <a:rPr lang="en-US" sz="2800" b="1" u="sng">
                <a:latin typeface="Franklin Gothic Book" pitchFamily="34" charset="0"/>
              </a:rPr>
              <a:t>Vocabulary words p.31 </a:t>
            </a:r>
            <a:r>
              <a:rPr lang="ru-RU" sz="2800" b="1" u="sng">
                <a:latin typeface="Franklin Gothic Book" pitchFamily="34" charset="0"/>
              </a:rPr>
              <a:t>– выучить словарные слова</a:t>
            </a:r>
          </a:p>
          <a:p>
            <a:r>
              <a:rPr lang="en-US" sz="2800">
                <a:latin typeface="Franklin Gothic Book" pitchFamily="34" charset="0"/>
              </a:rPr>
              <a:t>Write an e-mail to your pen friend about the Tower </a:t>
            </a:r>
            <a:endParaRPr lang="ru-RU" sz="2800">
              <a:latin typeface="Franklin Gothic Book" pitchFamily="34" charset="0"/>
            </a:endParaRPr>
          </a:p>
          <a:p>
            <a:r>
              <a:rPr lang="en-US" sz="2800">
                <a:latin typeface="Franklin Gothic Book" pitchFamily="34" charset="0"/>
              </a:rPr>
              <a:t>of London where you can see people in special uniforms. </a:t>
            </a:r>
            <a:endParaRPr lang="ru-RU" sz="2800">
              <a:latin typeface="Franklin Gothic Book" pitchFamily="34" charset="0"/>
            </a:endParaRPr>
          </a:p>
          <a:p>
            <a:r>
              <a:rPr lang="en-US" sz="2800" b="1">
                <a:latin typeface="Franklin Gothic Book" pitchFamily="34" charset="0"/>
              </a:rPr>
              <a:t>Include:</a:t>
            </a:r>
            <a:r>
              <a:rPr lang="en-US" sz="2800">
                <a:latin typeface="Franklin Gothic Book" pitchFamily="34" charset="0"/>
              </a:rPr>
              <a:t> </a:t>
            </a:r>
            <a:endParaRPr lang="ru-RU" sz="2800">
              <a:latin typeface="Franklin Gothic Book" pitchFamily="34" charset="0"/>
            </a:endParaRPr>
          </a:p>
          <a:p>
            <a:r>
              <a:rPr lang="en-US" sz="2800" b="1">
                <a:latin typeface="Franklin Gothic Book" pitchFamily="34" charset="0"/>
              </a:rPr>
              <a:t>· where it is</a:t>
            </a:r>
            <a:r>
              <a:rPr lang="en-US" sz="2800">
                <a:latin typeface="Franklin Gothic Book" pitchFamily="34" charset="0"/>
              </a:rPr>
              <a:t> </a:t>
            </a:r>
            <a:endParaRPr lang="ru-RU" sz="2800">
              <a:latin typeface="Franklin Gothic Book" pitchFamily="34" charset="0"/>
            </a:endParaRPr>
          </a:p>
          <a:p>
            <a:r>
              <a:rPr lang="en-US" sz="2800" b="1">
                <a:latin typeface="Franklin Gothic Book" pitchFamily="34" charset="0"/>
              </a:rPr>
              <a:t>· who you can see there</a:t>
            </a:r>
            <a:r>
              <a:rPr lang="en-US" sz="2800">
                <a:latin typeface="Franklin Gothic Book" pitchFamily="34" charset="0"/>
              </a:rPr>
              <a:t> </a:t>
            </a:r>
            <a:endParaRPr lang="ru-RU" sz="2800">
              <a:latin typeface="Franklin Gothic Book" pitchFamily="34" charset="0"/>
            </a:endParaRPr>
          </a:p>
          <a:p>
            <a:r>
              <a:rPr lang="en-US" sz="2800" b="1">
                <a:latin typeface="Franklin Gothic Book" pitchFamily="34" charset="0"/>
              </a:rPr>
              <a:t>· what they look like</a:t>
            </a:r>
            <a:r>
              <a:rPr lang="en-US" sz="2800">
                <a:latin typeface="Franklin Gothic Book" pitchFamily="34" charset="0"/>
              </a:rPr>
              <a:t> </a:t>
            </a:r>
            <a:endParaRPr lang="ru-RU" sz="2800">
              <a:latin typeface="Franklin Gothic Book" pitchFamily="34" charset="0"/>
            </a:endParaRPr>
          </a:p>
          <a:p>
            <a:r>
              <a:rPr lang="en-US" sz="2800" b="1">
                <a:latin typeface="Franklin Gothic Book" pitchFamily="34" charset="0"/>
              </a:rPr>
              <a:t>· what their duties are</a:t>
            </a:r>
            <a:r>
              <a:rPr lang="en-US" sz="2800">
                <a:latin typeface="Franklin Gothic Book" pitchFamily="34" charset="0"/>
              </a:rPr>
              <a:t> </a:t>
            </a:r>
            <a:endParaRPr lang="ru-RU" sz="2800">
              <a:latin typeface="Franklin Gothic Book" pitchFamily="34" charset="0"/>
            </a:endParaRPr>
          </a:p>
          <a:p>
            <a:endParaRPr lang="ru-RU" sz="2800" b="1" u="sng">
              <a:latin typeface="Franklin Gothic Book" pitchFamily="34" charset="0"/>
            </a:endParaRPr>
          </a:p>
          <a:p>
            <a:endParaRPr lang="en-US" sz="2800" b="1" u="sng">
              <a:latin typeface="Franklin Gothic Book" pitchFamily="34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Структура урока:</a:t>
            </a:r>
            <a:endParaRPr lang="ru-RU" dirty="0"/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>
          <a:xfrm>
            <a:off x="1435100" y="908050"/>
            <a:ext cx="7499350" cy="534035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а) организация начала урока;</a:t>
            </a:r>
            <a:br>
              <a:rPr lang="ru-RU" sz="22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б) постановка целей и задач;</a:t>
            </a:r>
            <a:br>
              <a:rPr lang="ru-RU" sz="22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в) упражнения разных видов и уровней сложности, практические и лабораторные работы и включение учащихся в самостоятельную деятельность под руководством учителя (наблюдения, консультации);</a:t>
            </a:r>
            <a:br>
              <a:rPr lang="ru-RU" sz="22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г) подведение итогов работы: показ достигнутых результатов, коллективное обсуждение, уточнение каких-либо особенностей, выставление отметок учащимся;</a:t>
            </a:r>
            <a:br>
              <a:rPr lang="ru-RU" sz="22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д) обобщение основных идей, положений, гипотез, выводов, определения тенденций развития темы в науке и ее связей с другими темами учебного курса;</a:t>
            </a:r>
            <a:br>
              <a:rPr lang="ru-RU" sz="22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е) постановка и комментарий выполнения домашнего задания;</a:t>
            </a:r>
            <a:br>
              <a:rPr lang="ru-RU" sz="220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ж) коррекция знаний и деятельности учащихся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cap="none" smtClean="0">
                <a:effectLst/>
              </a:rPr>
              <a:t>Reflexion</a:t>
            </a:r>
            <a:endParaRPr lang="ru-RU" cap="none" smtClean="0">
              <a:effectLst/>
            </a:endParaRPr>
          </a:p>
        </p:txBody>
      </p:sp>
      <p:sp>
        <p:nvSpPr>
          <p:cNvPr id="5427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z="5400" smtClean="0"/>
              <a:t>Now  know</a:t>
            </a:r>
          </a:p>
          <a:p>
            <a:r>
              <a:rPr lang="en-US" sz="5400" smtClean="0"/>
              <a:t>I didn’t know</a:t>
            </a:r>
          </a:p>
          <a:p>
            <a:r>
              <a:rPr lang="en-US" sz="5400" smtClean="0"/>
              <a:t>I would like to learn more</a:t>
            </a:r>
          </a:p>
          <a:p>
            <a:r>
              <a:rPr lang="en-US" sz="5400" smtClean="0"/>
              <a:t>I think  I must remember</a:t>
            </a:r>
            <a:endParaRPr lang="ru-RU" sz="540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Box 1"/>
          <p:cNvSpPr txBox="1">
            <a:spLocks noChangeArrowheads="1"/>
          </p:cNvSpPr>
          <p:nvPr/>
        </p:nvSpPr>
        <p:spPr bwMode="auto">
          <a:xfrm>
            <a:off x="533400" y="1905000"/>
            <a:ext cx="8207375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5400">
                <a:latin typeface="Franklin Gothic Book" pitchFamily="34" charset="0"/>
              </a:rPr>
              <a:t>Thank you for your work !!!</a:t>
            </a:r>
          </a:p>
          <a:p>
            <a:endParaRPr lang="en-US" sz="5400">
              <a:latin typeface="Franklin Gothic Book" pitchFamily="34" charset="0"/>
            </a:endParaRPr>
          </a:p>
          <a:p>
            <a:r>
              <a:rPr lang="en-US" sz="5400">
                <a:latin typeface="Franklin Gothic Book" pitchFamily="34" charset="0"/>
              </a:rPr>
              <a:t>Good luck!</a:t>
            </a:r>
            <a:endParaRPr lang="ru-RU" sz="5400">
              <a:latin typeface="Franklin Gothic Book" pitchFamily="34" charset="0"/>
            </a:endParaRPr>
          </a:p>
        </p:txBody>
      </p:sp>
      <p:pic>
        <p:nvPicPr>
          <p:cNvPr id="45058" name="Рисунок 2" descr="http://www.3d-turizm.ru/images/foto_dnya/voroni_na_stene_tauer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4572000"/>
            <a:ext cx="25146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81000" y="4852988"/>
            <a:ext cx="8458200" cy="122237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381000" y="228600"/>
            <a:ext cx="8458200" cy="914400"/>
          </a:xfrm>
        </p:spPr>
        <p:txBody>
          <a:bodyPr/>
          <a:lstStyle/>
          <a:p>
            <a:r>
              <a:rPr lang="ru-RU" smtClean="0">
                <a:solidFill>
                  <a:srgbClr val="443329"/>
                </a:solidFill>
              </a:rPr>
              <a:t>Актуализация опорных знаний</a:t>
            </a:r>
          </a:p>
        </p:txBody>
      </p:sp>
      <p:sp>
        <p:nvSpPr>
          <p:cNvPr id="4" name="Овал 3"/>
          <p:cNvSpPr/>
          <p:nvPr/>
        </p:nvSpPr>
        <p:spPr>
          <a:xfrm>
            <a:off x="2133600" y="2438400"/>
            <a:ext cx="48768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dirty="0"/>
              <a:t>TRAVELLING </a:t>
            </a:r>
            <a:endParaRPr lang="ru-RU" sz="4000" dirty="0"/>
          </a:p>
        </p:txBody>
      </p:sp>
      <p:cxnSp>
        <p:nvCxnSpPr>
          <p:cNvPr id="8" name="Прямая со стрелкой 7"/>
          <p:cNvCxnSpPr>
            <a:endCxn id="3" idx="0"/>
          </p:cNvCxnSpPr>
          <p:nvPr/>
        </p:nvCxnSpPr>
        <p:spPr>
          <a:xfrm flipV="1">
            <a:off x="4572000" y="1433513"/>
            <a:ext cx="38100" cy="8524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V="1">
            <a:off x="5334000" y="1600200"/>
            <a:ext cx="14478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7162800" y="2971800"/>
            <a:ext cx="1219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486400" y="3657600"/>
            <a:ext cx="13716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419600" y="3733800"/>
            <a:ext cx="0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flipH="1">
            <a:off x="1905000" y="3581400"/>
            <a:ext cx="12954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flipH="1">
            <a:off x="609600" y="2971800"/>
            <a:ext cx="1371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 flipV="1">
            <a:off x="1905000" y="1752600"/>
            <a:ext cx="1066800" cy="762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400" dirty="0" smtClean="0"/>
              <a:t>Big Ben</a:t>
            </a:r>
            <a:r>
              <a:rPr lang="ru-RU" sz="4400" dirty="0" smtClean="0"/>
              <a:t> (</a:t>
            </a:r>
            <a:r>
              <a:rPr lang="ru-RU" sz="4400" dirty="0" err="1" smtClean="0"/>
              <a:t>Биг</a:t>
            </a:r>
            <a:r>
              <a:rPr lang="ru-RU" sz="4400" dirty="0" smtClean="0"/>
              <a:t> Бен)</a:t>
            </a:r>
            <a:br>
              <a:rPr lang="ru-RU" sz="4400" dirty="0" smtClean="0"/>
            </a:br>
            <a:endParaRPr lang="ru-RU" dirty="0"/>
          </a:p>
        </p:txBody>
      </p:sp>
      <p:pic>
        <p:nvPicPr>
          <p:cNvPr id="18434" name="Picture 4" descr="бигбен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33400" y="1143000"/>
            <a:ext cx="3565525" cy="5257800"/>
          </a:xfrm>
        </p:spPr>
      </p:pic>
      <p:pic>
        <p:nvPicPr>
          <p:cNvPr id="18435" name="Picture 5" descr="бигбен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76800" y="1143000"/>
            <a:ext cx="3516313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Tower Bridge</a:t>
            </a:r>
            <a:r>
              <a:rPr lang="ru-RU" dirty="0" smtClean="0"/>
              <a:t> (Тауэрский мост)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9458" name="Picture 4" descr="мост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8600" y="1219200"/>
            <a:ext cx="7924800" cy="5181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066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 Trafalgar Square</a:t>
            </a:r>
            <a:r>
              <a:rPr lang="ru-RU" dirty="0" smtClean="0"/>
              <a:t> (</a:t>
            </a:r>
            <a:r>
              <a:rPr lang="ru-RU" dirty="0" err="1" smtClean="0"/>
              <a:t>Трафальгарская</a:t>
            </a:r>
            <a:r>
              <a:rPr lang="ru-RU" dirty="0" smtClean="0"/>
              <a:t> площадь)</a:t>
            </a:r>
            <a:endParaRPr lang="ru-RU" dirty="0"/>
          </a:p>
        </p:txBody>
      </p:sp>
      <p:pic>
        <p:nvPicPr>
          <p:cNvPr id="20482" name="Picture 4" descr="площадь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19350" y="2151063"/>
            <a:ext cx="4457700" cy="333375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Buckingham Palace</a:t>
            </a:r>
            <a:r>
              <a:rPr lang="ru-RU" dirty="0" smtClean="0"/>
              <a:t> (Букингемский Дворец)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21506" name="Picture 4" descr="дворец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85800" y="1676400"/>
            <a:ext cx="7467600" cy="495300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Tower of London</a:t>
            </a:r>
            <a:r>
              <a:rPr lang="ru-RU" dirty="0" smtClean="0"/>
              <a:t> (Лондонский Тауэр)</a:t>
            </a:r>
            <a:endParaRPr lang="ru-RU" dirty="0"/>
          </a:p>
        </p:txBody>
      </p:sp>
      <p:pic>
        <p:nvPicPr>
          <p:cNvPr id="22530" name="Picture 4" descr="тауэр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14400" y="1219200"/>
            <a:ext cx="7620000" cy="525780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рек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830</TotalTime>
  <Words>708</Words>
  <Application>Microsoft Office PowerPoint</Application>
  <PresentationFormat>Экран (4:3)</PresentationFormat>
  <Paragraphs>128</Paragraphs>
  <Slides>31</Slides>
  <Notes>1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41" baseType="lpstr">
      <vt:lpstr>Aharoni</vt:lpstr>
      <vt:lpstr>Algerian</vt:lpstr>
      <vt:lpstr>Arial</vt:lpstr>
      <vt:lpstr>Calibri</vt:lpstr>
      <vt:lpstr>Franklin Gothic Book</vt:lpstr>
      <vt:lpstr>Franklin Gothic Medium</vt:lpstr>
      <vt:lpstr>Times New Roman</vt:lpstr>
      <vt:lpstr>Trebuchet MS</vt:lpstr>
      <vt:lpstr>Wingdings 2</vt:lpstr>
      <vt:lpstr>Трек</vt:lpstr>
      <vt:lpstr>Урок применения знаний, умений и навыков</vt:lpstr>
      <vt:lpstr>Особенности урока</vt:lpstr>
      <vt:lpstr>Структура урока:</vt:lpstr>
      <vt:lpstr>Презентация PowerPoint</vt:lpstr>
      <vt:lpstr>Big Ben (Биг Бен) </vt:lpstr>
      <vt:lpstr>Tower Bridge (Тауэрский мост) </vt:lpstr>
      <vt:lpstr>  Trafalgar Square (Трафальгарская площадь)</vt:lpstr>
      <vt:lpstr>Buckingham Palace (Букингемский Дворец) </vt:lpstr>
      <vt:lpstr>Tower of London (Лондонский Тауэр)</vt:lpstr>
      <vt:lpstr>THE YEOMEN WARDERS</vt:lpstr>
      <vt:lpstr>Презентация PowerPoint</vt:lpstr>
      <vt:lpstr>What would you like to know about Beefeaters?</vt:lpstr>
      <vt:lpstr>Презентация PowerPoint</vt:lpstr>
      <vt:lpstr>Презентация PowerPoint</vt:lpstr>
      <vt:lpstr>Answer the questions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Cinquain/ Синквейн </vt:lpstr>
      <vt:lpstr>Презентация PowerPoint</vt:lpstr>
      <vt:lpstr>Reflexion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YEOMEN WARDERS</dc:title>
  <dc:creator>Home</dc:creator>
  <cp:lastModifiedBy>user01</cp:lastModifiedBy>
  <cp:revision>88</cp:revision>
  <dcterms:created xsi:type="dcterms:W3CDTF">2013-11-08T11:22:11Z</dcterms:created>
  <dcterms:modified xsi:type="dcterms:W3CDTF">2017-12-05T06:16:56Z</dcterms:modified>
</cp:coreProperties>
</file>