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0" y="1205948"/>
            <a:ext cx="9144000" cy="5652052"/>
          </a:xfrm>
          <a:prstGeom prst="rect">
            <a:avLst/>
          </a:prstGeom>
          <a:gradFill flip="none" rotWithShape="1">
            <a:gsLst>
              <a:gs pos="100000">
                <a:schemeClr val="accent3">
                  <a:lumMod val="5000"/>
                  <a:lumOff val="95000"/>
                  <a:alpha val="0"/>
                </a:schemeClr>
              </a:gs>
              <a:gs pos="0">
                <a:schemeClr val="bg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securitylab.ru/software/301944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curitylab.ru/upload/iblock/51021c813e17e48872b639aa8a055600.png" TargetMode="External"/><Relationship Id="rId2" Type="http://schemas.openxmlformats.org/officeDocument/2006/relationships/hyperlink" Target="http://soft.mail.ru/program_page.php?grp=538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144000" cy="6858000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2164976" y="1021976"/>
            <a:ext cx="4814047" cy="4814047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495984" y="1389528"/>
            <a:ext cx="6694980" cy="4078941"/>
          </a:xfrm>
          <a:prstGeom prst="ellipse">
            <a:avLst/>
          </a:prstGeom>
          <a:gradFill flip="none" rotWithShape="1">
            <a:gsLst>
              <a:gs pos="54000">
                <a:schemeClr val="accent3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родительского собрания: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Негативное влияние социальных сетей на подростков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95983" y="1964009"/>
            <a:ext cx="6152030" cy="1876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1495983" y="1223493"/>
            <a:ext cx="5651127" cy="3102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21546" y="569448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0"/>
              </a:spcBef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  <a:p>
            <a:pPr algn="r">
              <a:spcBef>
                <a:spcPts val="0"/>
              </a:spcBef>
            </a:pP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Красуцкая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С. О.</a:t>
            </a: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в\Downloads\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12" y="1429555"/>
            <a:ext cx="7443988" cy="496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76" y="828765"/>
            <a:ext cx="7886700" cy="1325563"/>
          </a:xfrm>
        </p:spPr>
        <p:txBody>
          <a:bodyPr/>
          <a:lstStyle/>
          <a:p>
            <a:pPr algn="ctr"/>
            <a:r>
              <a:rPr lang="ru-RU" b="1" dirty="0"/>
              <a:t>Компьютерная зависимость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 rot="7320000">
            <a:off x="1794980" y="1917040"/>
            <a:ext cx="1060632" cy="50382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 rot="3780000">
            <a:off x="6011603" y="1963003"/>
            <a:ext cx="978408" cy="4846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65914" y="2603856"/>
            <a:ext cx="734095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FF0000"/>
                </a:solidFill>
              </a:rPr>
              <a:t>Кибераддикция</a:t>
            </a:r>
            <a:r>
              <a:rPr lang="ru-RU" sz="2000" b="1" i="1" dirty="0">
                <a:solidFill>
                  <a:srgbClr val="FF0000"/>
                </a:solidFill>
              </a:rPr>
              <a:t>            </a:t>
            </a:r>
            <a:r>
              <a:rPr lang="ru-RU" sz="2000" b="1" i="1" dirty="0" smtClean="0">
                <a:solidFill>
                  <a:srgbClr val="FF0000"/>
                </a:solidFill>
              </a:rPr>
              <a:t>                                    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Сетеголизм</a:t>
            </a:r>
            <a:endParaRPr lang="ru-RU" sz="2000" b="1" i="1" dirty="0">
              <a:solidFill>
                <a:srgbClr val="FF0000"/>
              </a:solidFill>
            </a:endParaRPr>
          </a:p>
          <a:p>
            <a:r>
              <a:rPr lang="ru-RU" i="1" dirty="0"/>
              <a:t>  </a:t>
            </a:r>
            <a:r>
              <a:rPr lang="ru-RU" b="1" i="1" dirty="0" smtClean="0"/>
              <a:t>зависимость от                                             зависимость от </a:t>
            </a:r>
            <a:r>
              <a:rPr lang="ru-RU" b="1" i="1" dirty="0"/>
              <a:t>интернета</a:t>
            </a:r>
            <a:endParaRPr lang="ru-RU" b="1" i="1" dirty="0" smtClean="0"/>
          </a:p>
          <a:p>
            <a:r>
              <a:rPr lang="ru-RU" b="1" i="1" dirty="0"/>
              <a:t>к</a:t>
            </a:r>
            <a:r>
              <a:rPr lang="ru-RU" b="1" i="1" dirty="0" smtClean="0"/>
              <a:t>омпьютерных игр</a:t>
            </a:r>
            <a:endParaRPr lang="ru-RU" b="1" i="1" dirty="0"/>
          </a:p>
          <a:p>
            <a:endParaRPr lang="ru-RU" i="1" dirty="0" smtClean="0"/>
          </a:p>
          <a:p>
            <a:endParaRPr lang="ru-RU" i="1" dirty="0"/>
          </a:p>
          <a:p>
            <a:endParaRPr lang="ru-RU" i="1" dirty="0"/>
          </a:p>
          <a:p>
            <a:r>
              <a:rPr lang="ru-RU" b="1" dirty="0"/>
              <a:t>В 2012 г. новый термин - </a:t>
            </a:r>
            <a:r>
              <a:rPr lang="ru-RU" b="1" dirty="0">
                <a:solidFill>
                  <a:srgbClr val="FF0000"/>
                </a:solidFill>
              </a:rPr>
              <a:t>"КИБЕРНЕТИЧЕСКАЯ ЛУДОМАНИЯ" </a:t>
            </a:r>
            <a:r>
              <a:rPr lang="ru-RU" b="1" dirty="0"/>
              <a:t>официально введен в мировую медицинскую практику.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272510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498" y="1163616"/>
            <a:ext cx="7886700" cy="1325563"/>
          </a:xfrm>
        </p:spPr>
        <p:txBody>
          <a:bodyPr/>
          <a:lstStyle/>
          <a:p>
            <a:r>
              <a:rPr lang="ru-RU" b="1" dirty="0"/>
              <a:t>Причины появления компьютерной зависимости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498" y="2727147"/>
            <a:ext cx="7886700" cy="4351338"/>
          </a:xfrm>
        </p:spPr>
        <p:txBody>
          <a:bodyPr/>
          <a:lstStyle/>
          <a:p>
            <a:r>
              <a:rPr lang="ru-RU" b="1" dirty="0"/>
              <a:t>отсутствия теплых доверительных отношений, понимания в семье;</a:t>
            </a:r>
          </a:p>
          <a:p>
            <a:r>
              <a:rPr lang="ru-RU" b="1" dirty="0"/>
              <a:t>неумения ладить с окружающими, отсутствия друзей;</a:t>
            </a:r>
          </a:p>
          <a:p>
            <a:r>
              <a:rPr lang="ru-RU" b="1" dirty="0"/>
              <a:t>отсутствия увлечений, хобби, не связанных с компьютером;</a:t>
            </a:r>
            <a:endParaRPr lang="en-US" b="1" dirty="0"/>
          </a:p>
          <a:p>
            <a:r>
              <a:rPr lang="ru-RU" b="1" dirty="0"/>
              <a:t>общая неудачливость ребёнка.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806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681" y="1228011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Опасности социальных сетей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619" y="2171811"/>
            <a:ext cx="7886700" cy="4351338"/>
          </a:xfrm>
        </p:spPr>
        <p:txBody>
          <a:bodyPr>
            <a:normAutofit lnSpcReduction="10000"/>
          </a:bodyPr>
          <a:lstStyle/>
          <a:p>
            <a:pPr marL="45720" lvl="0" indent="0" algn="ctr" defTabSz="914400" fontAlgn="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None/>
              <a:defRPr/>
            </a:pPr>
            <a:r>
              <a:rPr lang="ru-RU" b="1" i="1" u="sng" dirty="0" smtClean="0"/>
              <a:t>1.Наркотики</a:t>
            </a:r>
            <a:endParaRPr lang="ru-RU" i="1" u="sng" dirty="0"/>
          </a:p>
          <a:p>
            <a:pPr marL="45720" lvl="0" indent="0" defTabSz="914400" fontAlgn="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None/>
              <a:defRPr/>
            </a:pPr>
            <a:r>
              <a:rPr lang="ru-RU" b="1" i="1" dirty="0"/>
              <a:t>Интернет пестрит новостями о “пользе” употребления </a:t>
            </a:r>
            <a:r>
              <a:rPr lang="ru-RU" b="1" i="1" dirty="0" smtClean="0"/>
              <a:t>запрещённых средств, </a:t>
            </a:r>
            <a:r>
              <a:rPr lang="ru-RU" b="1" i="1" dirty="0"/>
              <a:t>рецептами и советами изготовления “зелья</a:t>
            </a:r>
            <a:r>
              <a:rPr lang="ru-RU" b="1" i="1" dirty="0" smtClean="0"/>
              <a:t>”.</a:t>
            </a:r>
          </a:p>
          <a:p>
            <a:pPr marL="45720" indent="0" algn="ctr" defTabSz="914400" fontAlgn="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None/>
              <a:defRPr/>
            </a:pPr>
            <a:r>
              <a:rPr lang="ru-RU" sz="2000" b="1" i="1" u="sng" dirty="0" smtClean="0"/>
              <a:t>2.Депрессивные </a:t>
            </a:r>
            <a:r>
              <a:rPr lang="ru-RU" sz="2000" b="1" i="1" u="sng" dirty="0"/>
              <a:t>молодежные </a:t>
            </a:r>
            <a:r>
              <a:rPr lang="ru-RU" sz="2000" b="1" i="1" u="sng" dirty="0" smtClean="0"/>
              <a:t>течения</a:t>
            </a:r>
            <a:endParaRPr lang="ru-RU" b="1" i="1" dirty="0"/>
          </a:p>
          <a:p>
            <a:pPr marL="45720" lvl="0" indent="0" algn="ctr" defTabSz="914400" fontAlgn="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None/>
              <a:defRPr/>
            </a:pPr>
            <a:r>
              <a:rPr lang="ru-RU" sz="2000" b="1" i="1" u="sng" dirty="0" smtClean="0"/>
              <a:t>3.Секты</a:t>
            </a:r>
            <a:endParaRPr lang="ru-RU" sz="2000" b="1" i="1" u="sng" dirty="0"/>
          </a:p>
          <a:p>
            <a:pPr marL="45720" lvl="0" indent="0" defTabSz="914400" fontAlgn="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None/>
              <a:defRPr/>
            </a:pPr>
            <a:r>
              <a:rPr lang="ru-RU" sz="2000" b="1" i="1" dirty="0"/>
              <a:t>Виртуальный собеседник не схватит за руку, но ему вполне по силам “проникнуть в мысли” и повлиять на взгляды на мир.</a:t>
            </a:r>
          </a:p>
          <a:p>
            <a:pPr marL="45720" lvl="0" indent="0" algn="ctr" defTabSz="914400" fontAlgn="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None/>
              <a:defRPr/>
            </a:pPr>
            <a:r>
              <a:rPr lang="ru-RU" sz="2400" b="1" i="1" u="sng" dirty="0" smtClean="0"/>
              <a:t>4.Экстремизм</a:t>
            </a:r>
            <a:r>
              <a:rPr lang="ru-RU" sz="2400" b="1" i="1" u="sng" dirty="0"/>
              <a:t>, национализм, фашизм</a:t>
            </a:r>
            <a:endParaRPr lang="ru-RU" sz="2400" i="1" u="sng" dirty="0"/>
          </a:p>
          <a:p>
            <a:pPr marL="45720" lvl="0" indent="0" defTabSz="914400" fontAlgn="t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None/>
              <a:defRPr/>
            </a:pPr>
            <a:r>
              <a:rPr lang="ru-RU" sz="2400" i="1" dirty="0"/>
              <a:t>Все широкие возможности Интернета используются представителями экстремистских течений для того, чтобы заманить в свои ряды новичков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73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892" y="1034827"/>
            <a:ext cx="7886700" cy="1325563"/>
          </a:xfrm>
        </p:spPr>
        <p:txBody>
          <a:bodyPr/>
          <a:lstStyle/>
          <a:p>
            <a:r>
              <a:rPr lang="ru-RU" b="1" dirty="0"/>
              <a:t>Профилактика компьютерной зависимости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67" y="2506662"/>
            <a:ext cx="7886700" cy="4351338"/>
          </a:xfrm>
        </p:spPr>
        <p:txBody>
          <a:bodyPr/>
          <a:lstStyle/>
          <a:p>
            <a:r>
              <a:rPr lang="ru-RU" sz="2400" b="1" dirty="0"/>
              <a:t>создание теплых </a:t>
            </a:r>
            <a:r>
              <a:rPr lang="ru-RU" sz="2400" b="1" dirty="0" smtClean="0"/>
              <a:t>взаимоотношений </a:t>
            </a:r>
            <a:r>
              <a:rPr lang="ru-RU" sz="2400" b="1" dirty="0"/>
              <a:t>с </a:t>
            </a:r>
            <a:r>
              <a:rPr lang="ru-RU" sz="2400" b="1" dirty="0" smtClean="0"/>
              <a:t>подростком;</a:t>
            </a:r>
            <a:endParaRPr lang="ru-RU" sz="2400" b="1" dirty="0"/>
          </a:p>
          <a:p>
            <a:r>
              <a:rPr lang="ru-RU" sz="2400" b="1" dirty="0"/>
              <a:t> совместное времяпрепровождение и интерес к его жизни и досугу;</a:t>
            </a:r>
          </a:p>
          <a:p>
            <a:r>
              <a:rPr lang="ru-RU" sz="2400" b="1" dirty="0"/>
              <a:t>ограничение времени проведения перед компьютером;</a:t>
            </a:r>
          </a:p>
          <a:p>
            <a:r>
              <a:rPr lang="ru-RU" sz="2400" b="1" dirty="0"/>
              <a:t>увлечение ребенка спортом, книгами, искусством.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709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621" y="970433"/>
            <a:ext cx="7886700" cy="1325563"/>
          </a:xfrm>
        </p:spPr>
        <p:txBody>
          <a:bodyPr/>
          <a:lstStyle/>
          <a:p>
            <a:pPr algn="ctr"/>
            <a:r>
              <a:rPr lang="ru-RU" b="1" u="sng" dirty="0"/>
              <a:t>Программы-фильтры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70468"/>
            <a:ext cx="8502471" cy="4773166"/>
          </a:xfrm>
        </p:spPr>
        <p:txBody>
          <a:bodyPr/>
          <a:lstStyle/>
          <a:p>
            <a:pPr marL="45720" indent="0">
              <a:buNone/>
            </a:pPr>
            <a:r>
              <a:rPr lang="en-US" sz="3600" b="1" i="1" dirty="0">
                <a:solidFill>
                  <a:srgbClr val="FF0000"/>
                </a:solidFill>
              </a:rPr>
              <a:t>Power Spy 2008 </a:t>
            </a:r>
            <a:r>
              <a:rPr lang="en-US" sz="2400" b="1" dirty="0"/>
              <a:t>(</a:t>
            </a:r>
            <a:r>
              <a:rPr lang="en-US" sz="2400" b="1" dirty="0">
                <a:hlinkClick r:id="rId2"/>
              </a:rPr>
              <a:t>http://www.securitylab.ru/software/301944.php</a:t>
            </a:r>
            <a:r>
              <a:rPr lang="en-US" sz="2400" b="1" dirty="0"/>
              <a:t>)</a:t>
            </a:r>
            <a:endParaRPr lang="ru-RU" sz="24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 descr="SNAG-0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618" y="2855296"/>
            <a:ext cx="4575599" cy="3785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66462" y="3140968"/>
            <a:ext cx="367753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Программу удобно использовать, чтобы узнать, чем заняты дети в отсутствие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7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i="1" dirty="0" err="1">
                <a:solidFill>
                  <a:srgbClr val="FF0000"/>
                </a:solidFill>
              </a:rPr>
              <a:t>iProtectYou</a:t>
            </a:r>
            <a:r>
              <a:rPr lang="en-US" sz="3600" b="1" i="1" dirty="0">
                <a:solidFill>
                  <a:srgbClr val="FF0000"/>
                </a:solidFill>
              </a:rPr>
              <a:t> Pro </a:t>
            </a:r>
            <a:r>
              <a:rPr lang="en-US" sz="2400" b="1" dirty="0"/>
              <a:t>(</a:t>
            </a:r>
            <a:r>
              <a:rPr lang="en-US" sz="2400" b="1" dirty="0">
                <a:hlinkClick r:id="rId2"/>
              </a:rPr>
              <a:t>http://soft.mail.ru/program_page.php?grp=5382</a:t>
            </a:r>
            <a:r>
              <a:rPr lang="en-US" sz="2400" b="1" dirty="0"/>
              <a:t>)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Picture 2" descr="51021c813e17e48872b639aa8a055600">
            <a:hlinkClick r:id="rId3" tooltip="&quot;iProtectYou Pro &quot;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452" y="2909329"/>
            <a:ext cx="4546388" cy="3600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16322" y="368657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Программа-фильтр интернета,</a:t>
            </a:r>
          </a:p>
          <a:p>
            <a:r>
              <a:rPr lang="ru-RU" sz="2400" b="1" dirty="0"/>
              <a:t> позволяет родителям ограничивать  по разным параметрам сайты, </a:t>
            </a:r>
          </a:p>
          <a:p>
            <a:r>
              <a:rPr lang="ru-RU" sz="2400" b="1" dirty="0"/>
              <a:t>просматриваемые детьми.</a:t>
            </a:r>
          </a:p>
        </p:txBody>
      </p:sp>
    </p:spTree>
    <p:extLst>
      <p:ext uri="{BB962C8B-B14F-4D97-AF65-F5344CB8AC3E}">
        <p14:creationId xmlns:p14="http://schemas.microsoft.com/office/powerpoint/2010/main" val="28221261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228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Компьютерная зависимость </vt:lpstr>
      <vt:lpstr>Причины появления компьютерной зависимости</vt:lpstr>
      <vt:lpstr>Опасности социальных сетей</vt:lpstr>
      <vt:lpstr>Профилактика компьютерной зависимости</vt:lpstr>
      <vt:lpstr>Программы-фильтры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днв</cp:lastModifiedBy>
  <cp:revision>7</cp:revision>
  <dcterms:created xsi:type="dcterms:W3CDTF">2014-11-21T11:00:06Z</dcterms:created>
  <dcterms:modified xsi:type="dcterms:W3CDTF">2020-12-02T18:35:29Z</dcterms:modified>
</cp:coreProperties>
</file>