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7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1357298"/>
            <a:ext cx="7000924" cy="3214710"/>
          </a:xfrm>
        </p:spPr>
        <p:txBody>
          <a:bodyPr>
            <a:normAutofit/>
          </a:bodyPr>
          <a:lstStyle/>
          <a:p>
            <a:r>
              <a:rPr lang="ru-RU" dirty="0" smtClean="0"/>
              <a:t>     «Особенности мыслительной деятельности младших школьников.</a:t>
            </a:r>
            <a:br>
              <a:rPr lang="ru-RU" dirty="0" smtClean="0"/>
            </a:br>
            <a:r>
              <a:rPr lang="ru-RU" dirty="0" smtClean="0"/>
              <a:t>     Значение семьи в ее развитии»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5000636"/>
            <a:ext cx="6643734" cy="137428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Педагог-психолог МБОУ «СШ № 16»</a:t>
            </a:r>
          </a:p>
          <a:p>
            <a:r>
              <a:rPr lang="ru-RU" sz="2800" smtClean="0"/>
              <a:t>Кислая Т.А.</a:t>
            </a:r>
            <a:endParaRPr lang="ru-RU" sz="2800" dirty="0" smtClean="0"/>
          </a:p>
        </p:txBody>
      </p:sp>
      <p:pic>
        <p:nvPicPr>
          <p:cNvPr id="1026" name="Picture 2" descr="Родительское собрание в 1 класс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20734"/>
            <a:ext cx="2000264" cy="2855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достижение успехов</a:t>
            </a:r>
            <a:br>
              <a:rPr lang="ru-RU" b="1" dirty="0" smtClean="0"/>
            </a:br>
            <a:r>
              <a:rPr lang="ru-RU" b="1" dirty="0" smtClean="0"/>
              <a:t> младшим школьником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Мотив достижения успехов и мотив избегания неудач.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  Если педагог и родители, которые являются для ребенка авторитетом, требуют от него только успешности в учебной деятельности, наказывают за неудачи, ошибки, это приводит к тому, что ребенок будет руководствоваться лишь </a:t>
            </a:r>
            <a:r>
              <a:rPr lang="ru-RU" b="1" i="1" dirty="0" smtClean="0"/>
              <a:t>мотивом избегания неудач.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  Если ребенка хвалят, поддерживают, отмечают его успехи, то это будет способствовать формированию </a:t>
            </a:r>
            <a:r>
              <a:rPr lang="ru-RU" b="1" i="1" dirty="0" smtClean="0"/>
              <a:t>мотивации достижения.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Тест для родителей: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200" dirty="0" smtClean="0"/>
              <a:t>(отметьте те фразы, которыми вы часто пользуетесь в семье)</a:t>
            </a:r>
            <a:endParaRPr lang="ru-RU" sz="2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dirty="0" smtClean="0"/>
              <a:t>Сколько раз тебе повторять?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Посоветуй мне, пожалуйста. 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Не знаю, что бы я без тебя делал (а).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 в кого ты такой (</a:t>
            </a:r>
            <a:r>
              <a:rPr lang="ru-RU" dirty="0" err="1" smtClean="0"/>
              <a:t>ая</a:t>
            </a:r>
            <a:r>
              <a:rPr lang="ru-RU" dirty="0" smtClean="0"/>
              <a:t>) уродился(</a:t>
            </a:r>
            <a:r>
              <a:rPr lang="ru-RU" dirty="0" err="1" smtClean="0"/>
              <a:t>лась</a:t>
            </a:r>
            <a:r>
              <a:rPr lang="ru-RU" dirty="0" smtClean="0"/>
              <a:t>)!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Какие у тебя замечательные друзья!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На кого ты похож(а)!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Вот я в твоё время!...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Ты нам опора и помощник!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Ну что за друзья у тебя!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О чём ты только думаешь!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Какая ты у меня умница!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А ты как считаешь, сынок(доченька)? 1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У всех дети как дети, а ты? 2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Какой (</a:t>
            </a:r>
            <a:r>
              <a:rPr lang="ru-RU" dirty="0" err="1" smtClean="0"/>
              <a:t>ая</a:t>
            </a:r>
            <a:r>
              <a:rPr lang="ru-RU" dirty="0" smtClean="0"/>
              <a:t>) ты у меня сообразительный(</a:t>
            </a:r>
            <a:r>
              <a:rPr lang="ru-RU" dirty="0" err="1" smtClean="0"/>
              <a:t>ая</a:t>
            </a:r>
            <a:r>
              <a:rPr lang="ru-RU" dirty="0" smtClean="0"/>
              <a:t>)! 1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Оцените результаты: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214974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u="sng" dirty="0" smtClean="0"/>
              <a:t>7 – 8 баллов.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Живёте душа в душу. Ребёнок любит и уважает вас.</a:t>
            </a:r>
          </a:p>
          <a:p>
            <a:pPr>
              <a:lnSpc>
                <a:spcPct val="80000"/>
              </a:lnSpc>
            </a:pPr>
            <a:endParaRPr lang="ru-RU" sz="1600" dirty="0" smtClean="0"/>
          </a:p>
          <a:p>
            <a:pPr>
              <a:lnSpc>
                <a:spcPct val="80000"/>
              </a:lnSpc>
            </a:pPr>
            <a:r>
              <a:rPr lang="ru-RU" u="sng" dirty="0" smtClean="0"/>
              <a:t>9 – 10 баллов. 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Вы непоследовательны в общении. Ребёнок вас уважает, но не всегда откровенен.</a:t>
            </a:r>
          </a:p>
          <a:p>
            <a:pPr>
              <a:lnSpc>
                <a:spcPct val="80000"/>
              </a:lnSpc>
            </a:pPr>
            <a:endParaRPr lang="ru-RU" sz="1600" dirty="0" smtClean="0"/>
          </a:p>
          <a:p>
            <a:pPr>
              <a:lnSpc>
                <a:spcPct val="80000"/>
              </a:lnSpc>
            </a:pPr>
            <a:r>
              <a:rPr lang="ru-RU" u="sng" dirty="0" smtClean="0"/>
              <a:t>11 – 12 баллов.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   Необходимо быть к ребёнку повнимательнее. Авторитет не заменяет любви.</a:t>
            </a:r>
          </a:p>
          <a:p>
            <a:pPr>
              <a:lnSpc>
                <a:spcPct val="80000"/>
              </a:lnSpc>
            </a:pPr>
            <a:endParaRPr lang="ru-RU" sz="1600" dirty="0" smtClean="0"/>
          </a:p>
          <a:p>
            <a:pPr>
              <a:lnSpc>
                <a:spcPct val="80000"/>
              </a:lnSpc>
            </a:pPr>
            <a:r>
              <a:rPr lang="ru-RU" u="sng" dirty="0" smtClean="0"/>
              <a:t>13 -14 баллов</a:t>
            </a:r>
            <a:r>
              <a:rPr lang="ru-RU" dirty="0" smtClean="0"/>
              <a:t>.   </a:t>
            </a:r>
          </a:p>
          <a:p>
            <a:pPr>
              <a:lnSpc>
                <a:spcPct val="80000"/>
              </a:lnSpc>
              <a:buNone/>
            </a:pPr>
            <a:r>
              <a:rPr lang="ru-RU" dirty="0" smtClean="0"/>
              <a:t>Идёте по неровному пути. Существует недоверие между вами и ребёнком. Уделяйте ему больше времени, уважайте его, прислушивайтесь к его мнению.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Решение собрания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429684" cy="4873752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800" dirty="0" smtClean="0"/>
              <a:t>    При общении и работе с детьми учитывать физиологические и психологические особенности младших школьников. </a:t>
            </a:r>
          </a:p>
          <a:p>
            <a:endParaRPr lang="ru-RU" dirty="0"/>
          </a:p>
        </p:txBody>
      </p:sp>
      <p:pic>
        <p:nvPicPr>
          <p:cNvPr id="3074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3" y="3456585"/>
            <a:ext cx="2643206" cy="256158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7467600" cy="4973778"/>
          </a:xfrm>
        </p:spPr>
        <p:txBody>
          <a:bodyPr>
            <a:normAutofit/>
          </a:bodyPr>
          <a:lstStyle/>
          <a:p>
            <a:pPr algn="ctr"/>
            <a:endParaRPr lang="ru-RU" sz="1000" dirty="0" smtClean="0"/>
          </a:p>
          <a:p>
            <a:pPr algn="ctr"/>
            <a:endParaRPr lang="ru-RU" sz="2800" dirty="0" smtClean="0"/>
          </a:p>
          <a:p>
            <a:pPr algn="ctr">
              <a:buNone/>
            </a:pPr>
            <a:r>
              <a:rPr lang="ru-RU" sz="4800" b="1" i="1" dirty="0" smtClean="0">
                <a:solidFill>
                  <a:srgbClr val="7030A0"/>
                </a:solidFill>
              </a:rPr>
              <a:t>Спасибо за внимание!</a:t>
            </a:r>
            <a:endParaRPr lang="ru-RU" sz="4800" b="1" i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Program Files\Microsoft Office\MEDIA\CAGCAT10\j02849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0768" y="3071810"/>
            <a:ext cx="5060125" cy="357303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8429684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« Особенности мыслительной деятельности </a:t>
            </a:r>
            <a:br>
              <a:rPr lang="ru-RU" sz="2700" b="1" dirty="0" smtClean="0"/>
            </a:br>
            <a:r>
              <a:rPr lang="ru-RU" sz="2700" b="1" dirty="0" smtClean="0"/>
              <a:t>младших школьников. </a:t>
            </a:r>
            <a:br>
              <a:rPr lang="ru-RU" sz="2700" b="1" dirty="0" smtClean="0"/>
            </a:br>
            <a:r>
              <a:rPr lang="ru-RU" sz="2700" b="1" dirty="0" smtClean="0"/>
              <a:t>Значение семьи в ее развитии»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472006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Цель:</a:t>
            </a:r>
            <a:r>
              <a:rPr lang="ru-RU" sz="2800" dirty="0" smtClean="0"/>
              <a:t> </a:t>
            </a:r>
          </a:p>
          <a:p>
            <a:pPr lvl="0"/>
            <a:r>
              <a:rPr lang="ru-RU" sz="2800" dirty="0" smtClean="0"/>
              <a:t>ознакомить родителей с особенностями физиологического и психологического развития младших школьников;</a:t>
            </a:r>
          </a:p>
          <a:p>
            <a:pPr lvl="0"/>
            <a:r>
              <a:rPr lang="ru-RU" sz="2800" dirty="0" smtClean="0"/>
              <a:t>показать развитие потребностей и форм общения детей в школе;</a:t>
            </a:r>
          </a:p>
          <a:p>
            <a:pPr lvl="0"/>
            <a:r>
              <a:rPr lang="ru-RU" sz="2800" dirty="0" smtClean="0"/>
              <a:t>рассказать об индивидуальных особенностях детей.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129697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« Особенности мыслительной деятельности младших школьников.</a:t>
            </a:r>
            <a:br>
              <a:rPr lang="ru-RU" sz="2400" b="1" dirty="0" smtClean="0"/>
            </a:br>
            <a:r>
              <a:rPr lang="ru-RU" sz="2400" b="1" dirty="0" smtClean="0"/>
              <a:t> Значение семьи в ее развитии»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57256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/>
              <a:t>     План работы:</a:t>
            </a:r>
          </a:p>
          <a:p>
            <a:pPr>
              <a:buNone/>
            </a:pPr>
            <a:r>
              <a:rPr lang="ru-RU" sz="2800" dirty="0" smtClean="0"/>
              <a:t>   1. Теоретическая часть</a:t>
            </a:r>
          </a:p>
          <a:p>
            <a:pPr>
              <a:buNone/>
            </a:pPr>
            <a:r>
              <a:rPr lang="ru-RU" sz="2800" dirty="0" smtClean="0"/>
              <a:t>   2. Практическая часть</a:t>
            </a:r>
          </a:p>
          <a:p>
            <a:pPr>
              <a:buNone/>
            </a:pPr>
            <a:r>
              <a:rPr lang="ru-RU" sz="2800" dirty="0" smtClean="0"/>
              <a:t>   3.  Тест для родителей </a:t>
            </a:r>
          </a:p>
          <a:p>
            <a:pPr>
              <a:buNone/>
            </a:pPr>
            <a:r>
              <a:rPr lang="ru-RU" sz="2800" dirty="0" smtClean="0"/>
              <a:t>   4. Памятка  «Ваши дети – первоклассники»</a:t>
            </a:r>
          </a:p>
          <a:p>
            <a:pPr>
              <a:buNone/>
            </a:pPr>
            <a:r>
              <a:rPr lang="ru-RU" sz="2800" dirty="0" smtClean="0"/>
              <a:t>   5. Разное </a:t>
            </a:r>
          </a:p>
          <a:p>
            <a:pPr>
              <a:buNone/>
            </a:pPr>
            <a:r>
              <a:rPr lang="ru-RU" sz="2800" dirty="0" smtClean="0"/>
              <a:t>   6.</a:t>
            </a:r>
            <a:r>
              <a:rPr lang="ru-RU" sz="2800" b="1" dirty="0" smtClean="0"/>
              <a:t> </a:t>
            </a:r>
            <a:r>
              <a:rPr lang="ru-RU" sz="2800" dirty="0" smtClean="0"/>
              <a:t>Решение собрания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Поддержание у первоклассника «внутренней позиции школьника» 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500174"/>
            <a:ext cx="8143932" cy="49737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u="sng" dirty="0" smtClean="0"/>
              <a:t>Роль  родителей: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серьезное отношение к школьной жизни ребенка,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внимание к его успехам и неудачам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терпение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обязательное поощрение стараний и усилий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эмоциональная поддержка </a:t>
            </a:r>
          </a:p>
          <a:p>
            <a:pPr>
              <a:buNone/>
            </a:pPr>
            <a:r>
              <a:rPr lang="ru-RU" b="1" u="sng" dirty="0" smtClean="0"/>
              <a:t>Результат 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значимость своей деятельности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повышению самооценки ребенка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уверенность в себе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четыре вида деятельности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4000" b="1" i="1" dirty="0" smtClean="0"/>
              <a:t> учебная</a:t>
            </a:r>
          </a:p>
          <a:p>
            <a:pPr>
              <a:buFont typeface="Wingdings" pitchFamily="2" charset="2"/>
              <a:buChar char="v"/>
            </a:pPr>
            <a:r>
              <a:rPr lang="ru-RU" sz="4000" b="1" i="1" dirty="0" smtClean="0"/>
              <a:t> трудовая</a:t>
            </a:r>
          </a:p>
          <a:p>
            <a:pPr>
              <a:buFont typeface="Wingdings" pitchFamily="2" charset="2"/>
              <a:buChar char="v"/>
            </a:pPr>
            <a:r>
              <a:rPr lang="ru-RU" sz="4000" b="1" i="1" dirty="0" smtClean="0"/>
              <a:t> игровая</a:t>
            </a:r>
          </a:p>
          <a:p>
            <a:pPr>
              <a:buFont typeface="Wingdings" pitchFamily="2" charset="2"/>
              <a:buChar char="v"/>
            </a:pPr>
            <a:r>
              <a:rPr lang="ru-RU" sz="4000" b="1" i="1" dirty="0" smtClean="0"/>
              <a:t> общение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Учебная деятельность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2800" dirty="0" smtClean="0"/>
              <a:t>Учение должно быть системно и целенаправленно. </a:t>
            </a:r>
          </a:p>
          <a:p>
            <a:pPr>
              <a:buNone/>
            </a:pPr>
            <a:r>
              <a:rPr lang="ru-RU" sz="2800" dirty="0" smtClean="0"/>
              <a:t>Основы учебной деятельности в начальной школе — это 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овладение учебными действиями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smtClean="0"/>
              <a:t>контроль </a:t>
            </a:r>
          </a:p>
          <a:p>
            <a:pPr>
              <a:buFont typeface="Wingdings" pitchFamily="2" charset="2"/>
              <a:buChar char="v"/>
            </a:pPr>
            <a:r>
              <a:rPr lang="ru-RU" sz="2800" i="1" dirty="0" err="1" smtClean="0"/>
              <a:t>саморегуляция</a:t>
            </a:r>
            <a:endParaRPr lang="ru-RU" sz="2800" i="1" dirty="0" smtClean="0"/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96908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Особенности мыслительной деятельности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 smtClean="0"/>
              <a:t>Наиболее характерно для детей этого возраста наглядно-образное и действенно-образное мышление, создаются предпосылки для формирования логической формы мышления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050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500570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Речевое развитие детей седьмого года жизни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 smtClean="0"/>
              <a:t>предполагает наличие хорошего словарного запаса (3,5—7 тыс. слов), умение правильно произносить все звуки родного языка и способность к простейшему звуковому анализу слов.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/>
              <a:t>память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 dirty="0" smtClean="0"/>
              <a:t>Необходимо тренировать, развивать различные ее виды, необходимые для успешного запоминания учебного материала. И очень важная роль здесь отводится родителям, которые могут используя специальные игры, развивать память ребенка.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149</TotalTime>
  <Words>526</Words>
  <Application>Microsoft Office PowerPoint</Application>
  <PresentationFormat>Экран (4:3)</PresentationFormat>
  <Paragraphs>80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     «Особенности мыслительной деятельности младших школьников.      Значение семьи в ее развитии»</vt:lpstr>
      <vt:lpstr>    « Особенности мыслительной деятельности  младших школьников.  Значение семьи в ее развитии» </vt:lpstr>
      <vt:lpstr>« Особенности мыслительной деятельности младших школьников.  Значение семьи в ее развитии»</vt:lpstr>
      <vt:lpstr>Поддержание у первоклассника «внутренней позиции школьника»  </vt:lpstr>
      <vt:lpstr>четыре вида деятельности</vt:lpstr>
      <vt:lpstr>Учебная деятельность </vt:lpstr>
      <vt:lpstr>Особенности мыслительной деятельности</vt:lpstr>
      <vt:lpstr>Речевое развитие детей седьмого года жизни </vt:lpstr>
      <vt:lpstr>память</vt:lpstr>
      <vt:lpstr>достижение успехов  младшим школьником </vt:lpstr>
      <vt:lpstr>Тест для родителей: (отметьте те фразы, которыми вы часто пользуетесь в семье)</vt:lpstr>
      <vt:lpstr>Оцените результаты:</vt:lpstr>
      <vt:lpstr>Решение собрания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«Особенности мыслительной деятельности младших школьников.      Значение семьи в ее развитии»</dc:title>
  <dc:creator>К-6</dc:creator>
  <cp:lastModifiedBy>Пользователь Windows</cp:lastModifiedBy>
  <cp:revision>19</cp:revision>
  <dcterms:created xsi:type="dcterms:W3CDTF">2015-01-28T10:45:36Z</dcterms:created>
  <dcterms:modified xsi:type="dcterms:W3CDTF">2021-01-12T07:27:36Z</dcterms:modified>
</cp:coreProperties>
</file>