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3" r:id="rId2"/>
  </p:sldMasterIdLst>
  <p:notesMasterIdLst>
    <p:notesMasterId r:id="rId17"/>
  </p:notesMasterIdLst>
  <p:sldIdLst>
    <p:sldId id="262" r:id="rId3"/>
    <p:sldId id="264" r:id="rId4"/>
    <p:sldId id="276" r:id="rId5"/>
    <p:sldId id="268" r:id="rId6"/>
    <p:sldId id="271" r:id="rId7"/>
    <p:sldId id="280" r:id="rId8"/>
    <p:sldId id="282" r:id="rId9"/>
    <p:sldId id="283" r:id="rId10"/>
    <p:sldId id="284" r:id="rId11"/>
    <p:sldId id="286" r:id="rId12"/>
    <p:sldId id="288" r:id="rId13"/>
    <p:sldId id="281" r:id="rId14"/>
    <p:sldId id="312" r:id="rId15"/>
    <p:sldId id="31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17" autoAdjust="0"/>
  </p:normalViewPr>
  <p:slideViewPr>
    <p:cSldViewPr>
      <p:cViewPr>
        <p:scale>
          <a:sx n="70" d="100"/>
          <a:sy n="70" d="100"/>
        </p:scale>
        <p:origin x="-197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5D97F-4F45-43A1-B79A-E54F9F935B22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6CBB1-5770-4349-BCDA-7326B6C674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41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03054" indent="-27040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81621" indent="-2163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14269" indent="-2163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946918" indent="-2163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79566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812214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244863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677511" indent="-2163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DE55AD-74F6-42E7-963F-184493AD6555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AAAB-4C32-44E0-91DC-A8290304D0B4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1288-4070-4009-96C7-4BB16DC73C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9351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5741-9579-41A8-A249-DCA3F6BEE00D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90753-CB05-4E8A-801C-7C03167FE8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998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26D6-30A5-4399-ACED-AA1393259438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21314-8AEB-4B3E-9FFD-F61DFCDC63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6169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829" y="2357430"/>
            <a:ext cx="3603171" cy="4163665"/>
          </a:xfrm>
          <a:prstGeom prst="rect">
            <a:avLst/>
          </a:prstGeom>
          <a:noFill/>
        </p:spPr>
      </p:pic>
      <p:grpSp>
        <p:nvGrpSpPr>
          <p:cNvPr id="10" name="组合 9"/>
          <p:cNvGrpSpPr/>
          <p:nvPr userDrawn="1"/>
        </p:nvGrpSpPr>
        <p:grpSpPr>
          <a:xfrm>
            <a:off x="0" y="285728"/>
            <a:ext cx="9144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1" name="矩形 10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0" y="214290"/>
            <a:ext cx="9144000" cy="1240311"/>
            <a:chOff x="0" y="214290"/>
            <a:chExt cx="9144000" cy="1240311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solidFill>
              <a:srgbClr val="8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 userDrawn="1"/>
        </p:nvGrpSpPr>
        <p:grpSpPr>
          <a:xfrm flipV="1">
            <a:off x="0" y="5286388"/>
            <a:ext cx="9144000" cy="1240311"/>
            <a:chOff x="0" y="214290"/>
            <a:chExt cx="9144000" cy="1240311"/>
          </a:xfrm>
          <a:solidFill>
            <a:schemeClr val="bg1">
              <a:lumMod val="65000"/>
            </a:schemeClr>
          </a:solidFill>
        </p:grpSpPr>
        <p:sp>
          <p:nvSpPr>
            <p:cNvPr id="14" name="矩形 13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 flipV="1">
            <a:off x="0" y="5357826"/>
            <a:ext cx="9144000" cy="1240311"/>
            <a:chOff x="0" y="214290"/>
            <a:chExt cx="9144000" cy="1240311"/>
          </a:xfrm>
        </p:grpSpPr>
        <p:sp>
          <p:nvSpPr>
            <p:cNvPr id="17" name="矩形 16"/>
            <p:cNvSpPr/>
            <p:nvPr userDrawn="1"/>
          </p:nvSpPr>
          <p:spPr>
            <a:xfrm>
              <a:off x="0" y="214290"/>
              <a:ext cx="9144000" cy="642942"/>
            </a:xfrm>
            <a:prstGeom prst="rect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 userDrawn="1"/>
          </p:nvSpPr>
          <p:spPr>
            <a:xfrm>
              <a:off x="4000496" y="285728"/>
              <a:ext cx="1168873" cy="1168873"/>
            </a:xfrm>
            <a:prstGeom prst="ellipse">
              <a:avLst/>
            </a:prstGeom>
            <a:solidFill>
              <a:srgbClr val="305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矩形 18"/>
          <p:cNvSpPr/>
          <p:nvPr userDrawn="1"/>
        </p:nvSpPr>
        <p:spPr>
          <a:xfrm>
            <a:off x="0" y="285728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500834"/>
            <a:ext cx="9144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95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829" y="2694335"/>
            <a:ext cx="3603171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5357818" y="2143116"/>
            <a:ext cx="3786182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 userDrawn="1"/>
        </p:nvSpPr>
        <p:spPr>
          <a:xfrm flipV="1">
            <a:off x="4412775" y="5912981"/>
            <a:ext cx="873605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 flipV="1">
            <a:off x="0" y="6215082"/>
            <a:ext cx="9144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 flipV="1">
            <a:off x="0" y="6286496"/>
            <a:ext cx="9144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 userDrawn="1"/>
        </p:nvSpPr>
        <p:spPr>
          <a:xfrm flipV="1">
            <a:off x="4412775" y="5984395"/>
            <a:ext cx="873605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357958"/>
            <a:ext cx="9144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24416" y="6000768"/>
            <a:ext cx="276212" cy="365125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09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829" y="2694335"/>
            <a:ext cx="3603171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5357818" y="2143116"/>
            <a:ext cx="3786182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 userDrawn="1"/>
        </p:nvSpPr>
        <p:spPr>
          <a:xfrm flipV="1">
            <a:off x="4412775" y="5912981"/>
            <a:ext cx="873605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 flipV="1">
            <a:off x="0" y="6215082"/>
            <a:ext cx="9144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 flipV="1">
            <a:off x="0" y="6286496"/>
            <a:ext cx="9144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 userDrawn="1"/>
        </p:nvSpPr>
        <p:spPr>
          <a:xfrm flipV="1">
            <a:off x="4412775" y="5984395"/>
            <a:ext cx="873605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357958"/>
            <a:ext cx="9144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24416" y="6000768"/>
            <a:ext cx="276212" cy="365125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3"/>
          </p:nvPr>
        </p:nvSpPr>
        <p:spPr>
          <a:xfrm>
            <a:off x="714365" y="428604"/>
            <a:ext cx="2428875" cy="3286125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0" name="图片占位符 24"/>
          <p:cNvSpPr>
            <a:spLocks noGrp="1"/>
          </p:cNvSpPr>
          <p:nvPr>
            <p:ph type="pic" sz="quarter" idx="15"/>
          </p:nvPr>
        </p:nvSpPr>
        <p:spPr>
          <a:xfrm>
            <a:off x="3357571" y="428604"/>
            <a:ext cx="2428875" cy="3286125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2" name="图片占位符 24"/>
          <p:cNvSpPr>
            <a:spLocks noGrp="1"/>
          </p:cNvSpPr>
          <p:nvPr>
            <p:ph type="pic" sz="quarter" idx="17"/>
          </p:nvPr>
        </p:nvSpPr>
        <p:spPr>
          <a:xfrm>
            <a:off x="6000777" y="428604"/>
            <a:ext cx="2428875" cy="3286125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19"/>
          </p:nvPr>
        </p:nvSpPr>
        <p:spPr>
          <a:xfrm>
            <a:off x="1000100" y="4857760"/>
            <a:ext cx="1785938" cy="785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6" name="文本占位符 44"/>
          <p:cNvSpPr>
            <a:spLocks noGrp="1"/>
          </p:cNvSpPr>
          <p:nvPr>
            <p:ph type="body" sz="quarter" idx="20"/>
          </p:nvPr>
        </p:nvSpPr>
        <p:spPr>
          <a:xfrm>
            <a:off x="3643306" y="4857760"/>
            <a:ext cx="1785938" cy="785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7" name="文本占位符 44"/>
          <p:cNvSpPr>
            <a:spLocks noGrp="1"/>
          </p:cNvSpPr>
          <p:nvPr>
            <p:ph type="body" sz="quarter" idx="21"/>
          </p:nvPr>
        </p:nvSpPr>
        <p:spPr>
          <a:xfrm>
            <a:off x="6429388" y="4857760"/>
            <a:ext cx="1785938" cy="785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2133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D:\资源\09PPT模板设计\商务展示\images\images\教育2_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829" y="2694335"/>
            <a:ext cx="3603171" cy="4163665"/>
          </a:xfrm>
          <a:prstGeom prst="rect">
            <a:avLst/>
          </a:prstGeom>
          <a:noFill/>
        </p:spPr>
      </p:pic>
      <p:sp>
        <p:nvSpPr>
          <p:cNvPr id="24" name="矩形 23"/>
          <p:cNvSpPr/>
          <p:nvPr userDrawn="1"/>
        </p:nvSpPr>
        <p:spPr>
          <a:xfrm>
            <a:off x="5357818" y="2143116"/>
            <a:ext cx="3786182" cy="4143404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 userDrawn="1"/>
        </p:nvSpPr>
        <p:spPr>
          <a:xfrm flipV="1">
            <a:off x="4412775" y="5912981"/>
            <a:ext cx="873605" cy="87360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 flipV="1">
            <a:off x="0" y="6215082"/>
            <a:ext cx="9144000" cy="57150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 flipV="1">
            <a:off x="0" y="6286496"/>
            <a:ext cx="9144000" cy="571504"/>
          </a:xfrm>
          <a:prstGeom prst="rect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 userDrawn="1"/>
        </p:nvSpPr>
        <p:spPr>
          <a:xfrm flipV="1">
            <a:off x="4412775" y="5984395"/>
            <a:ext cx="873605" cy="873605"/>
          </a:xfrm>
          <a:prstGeom prst="ellipse">
            <a:avLst/>
          </a:prstGeom>
          <a:solidFill>
            <a:srgbClr val="305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 userDrawn="1"/>
        </p:nvSpPr>
        <p:spPr>
          <a:xfrm>
            <a:off x="0" y="6357958"/>
            <a:ext cx="9144000" cy="45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724416" y="6000768"/>
            <a:ext cx="276212" cy="365125"/>
          </a:xfrm>
        </p:spPr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3"/>
          </p:nvPr>
        </p:nvSpPr>
        <p:spPr>
          <a:xfrm>
            <a:off x="1428728" y="428627"/>
            <a:ext cx="3286147" cy="261597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/>
          </p:nvPr>
        </p:nvSpPr>
        <p:spPr>
          <a:xfrm>
            <a:off x="4857752" y="428604"/>
            <a:ext cx="3357559" cy="2615991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17" name="图片占位符 10"/>
          <p:cNvSpPr>
            <a:spLocks noGrp="1"/>
          </p:cNvSpPr>
          <p:nvPr>
            <p:ph type="pic" sz="quarter" idx="15"/>
          </p:nvPr>
        </p:nvSpPr>
        <p:spPr>
          <a:xfrm>
            <a:off x="1428728" y="3143248"/>
            <a:ext cx="3286147" cy="261597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25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857752" y="3143225"/>
            <a:ext cx="3357559" cy="2615991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65848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284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6535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9935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75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A61C9-47EB-4A3C-96ED-AD48A5D4E727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3299-1A43-4FE4-B6C9-B456643CC3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9908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993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111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606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9910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FBA26-C663-4685-90E0-15B239C3C7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72D24-66E1-40E7-BA71-0F87488C6B5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88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1157E-3A54-45BA-9C69-25932E28914E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93F7-EA0A-4027-B98A-E66AB9D9F3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210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1B27-B1AC-4ACD-9053-04B574FA2CBE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91B3-1A34-43BC-B944-CF229C75AE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0394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FB7E-019B-4ED4-A862-775514C8E0B7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824EF-AEC9-4E4C-8A6A-1425F2719A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97143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CAC7F-70BE-47C7-A33F-C0BA368E90E8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00D9-78F7-43C7-819B-DE23C7CADD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743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1BD5-676F-4E21-B761-6AAC4C580C0B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AF359-A965-4C89-BECC-274E02265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316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40606-4FC8-488A-837F-CCC93480175F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0207-7DFB-4683-B789-058446B1A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55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B67D-1A5E-44DF-AFDF-47643247BE70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C63A-4772-45C2-B090-3372E98BE2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500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D0B1F-F828-491D-9797-CB6F3E54D34F}" type="datetimeFigureOut">
              <a:rPr lang="ru-RU"/>
              <a:pPr>
                <a:defRPr/>
              </a:pPr>
              <a:t>23.11.2022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3FC59-63BB-46CE-B18D-84745693F6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330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FBA26-C663-4685-90E0-15B239C3C70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72D24-66E1-40E7-BA71-0F87488C6B5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3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827584" y="1556792"/>
            <a:ext cx="7920880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Неделя математики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996952"/>
            <a:ext cx="6422849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МБОУ «СШ №16 </a:t>
            </a:r>
          </a:p>
          <a:p>
            <a:pPr algn="ctr"/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 С.Иванова г.Евпатории Республики Крым»</a:t>
            </a:r>
            <a:b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24.1.2022 – 28.11.2022</a:t>
            </a:r>
          </a:p>
          <a:p>
            <a:pPr algn="ctr"/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073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16" y="4797150"/>
            <a:ext cx="1234045" cy="100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188640"/>
            <a:ext cx="656050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Традиционный </a:t>
            </a:r>
          </a:p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Математический аукцион</a:t>
            </a:r>
            <a:endParaRPr lang="ru-RU" sz="32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051" name="Picture 3" descr="C:\Users\G780\Desktop\неделя 22-23\0-02-05-f3658e062bfef795a8186758217730a599ce00b7afc50059743ade57bc57a531_e711def54a71e7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510390" cy="4680520"/>
          </a:xfrm>
          <a:prstGeom prst="rect">
            <a:avLst/>
          </a:prstGeom>
          <a:noFill/>
        </p:spPr>
      </p:pic>
      <p:pic>
        <p:nvPicPr>
          <p:cNvPr id="2052" name="Picture 4" descr="C:\Users\G780\Desktop\неделя 22-23\0-02-05-523e31d5f9c75c24bf999f5a5a67963582e4b2c3a1ce924afcef23cd285f75ae_8aa7b6347c0f1a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772816"/>
            <a:ext cx="4536504" cy="3402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2214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780\Desktop\неделя 22-23\0-02-05-0cfe8a0e5dad4321f76d2da994c82312f4d1541755f229ad0e5ca6ce496a8f61_fe12018803f7cc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312368" cy="441649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5224"/>
            <a:ext cx="1295453" cy="105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884" y="317626"/>
            <a:ext cx="1138087" cy="92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1640" y="188640"/>
            <a:ext cx="656050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Традиционный </a:t>
            </a:r>
          </a:p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Математический аукцион</a:t>
            </a:r>
            <a:endParaRPr lang="ru-RU" sz="32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4099" name="Picture 3" descr="C:\Users\G780\Desktop\неделя 22-23\1000000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060848"/>
            <a:ext cx="2736304" cy="2052228"/>
          </a:xfrm>
          <a:prstGeom prst="rect">
            <a:avLst/>
          </a:prstGeom>
          <a:noFill/>
        </p:spPr>
      </p:pic>
      <p:pic>
        <p:nvPicPr>
          <p:cNvPr id="4100" name="Picture 4" descr="C:\Users\G780\Desktop\неделя 22-23\10000006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988840"/>
            <a:ext cx="1828800" cy="1371600"/>
          </a:xfrm>
          <a:prstGeom prst="rect">
            <a:avLst/>
          </a:prstGeom>
          <a:noFill/>
        </p:spPr>
      </p:pic>
      <p:pic>
        <p:nvPicPr>
          <p:cNvPr id="4101" name="Picture 5" descr="C:\Users\G780\Desktop\неделя 22-23\10000006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3933056"/>
            <a:ext cx="1828800" cy="1371600"/>
          </a:xfrm>
          <a:prstGeom prst="rect">
            <a:avLst/>
          </a:prstGeom>
          <a:noFill/>
        </p:spPr>
      </p:pic>
      <p:pic>
        <p:nvPicPr>
          <p:cNvPr id="4102" name="Picture 6" descr="C:\Users\G780\Desktop\неделя 22-23\10000006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581128"/>
            <a:ext cx="18288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427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29200"/>
            <a:ext cx="1493896" cy="121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31640" y="188640"/>
            <a:ext cx="656050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Традиционный </a:t>
            </a:r>
          </a:p>
          <a:p>
            <a:pPr algn="ctr"/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Математический аукцион</a:t>
            </a:r>
            <a:endParaRPr lang="ru-RU" sz="32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 descr="C:\Users\G780\Desktop\неделя 22-23\1000000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107" y="4725144"/>
            <a:ext cx="2308853" cy="1731640"/>
          </a:xfrm>
          <a:prstGeom prst="rect">
            <a:avLst/>
          </a:prstGeom>
          <a:noFill/>
        </p:spPr>
      </p:pic>
      <p:pic>
        <p:nvPicPr>
          <p:cNvPr id="5123" name="Picture 3" descr="C:\Users\G780\Desktop\неделя 22-23\IMG-f6f016fbac521930bd0883ef3747df5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3672408" cy="2754306"/>
          </a:xfrm>
          <a:prstGeom prst="rect">
            <a:avLst/>
          </a:prstGeom>
          <a:noFill/>
        </p:spPr>
      </p:pic>
      <p:pic>
        <p:nvPicPr>
          <p:cNvPr id="5124" name="Picture 4" descr="C:\Users\G780\Desktop\неделя 22-23\0-02-05-687a20b033e8ddda4b7b1c307e065d244003396beb0278d5ceab8294548962e7_783c43ad5fa87db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44824"/>
            <a:ext cx="3648405" cy="2736304"/>
          </a:xfrm>
          <a:prstGeom prst="rect">
            <a:avLst/>
          </a:prstGeom>
          <a:noFill/>
        </p:spPr>
      </p:pic>
      <p:pic>
        <p:nvPicPr>
          <p:cNvPr id="5125" name="Picture 5" descr="C:\Users\G780\Desktop\неделя 22-23\0-02-05-b891df6ac6e0c2e9547e565ea2b0549adbb22c3257a9f14424df063a2b2d7a41_a4c01241b15d29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861048"/>
            <a:ext cx="2160240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42441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298167" y="1644776"/>
            <a:ext cx="8434567" cy="521493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недели математики способствует эстетическому воспитанию ребёнка, развивает его воображение и пространственное представление, аналитическое и логическое мышление, побуждает к творчеству и развитию интеллектуальных способностей. </a:t>
            </a: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внеклассная работа по математике очень важна.</a:t>
            </a: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отличается от учебной тем, что не является обязательной. </a:t>
            </a: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используются самые увлекательные коллективные дела: игры, конкурсы, КВНы и т.д.</a:t>
            </a:r>
          </a:p>
          <a:p>
            <a:pPr>
              <a:buFontTx/>
              <a:buNone/>
            </a:pPr>
            <a:endParaRPr lang="ru-RU" sz="2400" b="1" i="1" dirty="0" smtClean="0">
              <a:ln>
                <a:solidFill>
                  <a:srgbClr val="C00000"/>
                </a:solidFill>
              </a:ln>
              <a:solidFill>
                <a:srgbClr val="2B03B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1401" y="422293"/>
            <a:ext cx="658810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Выводы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3284"/>
            <a:ext cx="1138087" cy="92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38013689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125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овладевают навыками коллективного творчества, а главное они могут жить, прикасаясь к миру прекрасного, где уроки математики и предметная неделя выступают как </a:t>
            </a: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уникальная коммуникативная система, позволяющая </a:t>
            </a:r>
            <a:r>
              <a:rPr lang="ru-RU" sz="2400" b="1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самовыражаться</a:t>
            </a: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u="sng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самоутверждаться</a:t>
            </a:r>
            <a:r>
              <a:rPr lang="ru-RU" sz="2400" b="1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расти духовно и творчески. </a:t>
            </a: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коллеги, творите, выдумывайте и помните: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2B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скучных не любят, они их не замечают. Поэтому всё зависит от учителя! Чётко продумывайте цели, программу проведения предметной недели, прогнозируя её результат; вовлекайте учащихся, распределяя им роли, чтобы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вся неделя в целом представляла яркое, </a:t>
            </a:r>
          </a:p>
          <a:p>
            <a:pPr marL="0" indent="0" algn="ctr">
              <a:buNone/>
            </a:pPr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запоминающееся событие.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138087" cy="92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2004028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79512" y="1844824"/>
            <a:ext cx="856895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«Финансовая грамотность»</a:t>
            </a:r>
            <a:endParaRPr lang="ru-RU" sz="3600" kern="10" spc="0" dirty="0" smtClean="0">
              <a:ln w="12700">
                <a:solidFill>
                  <a:sysClr val="windowText" lastClr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2947" y="105716"/>
            <a:ext cx="7598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недели математики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1772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547664" y="332656"/>
            <a:ext cx="5256583" cy="847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sz="24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На первом этаже оформлен стенд </a:t>
            </a:r>
          </a:p>
          <a:p>
            <a:pPr eaLnBrk="1" hangingPunct="1"/>
            <a:r>
              <a:rPr lang="ru-RU" sz="2400" b="1" dirty="0" smtClean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«Неделя математики».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97" y="0"/>
            <a:ext cx="95166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G780\Desktop\неделя 22-23\0-02-05-f7fbc6279a87bff23099e97a380a4479c055fac87c0f6f7edfce834a313aa96c_689cdf02bbe3d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7488832" cy="5023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24055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780\Desktop\неделя 22-23\0-02-05-4f5fb6268bd5ac72ab85d88c3c04f07497985eaa5e8090dc6ebd44d72b2ceef9_94ace15735bf97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6768752" cy="50765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53" y="116632"/>
            <a:ext cx="8676456" cy="230425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2B03BD"/>
                </a:solidFill>
              </a:rPr>
              <a:t>В течение всей недели на каждом уроке проводились исторические пятиминутки </a:t>
            </a:r>
            <a:r>
              <a:rPr lang="ru-RU" b="1" dirty="0" smtClean="0">
                <a:solidFill>
                  <a:srgbClr val="FF0000"/>
                </a:solidFill>
              </a:rPr>
              <a:t>«Встречи с великими математиками».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365" name="WordArt 2"/>
          <p:cNvSpPr>
            <a:spLocks noChangeArrowheads="1" noChangeShapeType="1" noTextEdit="1"/>
          </p:cNvSpPr>
          <p:nvPr/>
        </p:nvSpPr>
        <p:spPr bwMode="auto">
          <a:xfrm>
            <a:off x="3347864" y="5013176"/>
            <a:ext cx="5660103" cy="164306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Считай несчастным тот день  или тот час, </a:t>
            </a:r>
          </a:p>
          <a:p>
            <a:pPr algn="ctr"/>
            <a:r>
              <a:rPr lang="ru-RU" sz="1200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 который ты не усвоил ничего нового</a:t>
            </a:r>
          </a:p>
          <a:p>
            <a:pPr algn="ctr"/>
            <a:r>
              <a:rPr lang="ru-RU" sz="1200" i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 ничего не прибавил к своему образованию</a:t>
            </a:r>
            <a:r>
              <a:rPr lang="ru-RU" sz="1200" i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.</a:t>
            </a:r>
            <a:endParaRPr lang="ru-RU" sz="1200" i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98705"/>
            <a:ext cx="1234045" cy="100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46583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780\Desktop\неделя 22-23\0-02-05-fe25541ea136187a7c994f33623bf2f30eed876ede711d064ad113c8fb87af5b_90562f58b7013d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528392" cy="470452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40014" y="260648"/>
            <a:ext cx="662473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  <a:p>
            <a:pPr algn="ctr"/>
            <a:endParaRPr lang="ru-RU" sz="36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403647" y="391459"/>
            <a:ext cx="64974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600" b="1" i="1" dirty="0" smtClean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Анкета для каждого класса.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5224"/>
            <a:ext cx="1234045" cy="100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G780\Desktop\неделя 22-23\IMG_20221115_152922_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788024" y="1052736"/>
            <a:ext cx="3456384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8819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7704" y="332656"/>
            <a:ext cx="655272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Математическая мозаика</a:t>
            </a:r>
            <a:endParaRPr lang="ru-RU" sz="32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1234045" cy="100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G780\Desktop\неделя 22-23\0-02-05-ccdb1dc4075d3c14cd09559adcc91b7e0e45bc53fff6c2f42e738d92201313d5_9b8e5f8e16f9ba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56792"/>
            <a:ext cx="4392488" cy="3294366"/>
          </a:xfrm>
          <a:prstGeom prst="rect">
            <a:avLst/>
          </a:prstGeom>
          <a:noFill/>
        </p:spPr>
      </p:pic>
      <p:pic>
        <p:nvPicPr>
          <p:cNvPr id="7" name="Picture 2" descr="C:\Users\G780\Desktop\неделя 22-23\0-02-05-333bd1cd700d7b5608f9f59a5d2e25be7a93681f248a585242c53f800c085656_12e77ae46aa3aa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140968"/>
            <a:ext cx="2483768" cy="3311691"/>
          </a:xfrm>
          <a:prstGeom prst="rect">
            <a:avLst/>
          </a:prstGeom>
          <a:noFill/>
        </p:spPr>
      </p:pic>
      <p:pic>
        <p:nvPicPr>
          <p:cNvPr id="3074" name="Picture 2" descr="C:\Users\G780\Desktop\неделя 22-23\0-02-05-c37b387bcafc7fa27253a4bad66d0592530c93d8e637c1c034adcdfd5aa1a750_7dbbb7be8b59ac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05064"/>
            <a:ext cx="3432381" cy="2574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88853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54511" y="323790"/>
            <a:ext cx="704588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Уроки финансовой грамотности</a:t>
            </a:r>
            <a:endParaRPr lang="ru-RU" sz="32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92" y="5157192"/>
            <a:ext cx="1234045" cy="100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G780\Desktop\неделя 22-23\0-02-05-249457d4147edfd9d4ba0e2bbcc2b5165eeabdb474c428b82f3b04ed0e645a56_90a1df07eef486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4597403" cy="2956705"/>
          </a:xfrm>
          <a:prstGeom prst="rect">
            <a:avLst/>
          </a:prstGeom>
          <a:noFill/>
        </p:spPr>
      </p:pic>
      <p:pic>
        <p:nvPicPr>
          <p:cNvPr id="4099" name="Picture 3" descr="C:\Users\G780\Desktop\неделя 22-23\0-02-05-141b035a114be891e2dd16f6939fabbbbb8ec82f63a6f0b5acaef2d51e369775_af2789f86e34ca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556792"/>
            <a:ext cx="304921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50495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G780\Desktop\неделя 22-23\0-02-05-3888c4d33edd375f177661a2d3a1f2f90518fe126c994d341d159bece17db226_bb3832e3d9e443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4680520" cy="3510390"/>
          </a:xfrm>
          <a:prstGeom prst="rect">
            <a:avLst/>
          </a:prstGeom>
          <a:noFill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63364"/>
            <a:ext cx="1234045" cy="1002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4511" y="323790"/>
            <a:ext cx="704588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Уроки финансовой грамотности</a:t>
            </a:r>
            <a:endParaRPr lang="ru-RU" sz="3200" dirty="0">
              <a:ln>
                <a:solidFill>
                  <a:srgbClr val="0000FF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122" name="Picture 2" descr="C:\Users\G780\Desktop\неделя 22-23\1000000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736304" cy="1995785"/>
          </a:xfrm>
          <a:prstGeom prst="rect">
            <a:avLst/>
          </a:prstGeom>
          <a:noFill/>
        </p:spPr>
      </p:pic>
      <p:pic>
        <p:nvPicPr>
          <p:cNvPr id="11" name="Picture 2" descr="C:\Users\G780\Desktop\неделя 22-23\10000006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2570584" cy="1927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3503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6" y="4720909"/>
            <a:ext cx="95166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G780\Desktop\неделя 22-23\0-02-05-0d95ed91bc1a65beba67a2d6222faf403591d003466fc94df98c5a7075f537fa_4a3691b02ecf94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556792"/>
            <a:ext cx="3312368" cy="4416491"/>
          </a:xfrm>
          <a:prstGeom prst="rect">
            <a:avLst/>
          </a:prstGeom>
          <a:noFill/>
        </p:spPr>
      </p:pic>
      <p:pic>
        <p:nvPicPr>
          <p:cNvPr id="1027" name="Picture 3" descr="C:\Users\G780\Desktop\неделя 22-23\0-02-05-ec713ff8ce7055204d0137ba2b9ab6204bd3621e6ed44dd5fd0443712fd69d5f_880cfa28a20ce7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2970330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7451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кола">
  <a:themeElements>
    <a:clrScheme name="自定义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254</Words>
  <Application>Microsoft Office PowerPoint</Application>
  <PresentationFormat>Экран (4:3)</PresentationFormat>
  <Paragraphs>33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школа</vt:lpstr>
      <vt:lpstr>Слайд 1</vt:lpstr>
      <vt:lpstr>Слайд 2</vt:lpstr>
      <vt:lpstr>Слайд 3</vt:lpstr>
      <vt:lpstr> В течение всей недели на каждом уроке проводились исторические пятиминутки «Встречи с великими математиками».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G780</cp:lastModifiedBy>
  <cp:revision>90</cp:revision>
  <dcterms:modified xsi:type="dcterms:W3CDTF">2022-11-23T19:44:32Z</dcterms:modified>
</cp:coreProperties>
</file>