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76" r:id="rId5"/>
    <p:sldId id="275" r:id="rId6"/>
    <p:sldId id="272" r:id="rId7"/>
    <p:sldId id="273" r:id="rId8"/>
    <p:sldId id="274" r:id="rId9"/>
    <p:sldId id="262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061D-3FBD-4E17-9747-E7A0AB036163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072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061D-3FBD-4E17-9747-E7A0AB036163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592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061D-3FBD-4E17-9747-E7A0AB036163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172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061D-3FBD-4E17-9747-E7A0AB036163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433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061D-3FBD-4E17-9747-E7A0AB036163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181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061D-3FBD-4E17-9747-E7A0AB036163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343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061D-3FBD-4E17-9747-E7A0AB036163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615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061D-3FBD-4E17-9747-E7A0AB036163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293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061D-3FBD-4E17-9747-E7A0AB036163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462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061D-3FBD-4E17-9747-E7A0AB036163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737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061D-3FBD-4E17-9747-E7A0AB036163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439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9061D-3FBD-4E17-9747-E7A0AB036163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0FF8B-D19B-4BAB-944A-77A1EF0F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806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063"/>
            <a:ext cx="12192000" cy="687106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06879" y="1871372"/>
            <a:ext cx="9562012" cy="2200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Малый педагогический совет:</a:t>
            </a:r>
            <a:endParaRPr lang="ru-RU" sz="3200" i="1" dirty="0" smtClean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«Педагогическая адаптация учащихся 5-х классов к обучению в основной школе: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оптимальных условий».</a:t>
            </a:r>
            <a:endParaRPr lang="ru-RU" sz="3200" i="1" dirty="0">
              <a:solidFill>
                <a:schemeClr val="accent6">
                  <a:lumMod val="50000"/>
                </a:schemeClr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37209" y="4479460"/>
            <a:ext cx="9535888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Дата проведения: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ноября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2022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года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03863" y="348530"/>
            <a:ext cx="93007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b="1" dirty="0" smtClean="0">
                <a:latin typeface="Arial" panose="020B0604020202020204" pitchFamily="34" charset="0"/>
              </a:rPr>
              <a:t>МУНИЦИПАЛЬНОЕ БЮДЖЕТНОЕ ОБЩЕОБРАЗОВАТЕЛЬНОЕ УЧРЕЖДЕНИЕ</a:t>
            </a:r>
          </a:p>
          <a:p>
            <a:pPr algn="ctr">
              <a:spcBef>
                <a:spcPct val="0"/>
              </a:spcBef>
            </a:pPr>
            <a:r>
              <a:rPr lang="ru-RU" altLang="ru-RU" b="1" dirty="0" smtClean="0">
                <a:latin typeface="Arial" panose="020B0604020202020204" pitchFamily="34" charset="0"/>
              </a:rPr>
              <a:t>  «СРЕДНЯЯ ШКОЛА №16 </a:t>
            </a:r>
            <a:r>
              <a:rPr lang="ru-RU" altLang="ru-RU" b="1" dirty="0">
                <a:latin typeface="Arial" panose="020B0604020202020204" pitchFamily="34" charset="0"/>
              </a:rPr>
              <a:t>имени Героя Советского Союза Степана Иванова ГОРОДА </a:t>
            </a:r>
            <a:r>
              <a:rPr lang="ru-RU" altLang="ru-RU" b="1" dirty="0" smtClean="0">
                <a:latin typeface="Arial" panose="020B0604020202020204" pitchFamily="34" charset="0"/>
              </a:rPr>
              <a:t>ЕВПАТОРИИ РЕСПУБЛИКИ КРЫМ»</a:t>
            </a:r>
          </a:p>
        </p:txBody>
      </p:sp>
    </p:spTree>
    <p:extLst>
      <p:ext uri="{BB962C8B-B14F-4D97-AF65-F5344CB8AC3E}">
        <p14:creationId xmlns:p14="http://schemas.microsoft.com/office/powerpoint/2010/main" val="2275499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46514" y="1195813"/>
            <a:ext cx="923979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indent="-450215">
              <a:spcAft>
                <a:spcPts val="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ЦЕЛИ: </a:t>
            </a: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коллективное изучение трудностей в обучении пятиклассников;</a:t>
            </a: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выявление причин трудностей учащихся и учителей;</a:t>
            </a: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разработка учебно-воспитательных мероприятий по устранению этих причин;</a:t>
            </a: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налаживание сотрудничества между учителями, преподающими в 5 классах.</a:t>
            </a:r>
          </a:p>
          <a:p>
            <a:pPr marL="450215" indent="-450215">
              <a:spcAft>
                <a:spcPts val="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ru-RU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834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47422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28909" y="139008"/>
            <a:ext cx="11773989" cy="11449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kern="0" dirty="0" smtClean="0">
                <a:effectLst/>
                <a:latin typeface="Times New Roman" panose="02020603050405020304" pitchFamily="18" charset="0"/>
              </a:rPr>
              <a:t>Повестка:</a:t>
            </a:r>
            <a:endParaRPr lang="ru-RU" sz="1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Цели малого педсовета. 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Зам.директора</a:t>
            </a:r>
            <a:r>
              <a:rPr lang="uk-UA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 УВР Т.В. </a:t>
            </a:r>
            <a:r>
              <a:rPr lang="uk-UA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Полищук</a:t>
            </a:r>
            <a:r>
              <a:rPr lang="uk-UA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2400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 психолого-педагогического обследования учащихся 5-х классов.  </a:t>
            </a:r>
            <a:b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 </a:t>
            </a:r>
            <a:r>
              <a:rPr lang="uk-UA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Педагог-психолог </a:t>
            </a:r>
            <a:r>
              <a:rPr lang="en-US" sz="2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Кислая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Т.А.</a:t>
            </a:r>
            <a:r>
              <a:rPr lang="uk-UA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Отчеты классных руководителей 5-х классов об адаптации учащихся:</a:t>
            </a:r>
            <a:b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uk-UA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Беленькая Л.В.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5-А класс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Лазариди А.Е. – 5-Б класс,</a:t>
            </a:r>
          </a:p>
          <a:p>
            <a:pPr>
              <a:tabLst>
                <a:tab pos="457200" algn="l"/>
              </a:tabLst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Яковлева А.О. 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5-В 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класс,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Вишнякова Н.Е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– 5-Г </a:t>
            </a: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класс,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Литвиненко А.В. 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5-К </a:t>
            </a: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класс.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Сравнительный анализ успеваемости учащихся 5-х классов по результатам </a:t>
            </a:r>
            <a:r>
              <a:rPr lang="uk-UA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обучения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4 классах и  по результатам 1 </a:t>
            </a:r>
            <a:r>
              <a:rPr lang="uk-UA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четверти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 предметам:</a:t>
            </a:r>
            <a:b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а) русский язык – </a:t>
            </a: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Калинина Е.П., Кравченко В.П., Яковлева А.О.</a:t>
            </a:r>
            <a:endParaRPr lang="ru-RU" sz="2400" b="1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uk-UA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математика –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Саравас Е.Ф., Туренко О.А., Хорошева Е.Я.</a:t>
            </a:r>
            <a:endParaRPr lang="ru-RU" sz="2400" b="1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в) английский язык – 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Беленькая Л.В., Лазариди А.Е., Литвиненко А.В., </a:t>
            </a:r>
            <a:endParaRPr lang="ru-RU" sz="2400" b="1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Троценко 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О.В. </a:t>
            </a:r>
            <a:endParaRPr lang="ru-RU" sz="2400" b="1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ru-RU" sz="2400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ru-RU" sz="2400" b="1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ru-RU" sz="2400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ru-RU" sz="2400" b="1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ru-RU" sz="2400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ru-RU" sz="2400" b="1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5.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Анализ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успеваемости учащихся 5-х классов по итогам успеваемости 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 четверть 2022-2023 уч. года.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400" b="1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uk-UA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биология</a:t>
            </a:r>
            <a:r>
              <a:rPr lang="uk-UA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uk-UA" sz="2400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Степанищева</a:t>
            </a:r>
            <a:r>
              <a:rPr lang="uk-UA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Т.С.</a:t>
            </a:r>
            <a:endParaRPr lang="uk-UA" sz="2400" b="1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uk-UA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uk-UA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география</a:t>
            </a:r>
            <a:r>
              <a:rPr lang="uk-UA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Евтошук К.В</a:t>
            </a: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ё</a:t>
            </a:r>
            <a:r>
              <a:rPr lang="uk-UA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uk-UA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история</a:t>
            </a: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–Коваленко В.В.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</a:t>
            </a:r>
            <a:r>
              <a:rPr lang="uk-UA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uk-U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ОДНКНР</a:t>
            </a:r>
            <a:r>
              <a:rPr lang="uk-UA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Красуцкая С.О.</a:t>
            </a:r>
            <a:endParaRPr lang="uk-UA" sz="2400" b="1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uk-UA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885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54593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42032" y="1000263"/>
            <a:ext cx="939088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5. Анализ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успеваемости учащихся 5-х классов по итогам 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успеваемости</a:t>
            </a:r>
          </a:p>
          <a:p>
            <a:pPr algn="just"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 1 четверть 2022-2023 уч. 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года:</a:t>
            </a:r>
          </a:p>
          <a:p>
            <a:pPr algn="just"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Подобашева 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К.В., Степанищева Т.С., Велиулаева А.Д., Минаев Р.М., Самединова Д.С., Казанцева С.В., Шевченко А.А. </a:t>
            </a:r>
            <a:endParaRPr lang="ru-RU" sz="20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84376" y="2626328"/>
            <a:ext cx="1028395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6. Преемственность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между учителями начальных классов и учителями-предметниками, работающими в 5 классах. </a:t>
            </a:r>
          </a:p>
          <a:p>
            <a:pPr marL="228600"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Анализ посещённых уроков в 5 классах. (Зам.директора по УВР Т.В. Полищук, Чан С.В., Чернобиль Ю.Г.)</a:t>
            </a:r>
          </a:p>
          <a:p>
            <a:pPr marL="228600">
              <a:spcAft>
                <a:spcPts val="0"/>
              </a:spcAft>
            </a:pP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8. Решение.</a:t>
            </a:r>
          </a:p>
          <a:p>
            <a:pPr marL="228600">
              <a:spcAft>
                <a:spcPts val="0"/>
              </a:spcAft>
            </a:pP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endParaRPr lang="ru-RU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024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669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203267" y="481599"/>
            <a:ext cx="8508275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ВЫВОДЫ: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Период адаптации к обучению в основной школе у учащихся 5-х классов проходит в пределах нормы и, в основном, завершен.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93223" y="2328258"/>
            <a:ext cx="960555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РЕКОМЕНДАЦИИ: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1.Администрации школы (в течение года):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1.1. Создать условия для четкой организации учебно-воспитательного процесса уч-ся 5 классов.</a:t>
            </a: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1.2. Осуществлять контроль деятельности классных руководителей и учителей, работающих в 5-х классов, с учетом специфики данного периода и результатов диагностики.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954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793965" y="626073"/>
            <a:ext cx="929204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снижения школьной тревожности: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2.1. Классным руководителям (в течение года):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создать в классе атмосферу дружелюбия и искреннего стремления помочь друг другу;</a:t>
            </a:r>
          </a:p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вовлечь изолированных учеников в интересную деятельность, помочь достигнуть успеха в той деятельности, от которой, прежде всего, зависит положение ребенка (преодоление неуспеваемости и т.д.);</a:t>
            </a:r>
          </a:p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отсутствие сравнений ребенка с другими учащимися, акцент делается на сравнении с самим собою;</a:t>
            </a:r>
          </a:p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стимуляция оптимистического взгляда на возможности ученика (повышение самооценки способствует снижению тревожности и более эффективной деятельности, поддержка и одобрение не могут быть чрезмерными, если они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заслужены).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29930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995748" y="138282"/>
            <a:ext cx="89611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2.2 Учителям-предметникам (постоянно):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в работе с детьми принимать во внимание трудности адаптационного периода, возрастные особенности, тип ведущей деятельности пятиклассников;</a:t>
            </a:r>
          </a:p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учитывать, что высокий темп – одна из причин, мешающая пятиклассникам усваивать материал;</a:t>
            </a:r>
          </a:p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поощрять детей на виду у всего класса. Уметь найти в ответах каждого ученика, что-то особенное;</a:t>
            </a:r>
          </a:p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создавать ситуацию успеха.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5097" y="3608358"/>
            <a:ext cx="1118180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2.3. Для повышения учебной мотивации необходимо: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содействовать развитию учебной мотивации через формирование: активной позиции школьника, положительного отношения к учению, познавательного интереса;</a:t>
            </a: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учитель должен выстраивать учебный процесс таким образом, чтобы передача знаний и умений сопровождалась формированием и укреплением мотивационной сферы учащихся.</a:t>
            </a:r>
          </a:p>
        </p:txBody>
      </p:sp>
    </p:spTree>
    <p:extLst>
      <p:ext uri="{BB962C8B-B14F-4D97-AF65-F5344CB8AC3E}">
        <p14:creationId xmlns:p14="http://schemas.microsoft.com/office/powerpoint/2010/main" val="355170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54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847701" y="389266"/>
            <a:ext cx="86389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3783" y="1305342"/>
            <a:ext cx="1152321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 Психологу школы (в течение года):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3.1. Создать и организовать коррекционную работу с группой уч-ся, которые испытывают трудности в общении. </a:t>
            </a: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3.2. Проводить индивидуальные консультации для родителей и уч-ся по проблемным вопросам воспитания.                                                                                                                           </a:t>
            </a: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3.3. Проводить тренинги с уч-ся 5х классов для уменьшения  эмоционального напряжения, создания оптимальных  условий обучения и воспитания детей в семье и  школе.</a:t>
            </a: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40290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178629" y="1912760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C00000"/>
                </a:solidFill>
              </a:rPr>
              <a:t>Спасибо за работу!</a:t>
            </a:r>
          </a:p>
          <a:p>
            <a:pPr algn="ctr"/>
            <a:r>
              <a:rPr lang="ru-RU" sz="4000" b="1" i="1" dirty="0" smtClean="0">
                <a:solidFill>
                  <a:srgbClr val="C00000"/>
                </a:solidFill>
              </a:rPr>
              <a:t>Дальнейших успехов!</a:t>
            </a:r>
            <a:endParaRPr lang="ru-RU" sz="4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0504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523</Words>
  <Application>Microsoft Office PowerPoint</Application>
  <PresentationFormat>Широкоэкранный</PresentationFormat>
  <Paragraphs>82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user01</dc:creator>
  <cp:lastModifiedBy>user01</cp:lastModifiedBy>
  <cp:revision>90</cp:revision>
  <dcterms:created xsi:type="dcterms:W3CDTF">2016-11-21T05:57:16Z</dcterms:created>
  <dcterms:modified xsi:type="dcterms:W3CDTF">2022-11-25T06:33:54Z</dcterms:modified>
</cp:coreProperties>
</file>