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63" r:id="rId5"/>
    <p:sldId id="261" r:id="rId6"/>
    <p:sldId id="260" r:id="rId7"/>
    <p:sldId id="259" r:id="rId8"/>
    <p:sldId id="267" r:id="rId9"/>
    <p:sldId id="270" r:id="rId10"/>
    <p:sldId id="269" r:id="rId11"/>
    <p:sldId id="268" r:id="rId12"/>
    <p:sldId id="266" r:id="rId13"/>
    <p:sldId id="273" r:id="rId14"/>
    <p:sldId id="272" r:id="rId15"/>
    <p:sldId id="271" r:id="rId16"/>
    <p:sldId id="275" r:id="rId17"/>
    <p:sldId id="265" r:id="rId18"/>
    <p:sldId id="277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21" autoAdjust="0"/>
  </p:normalViewPr>
  <p:slideViewPr>
    <p:cSldViewPr snapToGrid="0">
      <p:cViewPr>
        <p:scale>
          <a:sx n="66" d="100"/>
          <a:sy n="66" d="100"/>
        </p:scale>
        <p:origin x="-2298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73DEC-3E00-4219-8AEE-C569ACE4010B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E7E1E-FF23-4DA7-B58C-316C35D0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1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E7E1E-FF23-4DA7-B58C-316C35D04F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6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7A9A-9D42-423A-A0BA-82D1F6816B55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C5BC-E287-4AB8-9545-F8FB3F81E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33388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F6BE-DA1E-4D39-A2F1-122CCE9642E1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869E-1508-4DDF-9B4A-46C19B77D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6027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B6BE-CBBF-4BA6-B6E5-43636FAEE226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97A0-B4A1-45D6-98A9-C4234CB00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69384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6B80-6051-4C0F-A097-FFF930F13DC2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BF6A-3342-4C7E-B0D7-62523DF6E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11720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8EBB-0049-46B8-992E-B9BBEA39019C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2B88-026D-4D1F-B40E-FE8403363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87439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81ADC-103F-4FD0-ACD7-1D94B8654107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6BDD-ADA2-4585-88EB-10EFC6FCD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21336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0FF4-0897-4DE9-8C8C-F18799AAC8A0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8E0E-7477-4EE1-A880-E1B5F4895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55446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5324F-931D-4CAC-ACE0-714A761B1CF2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D70F-33F9-479E-8968-69CA6AC03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1335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A21C-11D0-4429-9E9E-FB5B6FFEB334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BF17-2AB6-4B88-87D6-B577FC44B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08333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0AFD-2B0F-4542-BFEC-881CD1993389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7AC8-4E74-40A5-ABFA-96B28B041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06518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DF86-3536-4338-BBD8-A5F178BAC9E5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747D-2D0C-49CC-9569-79CBD350E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6651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B98882-83EB-4D54-A486-464BF21741FE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2D881-0611-4AF6-92BA-0AC68D026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9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8.jpe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4.jpeg"/><Relationship Id="rId4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jpe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jpe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s.znanio.ru/d5af0e/aa/f5/dd5b41e1bdffb578d7651ae35a67f83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243434" y="1081559"/>
            <a:ext cx="4667398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13194" y="2930883"/>
            <a:ext cx="3517612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835" y="1604158"/>
            <a:ext cx="7270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функциональной грамотности младших школьников на уроках математики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830" y="65896"/>
            <a:ext cx="8816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«СРЕДНЯЯ ШКОЛА № 16 ИМЕНИ  ГЕРОЯ  СОВЕТСКОГО  СОЮЗА  СТЕПАНА  ИВАНОВА ГОРОДА ЕВПАТОРИИ РЕСПУБЛИКИ КРЫМ»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(МБОУ «СШ № 16им.С.Иванова»)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2672" y="6233307"/>
            <a:ext cx="18957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Евпатория, 2022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4184281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ctr"/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Дороненкова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Анна Анатольевна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высшей категории                                                    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556398_33-phonoteka_org-p-fon-po-matematike-dlya-nachalnoi-shkol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1"/>
            <a:ext cx="9211283" cy="6934201"/>
          </a:xfrm>
          <a:prstGeom prst="rect">
            <a:avLst/>
          </a:prstGeom>
          <a:noFill/>
        </p:spPr>
      </p:pic>
      <p:pic>
        <p:nvPicPr>
          <p:cNvPr id="2" name="Рисунок 1" descr="7f9776ff-6fd3-4864-a5e0-4b25f692980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8657" t="6902" b="2530"/>
          <a:stretch/>
        </p:blipFill>
        <p:spPr>
          <a:xfrm rot="16200000">
            <a:off x="3585483" y="-1820548"/>
            <a:ext cx="3221264" cy="7402285"/>
          </a:xfrm>
          <a:prstGeom prst="rect">
            <a:avLst/>
          </a:prstGeom>
        </p:spPr>
      </p:pic>
      <p:pic>
        <p:nvPicPr>
          <p:cNvPr id="3" name="Рисунок 2" descr="53c34808-739b-4464-a5ce-24c1da0e983d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5564"/>
          <a:stretch/>
        </p:blipFill>
        <p:spPr>
          <a:xfrm rot="16200000">
            <a:off x="3662260" y="1309427"/>
            <a:ext cx="3053200" cy="75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556398_33-phonoteka_org-p-fon-po-matematike-dlya-nachalnoi-shkoli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1"/>
            <a:ext cx="9211283" cy="6934201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80457" y="190137"/>
            <a:ext cx="7226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 заданий – представление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ситуации,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описываемой у условии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ее моделирование с помощью рисунка, отрезка, чертежа.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 - отрезок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65942" y="1542197"/>
            <a:ext cx="7474857" cy="5022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29042" y="6089134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/>
              <a:t>7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55499" y="5254563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/>
              <a:t>7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66699" y="5248403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28610" y="5317150"/>
            <a:ext cx="343792" cy="385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40882_77-p-fon-dlya-prezentatsii-nachalnie-klass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029"/>
            <a:ext cx="9363074" cy="7013029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1885" y="195943"/>
            <a:ext cx="875211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kumimoji="0" lang="ru-RU" sz="240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задачами:</a:t>
            </a:r>
          </a:p>
          <a:p>
            <a:r>
              <a:rPr lang="ru-RU" sz="2400" i="1" baseline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 решённой задачей.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-Решение задач различными способами.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-Представления ситуации, описанной в задаче.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Самостоятельное составление задач учащимися.                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задач с недостающими и избыточными данными.  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вопроса задачи.   </a:t>
            </a:r>
          </a:p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Использование приема сравнения задач.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задачи так, чтобы она решалась другим действием.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-Решение обратных задач.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нестандартных задач</a:t>
            </a:r>
          </a:p>
          <a:p>
            <a:pPr>
              <a:buFontTx/>
              <a:buChar char="-"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комбинаторных задач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4/1619556398_33-phonoteka_org-p-fon-po-matematike-dlya-nachalnoi-shkol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1"/>
            <a:ext cx="9211283" cy="6934201"/>
          </a:xfrm>
          <a:prstGeom prst="rect">
            <a:avLst/>
          </a:prstGeom>
          <a:noFill/>
        </p:spPr>
      </p:pic>
      <p:pic>
        <p:nvPicPr>
          <p:cNvPr id="2" name="Рисунок 1" descr="самостоятельноесоставление задач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345"/>
          <a:stretch>
            <a:fillRect/>
          </a:stretch>
        </p:blipFill>
        <p:spPr>
          <a:xfrm>
            <a:off x="1436913" y="174173"/>
            <a:ext cx="7471089" cy="64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556398_33-phonoteka_org-p-fon-po-matematike-dlya-nachalnoi-shkol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1"/>
            <a:ext cx="9211283" cy="6934201"/>
          </a:xfrm>
          <a:prstGeom prst="rect">
            <a:avLst/>
          </a:prstGeom>
          <a:noFill/>
        </p:spPr>
      </p:pic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9893"/>
          <a:stretch>
            <a:fillRect/>
          </a:stretch>
        </p:blipFill>
        <p:spPr>
          <a:xfrm>
            <a:off x="1538514" y="783772"/>
            <a:ext cx="7402286" cy="1618302"/>
          </a:xfrm>
          <a:prstGeom prst="rect">
            <a:avLst/>
          </a:prstGeom>
        </p:spPr>
      </p:pic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4000" y="3435530"/>
            <a:ext cx="7263366" cy="3197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5612" y="2778035"/>
            <a:ext cx="717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с избыточными данными.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325" y="201749"/>
            <a:ext cx="717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с недостающими данными.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9556398_33-phonoteka_org-p-fon-po-matematike-dlya-nachalnoi-shkol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1"/>
            <a:ext cx="9211283" cy="69342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3997" y="460965"/>
            <a:ext cx="3576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комбинаторных задач.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82881" y="1384664"/>
            <a:ext cx="5094514" cy="4072707"/>
          </a:xfrm>
          <a:prstGeom prst="rect">
            <a:avLst/>
          </a:prstGeom>
        </p:spPr>
      </p:pic>
      <p:pic>
        <p:nvPicPr>
          <p:cNvPr id="4" name="Рисунок 3" descr="stranica_25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509" y="1355634"/>
            <a:ext cx="3544389" cy="47545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9315" y="460966"/>
            <a:ext cx="3468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Построение дерева возможностей.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9556398_33-phonoteka_org-p-fon-po-matematike-dlya-nachalnoi-shkol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1"/>
            <a:ext cx="9211283" cy="693420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51428" y="274320"/>
            <a:ext cx="74332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 и решение заданий с использованием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математических  умений и знаний в повседневных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жизненных ситуациях.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28" y="1899920"/>
            <a:ext cx="743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Рассчитай стоимость экскурсионной поездки, если известно, что  в поездку отправилось 25 учащихся, а цена одного билета 1200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29" y="3963094"/>
            <a:ext cx="7433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Ваня разговаривал с мамой по телефону 15 минут. Сколько средств со своего счета он потратил, если известно, что стоимость минуты разговора, согласно его тарифу, 50 копеек?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11490" y="4195933"/>
            <a:ext cx="2228510" cy="1015644"/>
          </a:xfrm>
          <a:prstGeom prst="rect">
            <a:avLst/>
          </a:prstGeom>
          <a:noFill/>
        </p:spPr>
        <p:txBody>
          <a:bodyPr wrap="squar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одинак</a:t>
            </a: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.</a:t>
            </a:r>
            <a:endParaRPr lang="ru-RU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3333" y="4271392"/>
            <a:ext cx="1340391" cy="101564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?  х.</a:t>
            </a:r>
            <a:endParaRPr lang="ru-RU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1716" y="1639960"/>
            <a:ext cx="2369518" cy="101564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З</a:t>
            </a: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адача  </a:t>
            </a:r>
            <a:endParaRPr lang="ru-RU" sz="60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499" y="2564904"/>
            <a:ext cx="2605161" cy="101564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На 1х. </a:t>
            </a:r>
            <a:r>
              <a:rPr lang="ru-RU" sz="6000" b="1" u="sng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м</a:t>
            </a: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.</a:t>
            </a:r>
            <a:endParaRPr lang="ru-RU" sz="60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227" y="3356992"/>
            <a:ext cx="1399703" cy="101564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?  м.</a:t>
            </a:r>
            <a:endParaRPr lang="ru-RU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8995" y="2567365"/>
            <a:ext cx="2129069" cy="101564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К-во </a:t>
            </a:r>
            <a:r>
              <a:rPr lang="ru-RU" sz="6000" b="1" u="sng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х.</a:t>
            </a:r>
            <a:endParaRPr lang="ru-RU" sz="6000" b="1" u="sng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0257" y="3310927"/>
            <a:ext cx="1207342" cy="101564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8 х.</a:t>
            </a:r>
            <a:endParaRPr lang="ru-RU" sz="60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9945" y="2567365"/>
            <a:ext cx="2215630" cy="101564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Всего </a:t>
            </a:r>
            <a:r>
              <a:rPr lang="ru-RU" sz="6000" b="1" u="sng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м</a:t>
            </a: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.</a:t>
            </a:r>
            <a:endParaRPr lang="ru-RU" sz="60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0282" y="3356992"/>
            <a:ext cx="1574430" cy="101564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24 м.</a:t>
            </a:r>
            <a:endParaRPr lang="ru-RU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773333" y="4271392"/>
            <a:ext cx="553977" cy="914400"/>
          </a:xfrm>
          <a:prstGeom prst="ellipse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Деление 9"/>
          <p:cNvSpPr/>
          <p:nvPr/>
        </p:nvSpPr>
        <p:spPr>
          <a:xfrm rot="18359450">
            <a:off x="857415" y="2391678"/>
            <a:ext cx="554476" cy="527852"/>
          </a:xfrm>
          <a:prstGeom prst="mathDivide">
            <a:avLst>
              <a:gd name="adj1" fmla="val 1000"/>
              <a:gd name="adj2" fmla="val 15600"/>
              <a:gd name="adj3" fmla="val 88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5843" y="3300867"/>
            <a:ext cx="1071087" cy="646313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24 : 8</a:t>
            </a:r>
            <a:endParaRPr lang="ru-RU" sz="36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886" y="3583009"/>
            <a:ext cx="380192" cy="707868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0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3" y="453345"/>
            <a:ext cx="8480953" cy="12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675967" y="4322014"/>
            <a:ext cx="1483059" cy="101564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15 м.</a:t>
            </a:r>
            <a:endParaRPr lang="ru-RU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19" name="Деление 18"/>
          <p:cNvSpPr/>
          <p:nvPr/>
        </p:nvSpPr>
        <p:spPr>
          <a:xfrm rot="18359450">
            <a:off x="3880256" y="2432391"/>
            <a:ext cx="687343" cy="505480"/>
          </a:xfrm>
          <a:prstGeom prst="mathDivide">
            <a:avLst>
              <a:gd name="adj1" fmla="val 1000"/>
              <a:gd name="adj2" fmla="val 15600"/>
              <a:gd name="adj3" fmla="val 88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Деление 19"/>
          <p:cNvSpPr/>
          <p:nvPr/>
        </p:nvSpPr>
        <p:spPr>
          <a:xfrm rot="18359450">
            <a:off x="3355393" y="4171462"/>
            <a:ext cx="529726" cy="350558"/>
          </a:xfrm>
          <a:prstGeom prst="mathDivide">
            <a:avLst>
              <a:gd name="adj1" fmla="val 1000"/>
              <a:gd name="adj2" fmla="val 15600"/>
              <a:gd name="adj3" fmla="val 88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Деление 20"/>
          <p:cNvSpPr/>
          <p:nvPr/>
        </p:nvSpPr>
        <p:spPr>
          <a:xfrm rot="18359450">
            <a:off x="658588" y="3345535"/>
            <a:ext cx="529726" cy="350558"/>
          </a:xfrm>
          <a:prstGeom prst="mathDivide">
            <a:avLst>
              <a:gd name="adj1" fmla="val 1000"/>
              <a:gd name="adj2" fmla="val 15600"/>
              <a:gd name="adj3" fmla="val 880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23928" y="3948235"/>
            <a:ext cx="1994416" cy="646313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15</a:t>
            </a:r>
            <a:r>
              <a:rPr lang="ru-RU" sz="36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 : </a:t>
            </a:r>
            <a:r>
              <a:rPr lang="ru-RU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(24 : 8)</a:t>
            </a:r>
            <a:endParaRPr lang="ru-RU" sz="36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737227" y="4159647"/>
            <a:ext cx="457200" cy="72571"/>
          </a:xfrm>
          <a:prstGeom prst="mathMinus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50884" y="4512872"/>
            <a:ext cx="399428" cy="707868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5</a:t>
            </a:r>
            <a:endParaRPr lang="ru-RU" sz="40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22703" y="4132901"/>
            <a:ext cx="1071087" cy="646313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24 : 8</a:t>
            </a:r>
            <a:endParaRPr lang="ru-RU" sz="36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886" y="5337657"/>
            <a:ext cx="2329443" cy="646313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15</a:t>
            </a:r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 : 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(24 : 8) =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8253" y="5956445"/>
            <a:ext cx="1515118" cy="769423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Ответ: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35778" y="5276102"/>
            <a:ext cx="1181694" cy="707868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5 (х.)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69323" y="5792538"/>
            <a:ext cx="282409" cy="400091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37130" y="5229945"/>
            <a:ext cx="253555" cy="400091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1</a:t>
            </a:r>
            <a:endParaRPr lang="ru-RU" sz="20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64266" y="5260722"/>
            <a:ext cx="287219" cy="400091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78636" y="5987222"/>
            <a:ext cx="3534902" cy="707868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opisi" pitchFamily="2" charset="0"/>
              </a:rPr>
              <a:t>5 х. сшили из 15 м.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opisi" pitchFamily="2" charset="0"/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7134469" y="2540190"/>
            <a:ext cx="304800" cy="457200"/>
          </a:xfrm>
          <a:prstGeom prst="mathMultiply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2327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4" grpId="0"/>
      <p:bldP spid="5" grpId="0"/>
      <p:bldP spid="6" grpId="0"/>
      <p:bldP spid="7" grpId="0"/>
      <p:bldP spid="8" grpId="0"/>
      <p:bldP spid="9" grpId="0"/>
      <p:bldP spid="2" grpId="0" animBg="1"/>
      <p:bldP spid="10" grpId="0" animBg="1"/>
      <p:bldP spid="13" grpId="0"/>
      <p:bldP spid="14" grpId="0"/>
      <p:bldP spid="16" grpId="0"/>
      <p:bldP spid="19" grpId="0" animBg="1"/>
      <p:bldP spid="20" grpId="0" animBg="1"/>
      <p:bldP spid="21" grpId="0" animBg="1"/>
      <p:bldP spid="22" grpId="0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40882_77-p-fon-dlya-prezentatsii-nachalnie-klass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3074" cy="7013029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89316" y="198285"/>
            <a:ext cx="85844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ормула, раскрывающая принцип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функциональной грамотности: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«ОВЛАДЕНИЕ =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+ ПРИМЕНЕНИЕ ЗНАНИЙ НА ПРАКТИКЕ»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40882_77-p-fon-dlya-prezentatsii-nachalnie-klass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029"/>
            <a:ext cx="9363074" cy="7013029"/>
          </a:xfrm>
          <a:prstGeom prst="rect">
            <a:avLst/>
          </a:prstGeom>
          <a:noFill/>
        </p:spPr>
      </p:pic>
      <p:pic>
        <p:nvPicPr>
          <p:cNvPr id="2" name="Рисунок 1" descr="спасиб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5" y="178527"/>
            <a:ext cx="6648995" cy="498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640882_77-p-fon-dlya-prezentatsii-nachalnie-klass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029"/>
            <a:ext cx="9363074" cy="7013029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71476" y="2315418"/>
            <a:ext cx="8772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)понимание необходимости математических знаний для учения и в повседневной жизни;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050" y="3338401"/>
            <a:ext cx="877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потребность и умение применять математику в повседневных (житейских)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15816" y="4009292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050" y="0"/>
            <a:ext cx="8743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Математическая грамотность младшего школьника как компонент функциональной грамотности трактуется как: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40882_77-p-fon-dlya-prezentatsii-nachalnie-klass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3074" cy="70130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7502" y="549824"/>
            <a:ext cx="8340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)способность различать математические объекты, устанавливать математические отношения, зависимости, сравнивать, классифицировать;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502" y="1952242"/>
            <a:ext cx="8340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совокупность умений: действовать по инструкции (алгоритму), решать учебные задачи,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связанные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бытовыми жизненными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ситуациями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покупка,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измерение, взвешивание), используя при этом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математические термины, знаки, свойства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арифметических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0882_77-p-fon-dlya-prezentatsii-nachalnie-klass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029"/>
            <a:ext cx="9363074" cy="70130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1887" y="276770"/>
            <a:ext cx="875211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инструментам формирования функциональной математической грамотности относятся: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Технология проектов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«Арабские цифры. Теории происхождения»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«Время. Измерение времени. Часы»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«Единицы измерения времени в разных странах в разное время»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«Задача одна – решений много»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«Математика в жизни человека» и др.</a:t>
            </a: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40882_77-p-fon-dlya-prezentatsii-nachalnie-klass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029"/>
            <a:ext cx="9363074" cy="70130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8001" y="168729"/>
            <a:ext cx="863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2) Технология проблемного обучения.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3) Работа с символическим текстом: диаграммами, таблицами, чертежами.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иаграммы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6785" y="1867986"/>
            <a:ext cx="4044533" cy="4765041"/>
          </a:xfrm>
          <a:prstGeom prst="rect">
            <a:avLst/>
          </a:prstGeom>
        </p:spPr>
      </p:pic>
      <p:pic>
        <p:nvPicPr>
          <p:cNvPr id="4" name="Рисунок 3" descr="таблицы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208" t="17550" r="7258" b="23243"/>
          <a:stretch/>
        </p:blipFill>
        <p:spPr>
          <a:xfrm>
            <a:off x="4493624" y="1867988"/>
            <a:ext cx="4322830" cy="47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40882_77-p-fon-dlya-prezentatsii-nachalnie-klass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029"/>
            <a:ext cx="9363074" cy="70130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3175" y="211908"/>
            <a:ext cx="867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4)Игровые технологии (ребусы, кроссворды, математические игры)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россворды и ребусы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921" t="23639" r="4887" b="5891"/>
          <a:stretch>
            <a:fillRect/>
          </a:stretch>
        </p:blipFill>
        <p:spPr>
          <a:xfrm>
            <a:off x="473175" y="1132113"/>
            <a:ext cx="4490711" cy="5529943"/>
          </a:xfrm>
          <a:prstGeom prst="rect">
            <a:avLst/>
          </a:prstGeom>
        </p:spPr>
      </p:pic>
      <p:pic>
        <p:nvPicPr>
          <p:cNvPr id="4" name="Рисунок 3" descr="игры 2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490" r="6212"/>
          <a:stretch/>
        </p:blipFill>
        <p:spPr>
          <a:xfrm>
            <a:off x="4963885" y="995836"/>
            <a:ext cx="3864174" cy="2265544"/>
          </a:xfrm>
          <a:prstGeom prst="rect">
            <a:avLst/>
          </a:prstGeom>
        </p:spPr>
      </p:pic>
      <p:pic>
        <p:nvPicPr>
          <p:cNvPr id="6" name="Рисунок 5" descr="игры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500" t="2635" r="3397" b="2529"/>
          <a:stretch/>
        </p:blipFill>
        <p:spPr>
          <a:xfrm>
            <a:off x="5776686" y="3244531"/>
            <a:ext cx="2449842" cy="341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9556398_33-phonoteka_org-p-fon-po-matematike-dlya-nachalnoi-shkol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283" cy="69342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78857" y="202811"/>
            <a:ext cx="7575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каждом уроке мы используем приемы  формирования функциональной математической грамотности, такие как: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Задания  занимательного характера на развитие  логического, алгоритмического, пространственного мышления, внимания.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b6baf5e-3dbf-4ba1-9c5f-4bec5244236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639"/>
          <a:stretch/>
        </p:blipFill>
        <p:spPr>
          <a:xfrm rot="16200000">
            <a:off x="3384668" y="1019799"/>
            <a:ext cx="3563876" cy="75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556398_33-phonoteka_org-p-fon-po-matematike-dlya-nachalnoi-shkol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1"/>
            <a:ext cx="9211283" cy="6934201"/>
          </a:xfrm>
          <a:prstGeom prst="rect">
            <a:avLst/>
          </a:prstGeom>
          <a:noFill/>
        </p:spPr>
      </p:pic>
      <p:pic>
        <p:nvPicPr>
          <p:cNvPr id="2" name="Рисунок 1" descr="4f32e27b-422d-4de1-989e-d1794c1e576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5251" b="2250"/>
          <a:stretch/>
        </p:blipFill>
        <p:spPr>
          <a:xfrm rot="16200000">
            <a:off x="3854067" y="-1791561"/>
            <a:ext cx="2934072" cy="691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42cd157-1aa8-45cc-9b0c-a016b50c24a7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3080"/>
          <a:stretch/>
        </p:blipFill>
        <p:spPr>
          <a:xfrm rot="16200000">
            <a:off x="3605190" y="1405905"/>
            <a:ext cx="3431827" cy="691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556398_33-phonoteka_org-p-fon-po-matematike-dlya-nachalnoi-shkol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1"/>
            <a:ext cx="9211283" cy="6934201"/>
          </a:xfrm>
          <a:prstGeom prst="rect">
            <a:avLst/>
          </a:prstGeom>
          <a:noFill/>
        </p:spPr>
      </p:pic>
      <p:pic>
        <p:nvPicPr>
          <p:cNvPr id="2" name="Рисунок 1" descr="d2651e79-99f3-4122-9bf8-b31c1477ac2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3625" t="3458" b="-95"/>
          <a:stretch/>
        </p:blipFill>
        <p:spPr>
          <a:xfrm rot="16200000">
            <a:off x="3855802" y="-2169244"/>
            <a:ext cx="2740083" cy="7461745"/>
          </a:xfrm>
          <a:prstGeom prst="rect">
            <a:avLst/>
          </a:prstGeom>
        </p:spPr>
      </p:pic>
      <p:pic>
        <p:nvPicPr>
          <p:cNvPr id="3" name="Рисунок 2" descr="d2f12410-ca41-4cd4-bec8-f78d543e7b8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5039"/>
          <a:stretch/>
        </p:blipFill>
        <p:spPr>
          <a:xfrm rot="16200000">
            <a:off x="3313968" y="1056995"/>
            <a:ext cx="3691719" cy="75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515</Words>
  <Application>Microsoft Office PowerPoint</Application>
  <PresentationFormat>Экран (4:3)</PresentationFormat>
  <Paragraphs>87</Paragraphs>
  <Slides>19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The BEST ComputeR</cp:lastModifiedBy>
  <cp:revision>221</cp:revision>
  <dcterms:created xsi:type="dcterms:W3CDTF">2014-11-21T11:00:06Z</dcterms:created>
  <dcterms:modified xsi:type="dcterms:W3CDTF">2022-12-01T10:12:06Z</dcterms:modified>
</cp:coreProperties>
</file>