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7" r:id="rId4"/>
    <p:sldId id="263" r:id="rId5"/>
    <p:sldId id="261" r:id="rId6"/>
    <p:sldId id="260" r:id="rId7"/>
    <p:sldId id="259" r:id="rId8"/>
    <p:sldId id="267" r:id="rId9"/>
    <p:sldId id="270" r:id="rId10"/>
    <p:sldId id="269" r:id="rId11"/>
    <p:sldId id="268" r:id="rId12"/>
    <p:sldId id="266" r:id="rId13"/>
    <p:sldId id="273" r:id="rId14"/>
    <p:sldId id="272" r:id="rId15"/>
    <p:sldId id="271" r:id="rId16"/>
    <p:sldId id="275" r:id="rId17"/>
    <p:sldId id="265" r:id="rId18"/>
    <p:sldId id="277" r:id="rId19"/>
    <p:sldId id="274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521" autoAdjust="0"/>
  </p:normalViewPr>
  <p:slideViewPr>
    <p:cSldViewPr snapToGrid="0">
      <p:cViewPr>
        <p:scale>
          <a:sx n="66" d="100"/>
          <a:sy n="66" d="100"/>
        </p:scale>
        <p:origin x="-2298" y="-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73DEC-3E00-4219-8AEE-C569ACE4010B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E7E1E-FF23-4DA7-B58C-316C35D04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1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E7E1E-FF23-4DA7-B58C-316C35D04F6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461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07A9A-9D42-423A-A0BA-82D1F6816B55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C5BC-E287-4AB8-9545-F8FB3F81E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133388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5F6BE-DA1E-4D39-A2F1-122CCE9642E1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869E-1508-4DDF-9B4A-46C19B77D0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60271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8B6BE-CBBF-4BA6-B6E5-43636FAEE226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897A0-B4A1-45D6-98A9-C4234CB008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169384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C6B80-6051-4C0F-A097-FFF930F13DC2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3BF6A-3342-4C7E-B0D7-62523DF6E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011720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68EBB-0049-46B8-992E-B9BBEA39019C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22B88-026D-4D1F-B40E-FE8403363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87439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81ADC-103F-4FD0-ACD7-1D94B8654107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46BDD-ADA2-4585-88EB-10EFC6FCD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21336"/>
      </p:ext>
    </p:extLst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60FF4-0897-4DE9-8C8C-F18799AAC8A0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98E0E-7477-4EE1-A880-E1B5F48951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55446"/>
      </p:ext>
    </p:extLst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5324F-931D-4CAC-ACE0-714A761B1CF2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AD70F-33F9-479E-8968-69CA6AC03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713359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DA21C-11D0-4429-9E9E-FB5B6FFEB334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1BF17-2AB6-4B88-87D6-B577FC44BB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408333"/>
      </p:ext>
    </p:extLst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70AFD-2B0F-4542-BFEC-881CD1993389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D7AC8-4E74-40A5-ABFA-96B28B041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06518"/>
      </p:ext>
    </p:extLst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4DF86-3536-4338-BBD8-A5F178BAC9E5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D747D-2D0C-49CC-9569-79CBD350E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66516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71597"/>
            <a:ext cx="9144000" cy="54864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3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B98882-83EB-4D54-A486-464BF21741FE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62D881-0611-4AF6-92BA-0AC68D026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96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18.jpe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microsoft.com/office/2007/relationships/hdphoto" Target="../media/hdphoto1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24.jpeg"/><Relationship Id="rId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4.jpe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6.jpe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fs.znanio.ru/d5af0e/aa/f5/dd5b41e1bdffb578d7651ae35a67f835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" name="Заголовок 1"/>
          <p:cNvSpPr txBox="1">
            <a:spLocks/>
          </p:cNvSpPr>
          <p:nvPr/>
        </p:nvSpPr>
        <p:spPr>
          <a:xfrm>
            <a:off x="2243434" y="1081559"/>
            <a:ext cx="4667398" cy="1876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6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0" name="Подзаголовок 2"/>
          <p:cNvSpPr txBox="1">
            <a:spLocks/>
          </p:cNvSpPr>
          <p:nvPr/>
        </p:nvSpPr>
        <p:spPr>
          <a:xfrm>
            <a:off x="2813194" y="2930883"/>
            <a:ext cx="3517612" cy="485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1835" y="1604158"/>
            <a:ext cx="72705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функциональной грамотности младших школьников на уроках математики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2830" y="65896"/>
            <a:ext cx="88164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«СРЕДНЯЯ ШКОЛА № 16 ИМЕНИ  ГЕРОЯ  СОВЕТСКОГО  СОЮЗА  СТЕПАНА  ИВАНОВА ГОРОДА ЕВПАТОРИИ РЕСПУБЛИКИ КРЫМ»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(МБОУ «СШ № 16им.С.Иванова»)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22672" y="6233307"/>
            <a:ext cx="189571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Евпатория, 2022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4184281"/>
            <a:ext cx="4343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lvl="0" algn="ctr"/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Дороненкова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Анна Анатольевна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высшей категории                                                     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pic>
        <p:nvPicPr>
          <p:cNvPr id="2" name="Рисунок 1" descr="7f9776ff-6fd3-4864-a5e0-4b25f6929808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8657" t="6902" b="2530"/>
          <a:stretch/>
        </p:blipFill>
        <p:spPr>
          <a:xfrm rot="16200000">
            <a:off x="3585483" y="-1820548"/>
            <a:ext cx="3221264" cy="7402285"/>
          </a:xfrm>
          <a:prstGeom prst="rect">
            <a:avLst/>
          </a:prstGeom>
        </p:spPr>
      </p:pic>
      <p:pic>
        <p:nvPicPr>
          <p:cNvPr id="3" name="Рисунок 2" descr="53c34808-739b-4464-a5ce-24c1da0e983d.jpg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5564"/>
          <a:stretch/>
        </p:blipFill>
        <p:spPr>
          <a:xfrm rot="16200000">
            <a:off x="3662260" y="1309427"/>
            <a:ext cx="3053200" cy="753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80457" y="190137"/>
            <a:ext cx="722603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Моделирование заданий – представление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ситуации,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описываемой у условии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ее моделирование с помощью рисунка, отрезка, чертежа.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исунок - отрезок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465942" y="1542197"/>
            <a:ext cx="7474857" cy="50221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29042" y="6089134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/>
              <a:t>7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55499" y="5254563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/>
              <a:t>7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66699" y="5248403"/>
            <a:ext cx="367408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28610" y="5317150"/>
            <a:ext cx="343792" cy="3857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91885" y="195943"/>
            <a:ext cx="875211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</a:t>
            </a:r>
            <a:r>
              <a:rPr kumimoji="0" lang="ru-RU" sz="2400" i="1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задачами:</a:t>
            </a:r>
          </a:p>
          <a:p>
            <a:r>
              <a:rPr lang="ru-RU" sz="2400" i="1" baseline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над решённой задачей.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-Решение задач различными способами.    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-Представления ситуации, описанной в задаче.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Самостоятельное составление задач учащимися.                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 задач с недостающими и избыточными данными.  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Изменение вопроса задачи.   </a:t>
            </a:r>
          </a:p>
          <a:p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Использование приема сравнения задач.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Изменение задачи так, чтобы она решалась другим действием.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-Решение обратных задач.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 нестандартных задач</a:t>
            </a:r>
          </a:p>
          <a:p>
            <a:pPr>
              <a:buFontTx/>
              <a:buChar char="-"/>
            </a:pP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kumimoji="0" lang="ru-RU" sz="24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комбинаторных задач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pic>
        <p:nvPicPr>
          <p:cNvPr id="2" name="Рисунок 1" descr="самостоятельноесоставление задач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345"/>
          <a:stretch>
            <a:fillRect/>
          </a:stretch>
        </p:blipFill>
        <p:spPr>
          <a:xfrm>
            <a:off x="1436913" y="174173"/>
            <a:ext cx="7471089" cy="640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39893"/>
          <a:stretch>
            <a:fillRect/>
          </a:stretch>
        </p:blipFill>
        <p:spPr>
          <a:xfrm>
            <a:off x="1538514" y="783772"/>
            <a:ext cx="7402286" cy="1618302"/>
          </a:xfrm>
          <a:prstGeom prst="rect">
            <a:avLst/>
          </a:prstGeom>
        </p:spPr>
      </p:pic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24000" y="3435530"/>
            <a:ext cx="7263366" cy="31972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35612" y="2778035"/>
            <a:ext cx="7171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 с избыточными данными.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9325" y="201749"/>
            <a:ext cx="7171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 с недостающими данными.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23997" y="460965"/>
            <a:ext cx="35763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Решение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комбинаторных задач.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10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82881" y="1384664"/>
            <a:ext cx="5094514" cy="4072707"/>
          </a:xfrm>
          <a:prstGeom prst="rect">
            <a:avLst/>
          </a:prstGeom>
        </p:spPr>
      </p:pic>
      <p:pic>
        <p:nvPicPr>
          <p:cNvPr id="4" name="Рисунок 3" descr="stranica_25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3509" y="1355634"/>
            <a:ext cx="3544389" cy="47545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9315" y="460966"/>
            <a:ext cx="34689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Построение дерева возможностей.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451428" y="274320"/>
            <a:ext cx="74332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Моделирование и решение заданий с использованием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математических  умений и знаний в повседневных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жизненных ситуациях.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1428" y="1899920"/>
            <a:ext cx="74332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Рассчитай стоимость экскурсионной поездки, если известно, что  в поездку отправилось 25 учащихся, а цена одного билета 1200 рублей.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51429" y="3963094"/>
            <a:ext cx="7433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Ваня разговаривал с мамой по телефону 15 минут. Сколько средств со своего счета он потратил, если известно, что стоимость минуты разговора, согласно его тарифу, 50 копеек?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311490" y="4195933"/>
            <a:ext cx="2228510" cy="1015644"/>
          </a:xfrm>
          <a:prstGeom prst="rect">
            <a:avLst/>
          </a:prstGeom>
          <a:noFill/>
        </p:spPr>
        <p:txBody>
          <a:bodyPr wrap="squar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одинак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.</a:t>
            </a:r>
            <a:endParaRPr lang="ru-RU" sz="6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73333" y="4271392"/>
            <a:ext cx="1340391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?  х.</a:t>
            </a:r>
            <a:endParaRPr lang="ru-RU" sz="6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1716" y="1639960"/>
            <a:ext cx="2369518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З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адача  </a:t>
            </a:r>
            <a:endParaRPr lang="ru-RU" sz="6000" b="1" dirty="0">
              <a:ln w="11430"/>
              <a:solidFill>
                <a:srgbClr val="00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499" y="2564904"/>
            <a:ext cx="2605161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На 1х. </a:t>
            </a:r>
            <a:r>
              <a:rPr lang="ru-RU" sz="6000" b="1" u="sng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м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.</a:t>
            </a:r>
            <a:endParaRPr lang="ru-RU" sz="6000" b="1" dirty="0">
              <a:ln w="11430"/>
              <a:solidFill>
                <a:srgbClr val="00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7227" y="3356992"/>
            <a:ext cx="1399703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?  м.</a:t>
            </a:r>
            <a:endParaRPr lang="ru-RU" sz="6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78995" y="2567365"/>
            <a:ext cx="2129069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К-во </a:t>
            </a:r>
            <a:r>
              <a:rPr lang="ru-RU" sz="6000" b="1" u="sng" dirty="0" smtClean="0">
                <a:ln w="11430"/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х.</a:t>
            </a:r>
            <a:endParaRPr lang="ru-RU" sz="6000" b="1" u="sng" dirty="0">
              <a:ln w="11430"/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20257" y="3310927"/>
            <a:ext cx="1207342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8 х.</a:t>
            </a:r>
            <a:endParaRPr lang="ru-RU" sz="6000" b="1" dirty="0">
              <a:ln w="11430"/>
              <a:solidFill>
                <a:srgbClr val="00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49945" y="2567365"/>
            <a:ext cx="2215630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Всего </a:t>
            </a:r>
            <a:r>
              <a:rPr lang="ru-RU" sz="6000" b="1" u="sng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м</a:t>
            </a: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.</a:t>
            </a:r>
            <a:endParaRPr lang="ru-RU" sz="6000" b="1" dirty="0">
              <a:ln w="11430"/>
              <a:solidFill>
                <a:srgbClr val="00CC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30282" y="3356992"/>
            <a:ext cx="1574430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24 м.</a:t>
            </a:r>
            <a:endParaRPr lang="ru-RU" sz="6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773333" y="4271392"/>
            <a:ext cx="553977" cy="914400"/>
          </a:xfrm>
          <a:prstGeom prst="ellipse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Деление 9"/>
          <p:cNvSpPr/>
          <p:nvPr/>
        </p:nvSpPr>
        <p:spPr>
          <a:xfrm rot="18359450">
            <a:off x="857415" y="2391678"/>
            <a:ext cx="554476" cy="527852"/>
          </a:xfrm>
          <a:prstGeom prst="mathDivide">
            <a:avLst>
              <a:gd name="adj1" fmla="val 1000"/>
              <a:gd name="adj2" fmla="val 15600"/>
              <a:gd name="adj3" fmla="val 8800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65843" y="3300867"/>
            <a:ext cx="1071087" cy="646313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24 : 8</a:t>
            </a:r>
            <a:endParaRPr lang="ru-RU" sz="36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886" y="3583009"/>
            <a:ext cx="380192" cy="707868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40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53" y="453345"/>
            <a:ext cx="8480953" cy="129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675967" y="4322014"/>
            <a:ext cx="1483059" cy="1015644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15 м.</a:t>
            </a:r>
            <a:endParaRPr lang="ru-RU" sz="6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19" name="Деление 18"/>
          <p:cNvSpPr/>
          <p:nvPr/>
        </p:nvSpPr>
        <p:spPr>
          <a:xfrm rot="18359450">
            <a:off x="3880256" y="2432391"/>
            <a:ext cx="687343" cy="505480"/>
          </a:xfrm>
          <a:prstGeom prst="mathDivide">
            <a:avLst>
              <a:gd name="adj1" fmla="val 1000"/>
              <a:gd name="adj2" fmla="val 15600"/>
              <a:gd name="adj3" fmla="val 8800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Деление 19"/>
          <p:cNvSpPr/>
          <p:nvPr/>
        </p:nvSpPr>
        <p:spPr>
          <a:xfrm rot="18359450">
            <a:off x="3355393" y="4171462"/>
            <a:ext cx="529726" cy="350558"/>
          </a:xfrm>
          <a:prstGeom prst="mathDivide">
            <a:avLst>
              <a:gd name="adj1" fmla="val 1000"/>
              <a:gd name="adj2" fmla="val 15600"/>
              <a:gd name="adj3" fmla="val 8800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Деление 20"/>
          <p:cNvSpPr/>
          <p:nvPr/>
        </p:nvSpPr>
        <p:spPr>
          <a:xfrm rot="18359450">
            <a:off x="658588" y="3345535"/>
            <a:ext cx="529726" cy="350558"/>
          </a:xfrm>
          <a:prstGeom prst="mathDivide">
            <a:avLst>
              <a:gd name="adj1" fmla="val 1000"/>
              <a:gd name="adj2" fmla="val 15600"/>
              <a:gd name="adj3" fmla="val 8800"/>
            </a:avLst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23928" y="3948235"/>
            <a:ext cx="1994416" cy="646313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15</a:t>
            </a:r>
            <a:r>
              <a:rPr lang="ru-RU" sz="36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 : </a:t>
            </a:r>
            <a:r>
              <a:rPr lang="ru-RU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(24 : 8)</a:t>
            </a:r>
            <a:endParaRPr lang="ru-RU" sz="36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12" name="Минус 11"/>
          <p:cNvSpPr/>
          <p:nvPr/>
        </p:nvSpPr>
        <p:spPr>
          <a:xfrm>
            <a:off x="737227" y="4159647"/>
            <a:ext cx="457200" cy="72571"/>
          </a:xfrm>
          <a:prstGeom prst="mathMinus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350884" y="4512872"/>
            <a:ext cx="399428" cy="707868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4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5</a:t>
            </a:r>
            <a:endParaRPr lang="ru-RU" sz="40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22703" y="4132901"/>
            <a:ext cx="1071087" cy="646313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24 : 8</a:t>
            </a:r>
            <a:endParaRPr lang="ru-RU" sz="36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35886" y="5337657"/>
            <a:ext cx="2329443" cy="646313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15</a:t>
            </a:r>
            <a:r>
              <a:rPr lang="ru-RU" sz="36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 : </a:t>
            </a:r>
            <a:r>
              <a:rPr lang="ru-RU" sz="3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(24 : 8) =</a:t>
            </a:r>
            <a:endParaRPr lang="ru-RU" sz="36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8253" y="5956445"/>
            <a:ext cx="1515118" cy="769423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4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Ответ:</a:t>
            </a:r>
            <a:endParaRPr lang="ru-RU" sz="4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35778" y="5276102"/>
            <a:ext cx="1181694" cy="707868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5 (х.)</a:t>
            </a:r>
            <a:endParaRPr lang="ru-RU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669323" y="5792538"/>
            <a:ext cx="282409" cy="400091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20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3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737130" y="5229945"/>
            <a:ext cx="253555" cy="400091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2000" b="1" dirty="0" smtClean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1</a:t>
            </a:r>
            <a:endParaRPr lang="ru-RU" sz="20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64266" y="5260722"/>
            <a:ext cx="287219" cy="400091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20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2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878636" y="5987222"/>
            <a:ext cx="3534902" cy="707868"/>
          </a:xfrm>
          <a:prstGeom prst="rect">
            <a:avLst/>
          </a:prstGeom>
          <a:noFill/>
        </p:spPr>
        <p:txBody>
          <a:bodyPr wrap="none" lIns="91420" tIns="45711" rIns="91420" bIns="4571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ru-RU" sz="4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Propisi" pitchFamily="2" charset="0"/>
              </a:rPr>
              <a:t>5 х. сшили из 15 м.</a:t>
            </a:r>
            <a:endParaRPr lang="ru-RU" sz="40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Propisi" pitchFamily="2" charset="0"/>
            </a:endParaRPr>
          </a:p>
        </p:txBody>
      </p:sp>
      <p:sp>
        <p:nvSpPr>
          <p:cNvPr id="11" name="Умножение 10"/>
          <p:cNvSpPr/>
          <p:nvPr/>
        </p:nvSpPr>
        <p:spPr>
          <a:xfrm>
            <a:off x="7134469" y="2540190"/>
            <a:ext cx="304800" cy="457200"/>
          </a:xfrm>
          <a:prstGeom prst="mathMultiply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12327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  <p:bldP spid="4" grpId="0"/>
      <p:bldP spid="5" grpId="0"/>
      <p:bldP spid="6" grpId="0"/>
      <p:bldP spid="7" grpId="0"/>
      <p:bldP spid="8" grpId="0"/>
      <p:bldP spid="9" grpId="0"/>
      <p:bldP spid="2" grpId="0" animBg="1"/>
      <p:bldP spid="10" grpId="0" animBg="1"/>
      <p:bldP spid="13" grpId="0"/>
      <p:bldP spid="14" grpId="0"/>
      <p:bldP spid="16" grpId="0"/>
      <p:bldP spid="19" grpId="0" animBg="1"/>
      <p:bldP spid="20" grpId="0" animBg="1"/>
      <p:bldP spid="21" grpId="0" animBg="1"/>
      <p:bldP spid="22" grpId="0"/>
      <p:bldP spid="12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63074" cy="7013029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89316" y="198285"/>
            <a:ext cx="858444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ормула, раскрывающая принцип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функциональной грамотности: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«ОВЛАДЕНИЕ =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99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УСВОЕНИЕ + ПРИМЕНЕНИЕ ЗНАНИЙ НА ПРАКТИКЕ»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99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pic>
        <p:nvPicPr>
          <p:cNvPr id="2" name="Рисунок 1" descr="спасиб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845" y="178527"/>
            <a:ext cx="6648995" cy="498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371476" y="2315418"/>
            <a:ext cx="8772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)понимание необходимости математических знаний для учения и в повседневной жизни;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0050" y="3338401"/>
            <a:ext cx="8772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потребность и умение применять математику в повседневных (житейских)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15816" y="4009292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0050" y="0"/>
            <a:ext cx="8743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Математическая грамотность младшего школьника как компонент функциональной грамотности трактуется как: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63074" cy="701302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7502" y="549824"/>
            <a:ext cx="8340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)способность различать математические объекты, устанавливать математические отношения, зависимости, сравнивать, классифицировать;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502" y="1952242"/>
            <a:ext cx="83407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совокупность умений: действовать по инструкции (алгоритму), решать учебные задачи,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связанные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 бытовыми жизненными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ситуациями (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покупка,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измерение, взвешивание), используя при этом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математические термины, знаки, свойства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арифметических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91887" y="276770"/>
            <a:ext cx="875211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инструментам формирования функциональной математической грамотности относятся: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Технология проектов</a:t>
            </a:r>
          </a:p>
          <a:p>
            <a:pPr marL="342900" indent="-34290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«Арабские цифры. Теории происхождения»</a:t>
            </a: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«Время. Измерение времени. Часы»</a:t>
            </a: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«Единицы измерения времени в разных странах в разное время»</a:t>
            </a: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«Задача одна – решений много»</a:t>
            </a:r>
          </a:p>
          <a:p>
            <a:pPr marL="342900" indent="-34290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«Математика в жизни человека» и др.</a:t>
            </a:r>
          </a:p>
          <a:p>
            <a:pPr marL="342900" indent="-34290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08001" y="168729"/>
            <a:ext cx="863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2) Технология проблемного обучения.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3) Работа с символическим текстом: диаграммами, таблицами, чертежами.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диаграммы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26785" y="1867986"/>
            <a:ext cx="4044533" cy="4765041"/>
          </a:xfrm>
          <a:prstGeom prst="rect">
            <a:avLst/>
          </a:prstGeom>
        </p:spPr>
      </p:pic>
      <p:pic>
        <p:nvPicPr>
          <p:cNvPr id="4" name="Рисунок 3" descr="таблицы.jp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3208" t="17550" r="7258" b="23243"/>
          <a:stretch/>
        </p:blipFill>
        <p:spPr>
          <a:xfrm>
            <a:off x="4493624" y="1867988"/>
            <a:ext cx="4322830" cy="477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catherineasquithgallery.com/uploads/posts/2021-02/1613640882_77-p-fon-dlya-prezentatsii-nachalnie-klassi-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5029"/>
            <a:ext cx="9363074" cy="701302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73175" y="211908"/>
            <a:ext cx="8670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4)Игровые технологии (ребусы, кроссворды, математические игры)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кроссворды и ребусы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921" t="23639" r="4887" b="5891"/>
          <a:stretch>
            <a:fillRect/>
          </a:stretch>
        </p:blipFill>
        <p:spPr>
          <a:xfrm>
            <a:off x="473175" y="1132113"/>
            <a:ext cx="4490711" cy="5529943"/>
          </a:xfrm>
          <a:prstGeom prst="rect">
            <a:avLst/>
          </a:prstGeom>
        </p:spPr>
      </p:pic>
      <p:pic>
        <p:nvPicPr>
          <p:cNvPr id="4" name="Рисунок 3" descr="игры 2.jp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490" r="6212"/>
          <a:stretch/>
        </p:blipFill>
        <p:spPr>
          <a:xfrm>
            <a:off x="4963885" y="995836"/>
            <a:ext cx="3864174" cy="2265544"/>
          </a:xfrm>
          <a:prstGeom prst="rect">
            <a:avLst/>
          </a:prstGeom>
        </p:spPr>
      </p:pic>
      <p:pic>
        <p:nvPicPr>
          <p:cNvPr id="6" name="Рисунок 5" descr="игры.jp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500" t="2635" r="3397" b="2529"/>
          <a:stretch/>
        </p:blipFill>
        <p:spPr>
          <a:xfrm>
            <a:off x="5776686" y="3244531"/>
            <a:ext cx="2449842" cy="3413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1283" cy="693420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78857" y="202811"/>
            <a:ext cx="7575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каждом уроке мы используем приемы  формирования функциональной математической грамотности, такие как:</a:t>
            </a:r>
          </a:p>
          <a:p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Задания  занимательного характера на развитие  логического, алгоритмического, пространственного мышления, внимания.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9b6baf5e-3dbf-4ba1-9c5f-4bec5244236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6639"/>
          <a:stretch/>
        </p:blipFill>
        <p:spPr>
          <a:xfrm rot="16200000">
            <a:off x="3384668" y="1019799"/>
            <a:ext cx="3563876" cy="757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pic>
        <p:nvPicPr>
          <p:cNvPr id="2" name="Рисунок 1" descr="4f32e27b-422d-4de1-989e-d1794c1e5760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5251" b="2250"/>
          <a:stretch/>
        </p:blipFill>
        <p:spPr>
          <a:xfrm rot="16200000">
            <a:off x="3854067" y="-1791561"/>
            <a:ext cx="2934072" cy="6914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142cd157-1aa8-45cc-9b0c-a016b50c24a7.jpg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b="3080"/>
          <a:stretch/>
        </p:blipFill>
        <p:spPr>
          <a:xfrm rot="16200000">
            <a:off x="3605190" y="1405905"/>
            <a:ext cx="3431827" cy="6914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4/1619556398_33-phonoteka_org-p-fon-po-matematike-dlya-nachalnoi-shkoli-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6201"/>
            <a:ext cx="9211283" cy="6934201"/>
          </a:xfrm>
          <a:prstGeom prst="rect">
            <a:avLst/>
          </a:prstGeom>
          <a:noFill/>
        </p:spPr>
      </p:pic>
      <p:pic>
        <p:nvPicPr>
          <p:cNvPr id="2" name="Рисунок 1" descr="d2651e79-99f3-4122-9bf8-b31c1477ac24.jpg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13625" t="3458" b="-95"/>
          <a:stretch/>
        </p:blipFill>
        <p:spPr>
          <a:xfrm rot="16200000">
            <a:off x="3855802" y="-2169244"/>
            <a:ext cx="2740083" cy="7461745"/>
          </a:xfrm>
          <a:prstGeom prst="rect">
            <a:avLst/>
          </a:prstGeom>
        </p:spPr>
      </p:pic>
      <p:pic>
        <p:nvPicPr>
          <p:cNvPr id="3" name="Рисунок 2" descr="d2f12410-ca41-4cd4-bec8-f78d543e7b82.jpg"/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5039"/>
          <a:stretch/>
        </p:blipFill>
        <p:spPr>
          <a:xfrm rot="16200000">
            <a:off x="3313968" y="1056995"/>
            <a:ext cx="3691719" cy="753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515</Words>
  <Application>Microsoft Office PowerPoint</Application>
  <PresentationFormat>Экран (4:3)</PresentationFormat>
  <Paragraphs>87</Paragraphs>
  <Slides>19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The BEST ComputeR</cp:lastModifiedBy>
  <cp:revision>221</cp:revision>
  <dcterms:created xsi:type="dcterms:W3CDTF">2014-11-21T11:00:06Z</dcterms:created>
  <dcterms:modified xsi:type="dcterms:W3CDTF">2022-12-01T10:12:06Z</dcterms:modified>
</cp:coreProperties>
</file>