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06AF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3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637FFBB1-002A-45A0-9479-8D09E314766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2BEE-0F41-4E15-AC81-A46529DF10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731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FF10E-97F4-4D3E-AC3A-4F8E96C9FF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748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61970-4CC9-47E3-9B52-FCA9BB254B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86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848F4-8018-4DAE-92E3-086F7E84D3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41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7F3A9-6DEC-41C5-B9AE-B928D9E5F5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969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21940-27E3-4B01-A876-A0251584B5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7521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D515C-405A-4723-BBB2-8A297EB7DF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073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AD306-3DEC-4F9B-92F5-E88F371254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369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81F02-EE67-41A9-893C-2AECBE3C7F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354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6F2C7-7DB6-442D-BB51-2F82365C54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926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2497E438-19AD-4E6B-9F0B-25885D34AAFD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248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0"/>
            <a:ext cx="7843838" cy="3810000"/>
          </a:xfrm>
        </p:spPr>
        <p:txBody>
          <a:bodyPr/>
          <a:lstStyle/>
          <a:p>
            <a:r>
              <a:rPr lang="ru-RU" altLang="ru-RU"/>
              <a:t>Уголовная и административная ответственность несовершеннолетнего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67113"/>
            <a:ext cx="6019800" cy="1905000"/>
          </a:xfrm>
        </p:spPr>
        <p:txBody>
          <a:bodyPr/>
          <a:lstStyle/>
          <a:p>
            <a:pPr algn="r"/>
            <a:endParaRPr lang="ru-RU" altLang="ru-RU" sz="2400" dirty="0"/>
          </a:p>
          <a:p>
            <a:pPr algn="r"/>
            <a:r>
              <a:rPr lang="ru-RU" altLang="ru-RU" sz="2400" dirty="0"/>
              <a:t>Подготовила: </a:t>
            </a:r>
            <a:r>
              <a:rPr lang="ru-RU" altLang="ru-RU" sz="2400" dirty="0" smtClean="0"/>
              <a:t>Баубатрын В.Д., </a:t>
            </a:r>
            <a:endParaRPr lang="ru-RU" altLang="ru-RU" sz="2400" dirty="0"/>
          </a:p>
          <a:p>
            <a:pPr algn="r"/>
            <a:r>
              <a:rPr lang="ru-RU" altLang="ru-RU" sz="2400"/>
              <a:t>социальный </a:t>
            </a:r>
            <a:r>
              <a:rPr lang="ru-RU" altLang="ru-RU" sz="2400" smtClean="0"/>
              <a:t>педагог</a:t>
            </a:r>
            <a:endParaRPr lang="ru-RU" alt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Административная ответственность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86800" cy="40386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ru-RU" altLang="ru-RU"/>
              <a:t>Наступает с </a:t>
            </a:r>
            <a:r>
              <a:rPr lang="ru-RU" altLang="ru-RU">
                <a:solidFill>
                  <a:srgbClr val="FF0000"/>
                </a:solidFill>
              </a:rPr>
              <a:t>16</a:t>
            </a:r>
            <a:r>
              <a:rPr lang="ru-RU" altLang="ru-RU"/>
              <a:t> лет (ст. 2.3. КоАП РФ).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buClr>
                <a:srgbClr val="FF0000"/>
              </a:buClr>
            </a:pPr>
            <a:r>
              <a:rPr lang="ru-RU" altLang="ru-RU"/>
              <a:t>Ответственность за административное правонарушение, совершенное несовершеннолетним </a:t>
            </a:r>
            <a:r>
              <a:rPr lang="ru-RU" altLang="ru-RU">
                <a:solidFill>
                  <a:srgbClr val="FF0000"/>
                </a:solidFill>
              </a:rPr>
              <a:t>от 14 до 16 лет</a:t>
            </a:r>
            <a:r>
              <a:rPr lang="ru-RU" altLang="ru-RU"/>
              <a:t> </a:t>
            </a:r>
            <a:r>
              <a:rPr lang="ru-RU" altLang="ru-RU">
                <a:solidFill>
                  <a:srgbClr val="FF0000"/>
                </a:solidFill>
              </a:rPr>
              <a:t>несут родители</a:t>
            </a:r>
            <a:r>
              <a:rPr lang="ru-RU" altLang="ru-RU"/>
              <a:t> или иные законные представители (опекуны, попечители).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Примеры </a:t>
            </a:r>
            <a:br>
              <a:rPr lang="ru-RU" altLang="ru-RU"/>
            </a:br>
            <a:r>
              <a:rPr lang="ru-RU" altLang="ru-RU"/>
              <a:t>административных нарушений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700"/>
              <a:t>Реализация наркотических препаратов</a:t>
            </a:r>
          </a:p>
          <a:p>
            <a:r>
              <a:rPr lang="ru-RU" altLang="ru-RU" sz="2700"/>
              <a:t>Разгульный образ жизни</a:t>
            </a:r>
          </a:p>
          <a:p>
            <a:r>
              <a:rPr lang="ru-RU" altLang="ru-RU" sz="2700"/>
              <a:t>Небольшие хулиганские проступки</a:t>
            </a:r>
          </a:p>
          <a:p>
            <a:r>
              <a:rPr lang="ru-RU" altLang="ru-RU" sz="2700"/>
              <a:t>Нарушение правил дорожного движения</a:t>
            </a:r>
          </a:p>
          <a:p>
            <a:r>
              <a:rPr lang="ru-RU" altLang="ru-RU" sz="2700"/>
              <a:t>Неподчинение представителям власти</a:t>
            </a:r>
          </a:p>
          <a:p>
            <a:r>
              <a:rPr lang="ru-RU" altLang="ru-RU" sz="2700"/>
              <a:t>Пребывание в общественных местах нетрезвом виде или в состоянии наркотического состояния и пр.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700"/>
              <a:t>В то же время, если субъект находится в состоянии опьянения, но ему еще не исполнилось 16 лет, административное наказание будут нести родители или опекуны субъекта. </a:t>
            </a:r>
          </a:p>
          <a:p>
            <a:pPr>
              <a:lnSpc>
                <a:spcPct val="90000"/>
              </a:lnSpc>
            </a:pPr>
            <a:r>
              <a:rPr lang="ru-RU" altLang="ru-RU" sz="2700"/>
              <a:t>Административную ответственность несут и те лица, которые предлагают или реализуют несовершеннолетнему спиртные, наркотические или другие одурманивающие препараты.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6629" name="Picture 5" descr="slide_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05"/>
          <a:stretch>
            <a:fillRect/>
          </a:stretch>
        </p:blipFill>
        <p:spPr bwMode="auto">
          <a:xfrm>
            <a:off x="0" y="381000"/>
            <a:ext cx="9144000" cy="58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7653" name="Picture 5" descr="slide_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0" t="5333" r="5000" b="1333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8677" name="Picture 5" descr="slide_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9" t="5861" r="7042" b="1814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9701" name="Picture 5" descr="slide_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" t="5556" r="6667" b="21107"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pPr algn="ctr"/>
            <a:r>
              <a:rPr lang="ru-RU" altLang="ru-RU" sz="4000"/>
              <a:t>Права и обязанности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229600" cy="4038600"/>
          </a:xfrm>
        </p:spPr>
        <p:txBody>
          <a:bodyPr/>
          <a:lstStyle/>
          <a:p>
            <a:r>
              <a:rPr lang="ru-RU" altLang="ru-RU" sz="2700"/>
              <a:t>Основным объемом прав человек обладает с момента рождения.</a:t>
            </a:r>
          </a:p>
          <a:p>
            <a:r>
              <a:rPr lang="ru-RU" altLang="ru-RU" sz="2700">
                <a:solidFill>
                  <a:srgbClr val="FF0000"/>
                </a:solidFill>
              </a:rPr>
              <a:t>Обязанности</a:t>
            </a:r>
            <a:r>
              <a:rPr lang="ru-RU" altLang="ru-RU" sz="2700"/>
              <a:t> – это ответственность человека, закрепленная в тех или иных законах.</a:t>
            </a:r>
          </a:p>
          <a:p>
            <a:r>
              <a:rPr lang="ru-RU" altLang="ru-RU" sz="2700"/>
              <a:t>Каждый несовершеннолетний гражданин имеет не только свои права, но и обязанности, а это влечет за собой то, что он несет определенную ответственность юридического плана за свои проступки. </a:t>
            </a:r>
          </a:p>
          <a:p>
            <a:endParaRPr lang="ru-RU" altLang="ru-RU" sz="2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alt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038600"/>
          </a:xfrm>
        </p:spPr>
        <p:txBody>
          <a:bodyPr/>
          <a:lstStyle/>
          <a:p>
            <a:r>
              <a:rPr lang="ru-RU" altLang="ru-RU" sz="2700"/>
              <a:t>В соответствии со ст. 87 УК РФ </a:t>
            </a:r>
            <a:r>
              <a:rPr lang="ru-RU" altLang="ru-RU" sz="2700">
                <a:solidFill>
                  <a:srgbClr val="FF0000"/>
                </a:solidFill>
              </a:rPr>
              <a:t>несовершеннолетними признаются лица</a:t>
            </a:r>
            <a:r>
              <a:rPr lang="ru-RU" altLang="ru-RU" sz="2700"/>
              <a:t>, которым ко времени совершения преступления </a:t>
            </a:r>
            <a:r>
              <a:rPr lang="ru-RU" altLang="ru-RU" sz="2700">
                <a:solidFill>
                  <a:srgbClr val="FF0000"/>
                </a:solidFill>
              </a:rPr>
              <a:t>исполнилось 14, но не исполнилось 18 лет</a:t>
            </a:r>
            <a:r>
              <a:rPr lang="ru-RU" altLang="ru-RU" sz="2700"/>
              <a:t>.  </a:t>
            </a:r>
          </a:p>
          <a:p>
            <a:r>
              <a:rPr lang="ru-RU" altLang="ru-RU" sz="2700"/>
              <a:t>В соответствии со ст. 60 Конституции Российской Федерации гражданин Российской Федерации может самостоятельно осуществлять в полном объеме свои права и обязанности с 18 лет.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4267200" cy="1066800"/>
          </a:xfrm>
        </p:spPr>
        <p:txBody>
          <a:bodyPr/>
          <a:lstStyle/>
          <a:p>
            <a:pPr algn="ctr"/>
            <a:r>
              <a:rPr lang="ru-RU" altLang="ru-RU" sz="2900"/>
              <a:t>Основная </a:t>
            </a:r>
            <a:br>
              <a:rPr lang="ru-RU" altLang="ru-RU" sz="2900"/>
            </a:br>
            <a:r>
              <a:rPr lang="ru-RU" altLang="ru-RU" sz="2900"/>
              <a:t>задача закона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47244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700"/>
              <a:t>Закон обеспечивает защиту прав и свобод каждого человека, то есть обеспечивает возможность существования общества и государства, заставляя отдельного гражданина учитывать не только свои интересы, но также права и интересы окружающих.</a:t>
            </a:r>
          </a:p>
        </p:txBody>
      </p:sp>
      <p:pic>
        <p:nvPicPr>
          <p:cNvPr id="15365" name="Picture 5" descr="221121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9" r="18042"/>
          <a:stretch>
            <a:fillRect/>
          </a:stretch>
        </p:blipFill>
        <p:spPr bwMode="auto">
          <a:xfrm>
            <a:off x="5334000" y="609600"/>
            <a:ext cx="3486150" cy="553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16389" name="Picture 5" descr="im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038"/>
            <a:ext cx="8988425" cy="674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685800"/>
          </a:xfrm>
        </p:spPr>
        <p:txBody>
          <a:bodyPr/>
          <a:lstStyle/>
          <a:p>
            <a:pPr algn="ctr"/>
            <a:r>
              <a:rPr lang="ru-RU" altLang="ru-RU"/>
              <a:t>Уголовная ответственность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82000" cy="40386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0000"/>
              </a:buClr>
              <a:tabLst>
                <a:tab pos="900113" algn="l"/>
              </a:tabLst>
            </a:pPr>
            <a:r>
              <a:rPr lang="ru-RU" altLang="ru-RU"/>
              <a:t>Один из самых строгих видов ответственности.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  <a:tabLst>
                <a:tab pos="900113" algn="l"/>
              </a:tabLst>
            </a:pPr>
            <a:endParaRPr lang="ru-RU" altLang="ru-RU"/>
          </a:p>
          <a:p>
            <a:pPr algn="ctr">
              <a:lnSpc>
                <a:spcPct val="90000"/>
              </a:lnSpc>
              <a:buClr>
                <a:srgbClr val="FF0000"/>
              </a:buClr>
              <a:tabLst>
                <a:tab pos="900113" algn="l"/>
              </a:tabLst>
            </a:pPr>
            <a:r>
              <a:rPr lang="ru-RU" altLang="ru-RU">
                <a:solidFill>
                  <a:srgbClr val="FF0000"/>
                </a:solidFill>
              </a:rPr>
              <a:t>Наступает с 16 лет. </a:t>
            </a:r>
          </a:p>
          <a:p>
            <a:pPr algn="ctr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  <a:tabLst>
                <a:tab pos="900113" algn="l"/>
              </a:tabLst>
            </a:pPr>
            <a:endParaRPr lang="ru-RU" altLang="ru-RU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tabLst>
                <a:tab pos="900113" algn="l"/>
              </a:tabLst>
            </a:pPr>
            <a:r>
              <a:rPr lang="ru-RU" altLang="ru-RU"/>
              <a:t>С</a:t>
            </a:r>
            <a:r>
              <a:rPr lang="ru-RU" altLang="ru-RU">
                <a:solidFill>
                  <a:srgbClr val="FF0000"/>
                </a:solidFill>
              </a:rPr>
              <a:t> 14 лет </a:t>
            </a:r>
            <a:r>
              <a:rPr lang="ru-RU" altLang="ru-RU"/>
              <a:t>наступает уголовная ответственность за совершение особо тяжких преступлений: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76200"/>
          </a:xfrm>
        </p:spPr>
        <p:txBody>
          <a:bodyPr/>
          <a:lstStyle/>
          <a:p>
            <a:endParaRPr lang="ru-RU" altLang="ru-RU" sz="29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7696200" cy="5181600"/>
          </a:xfrm>
        </p:spPr>
        <p:txBody>
          <a:bodyPr/>
          <a:lstStyle/>
          <a:p>
            <a:endParaRPr lang="ru-RU" altLang="ru-RU"/>
          </a:p>
        </p:txBody>
      </p:sp>
      <p:pic>
        <p:nvPicPr>
          <p:cNvPr id="18437" name="Picture 5" descr="slide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>
            <a:fillRect/>
          </a:stretch>
        </p:blipFill>
        <p:spPr bwMode="auto">
          <a:xfrm>
            <a:off x="152400" y="0"/>
            <a:ext cx="89916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19461" name="Picture 5" descr="slide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1" b="11111"/>
          <a:stretch>
            <a:fillRect/>
          </a:stretch>
        </p:blipFill>
        <p:spPr bwMode="auto">
          <a:xfrm>
            <a:off x="152400" y="152400"/>
            <a:ext cx="89916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1509" name="Picture 5" descr="slide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9" r="8855" b="22223"/>
          <a:stretch>
            <a:fillRect/>
          </a:stretch>
        </p:blipFill>
        <p:spPr bwMode="auto">
          <a:xfrm>
            <a:off x="152400" y="0"/>
            <a:ext cx="899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76</TotalTime>
  <Words>243</Words>
  <Application>Microsoft Office PowerPoint</Application>
  <PresentationFormat>Экран (4:3)</PresentationFormat>
  <Paragraphs>31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Times New Roman</vt:lpstr>
      <vt:lpstr>Wingdings</vt:lpstr>
      <vt:lpstr>Студия</vt:lpstr>
      <vt:lpstr>Уголовная и административная ответственность несовершеннолетнего</vt:lpstr>
      <vt:lpstr>Права и обязанности</vt:lpstr>
      <vt:lpstr>Презентация PowerPoint</vt:lpstr>
      <vt:lpstr>Основная  задача закона</vt:lpstr>
      <vt:lpstr>Презентация PowerPoint</vt:lpstr>
      <vt:lpstr>Уголовная ответственность</vt:lpstr>
      <vt:lpstr>Презентация PowerPoint</vt:lpstr>
      <vt:lpstr>Презентация PowerPoint</vt:lpstr>
      <vt:lpstr>Презентация PowerPoint</vt:lpstr>
      <vt:lpstr>Административная ответственность</vt:lpstr>
      <vt:lpstr>Примеры  административных нарушений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Лера Баубатрын</dc:creator>
  <cp:lastModifiedBy>ASUS</cp:lastModifiedBy>
  <cp:revision>3</cp:revision>
  <cp:lastPrinted>1601-01-01T00:00:00Z</cp:lastPrinted>
  <dcterms:created xsi:type="dcterms:W3CDTF">1601-01-01T00:00:00Z</dcterms:created>
  <dcterms:modified xsi:type="dcterms:W3CDTF">2023-10-26T15:06:52Z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