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906AF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CCC99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 sz="2400">
              <a:latin typeface="Times New Roman" panose="02020603050405020304" pitchFamily="18" charset="0"/>
            </a:endParaRPr>
          </a:p>
        </p:txBody>
      </p:sp>
      <p:sp>
        <p:nvSpPr>
          <p:cNvPr id="11267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CCC99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 sz="2400">
              <a:latin typeface="Times New Roman" panose="02020603050405020304" pitchFamily="18" charset="0"/>
            </a:endParaRPr>
          </a:p>
        </p:txBody>
      </p:sp>
      <p:sp>
        <p:nvSpPr>
          <p:cNvPr id="11268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anose="05000000000000000000" pitchFamily="2" charset="2"/>
              <a:buNone/>
              <a:defRPr sz="3300"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11272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3912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11273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391275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fld id="{637FFBB1-002A-45A0-9479-8D09E314766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982BEE-0F41-4E15-AC81-A46529DF10F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47319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34150" y="533400"/>
            <a:ext cx="192405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61975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DFF10E-97F4-4D3E-AC3A-4F8E96C9FFA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87483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261970-4CC9-47E3-9B52-FCA9BB254B2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3866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D848F4-8018-4DAE-92E3-086F7E84D33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5417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87F3A9-6DEC-41C5-B9AE-B928D9E5F5B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29691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621940-27E3-4B01-A876-A0251584B52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97521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AD515C-405A-4723-BBB2-8A297EB7DFB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50738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4AD306-3DEC-4F9B-92F5-E88F3712545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73692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081F02-EE67-41A9-893C-2AECBE3C7F0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43549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C6F2C7-7DB6-442D-BB51-2F82365C540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29263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696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91275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403975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fld id="{2497E438-19AD-4E6B-9F0B-25885D34AAFD}" type="slidenum">
              <a:rPr lang="ru-RU" altLang="ru-RU"/>
              <a:pPr/>
              <a:t>‹#›</a:t>
            </a:fld>
            <a:endParaRPr lang="ru-RU" altLang="ru-RU"/>
          </a:p>
        </p:txBody>
      </p:sp>
      <p:grpSp>
        <p:nvGrpSpPr>
          <p:cNvPr id="10247" name="Group 7"/>
          <p:cNvGrpSpPr>
            <a:grpSpLocks/>
          </p:cNvGrpSpPr>
          <p:nvPr/>
        </p:nvGrpSpPr>
        <p:grpSpPr bwMode="auto">
          <a:xfrm>
            <a:off x="168275" y="228600"/>
            <a:ext cx="8823325" cy="6096000"/>
            <a:chOff x="106" y="144"/>
            <a:chExt cx="5558" cy="3840"/>
          </a:xfrm>
        </p:grpSpPr>
        <p:sp>
          <p:nvSpPr>
            <p:cNvPr id="10248" name="AutoShape 8"/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altLang="ru-RU" sz="2400">
                <a:latin typeface="Times New Roman" panose="02020603050405020304" pitchFamily="18" charset="0"/>
              </a:endParaRPr>
            </a:p>
          </p:txBody>
        </p:sp>
        <p:sp>
          <p:nvSpPr>
            <p:cNvPr id="10249" name="Line 9"/>
            <p:cNvSpPr>
              <a:spLocks noChangeShapeType="1"/>
            </p:cNvSpPr>
            <p:nvPr/>
          </p:nvSpPr>
          <p:spPr bwMode="auto">
            <a:xfrm>
              <a:off x="480" y="1077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3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anose="020B0A040201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anose="020B0A040201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anose="020B0A040201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anose="020B0A040201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anose="020B0A040201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anose="020B0A040201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anose="020B0A040201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anose="020B0A040201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l"/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0"/>
            <a:ext cx="7843838" cy="3810000"/>
          </a:xfrm>
        </p:spPr>
        <p:txBody>
          <a:bodyPr/>
          <a:lstStyle/>
          <a:p>
            <a:r>
              <a:rPr lang="ru-RU" altLang="ru-RU"/>
              <a:t>Уголовная и административная ответственность несовершеннолетнего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567113"/>
            <a:ext cx="6019800" cy="1905000"/>
          </a:xfrm>
        </p:spPr>
        <p:txBody>
          <a:bodyPr/>
          <a:lstStyle/>
          <a:p>
            <a:pPr algn="r"/>
            <a:endParaRPr lang="ru-RU" altLang="ru-RU" sz="2400" dirty="0"/>
          </a:p>
          <a:p>
            <a:pPr algn="r"/>
            <a:r>
              <a:rPr lang="ru-RU" altLang="ru-RU" sz="2400" dirty="0"/>
              <a:t>Подготовила: </a:t>
            </a:r>
            <a:r>
              <a:rPr lang="ru-RU" altLang="ru-RU" sz="2400" dirty="0" smtClean="0"/>
              <a:t>Баубатрын В.Д., </a:t>
            </a:r>
            <a:endParaRPr lang="ru-RU" altLang="ru-RU" sz="2400" dirty="0"/>
          </a:p>
          <a:p>
            <a:pPr algn="r"/>
            <a:r>
              <a:rPr lang="ru-RU" altLang="ru-RU" sz="2400"/>
              <a:t>социальный </a:t>
            </a:r>
            <a:r>
              <a:rPr lang="ru-RU" altLang="ru-RU" sz="2400" smtClean="0"/>
              <a:t>педагог</a:t>
            </a:r>
            <a:endParaRPr lang="ru-RU" altLang="ru-RU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/>
              <a:t>Административная ответственность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05000"/>
            <a:ext cx="8686800" cy="40386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ru-RU" altLang="ru-RU"/>
              <a:t>Наступает с </a:t>
            </a:r>
            <a:r>
              <a:rPr lang="ru-RU" altLang="ru-RU">
                <a:solidFill>
                  <a:srgbClr val="FF0000"/>
                </a:solidFill>
              </a:rPr>
              <a:t>16</a:t>
            </a:r>
            <a:r>
              <a:rPr lang="ru-RU" altLang="ru-RU"/>
              <a:t> лет (ст. 2.3. КоАП РФ).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None/>
            </a:pPr>
            <a:endParaRPr lang="ru-RU" altLang="ru-RU"/>
          </a:p>
          <a:p>
            <a:pPr>
              <a:buClr>
                <a:srgbClr val="FF0000"/>
              </a:buClr>
            </a:pPr>
            <a:r>
              <a:rPr lang="ru-RU" altLang="ru-RU"/>
              <a:t>Ответственность за административное правонарушение, совершенное несовершеннолетним </a:t>
            </a:r>
            <a:r>
              <a:rPr lang="ru-RU" altLang="ru-RU">
                <a:solidFill>
                  <a:srgbClr val="FF0000"/>
                </a:solidFill>
              </a:rPr>
              <a:t>от 14 до 16 лет</a:t>
            </a:r>
            <a:r>
              <a:rPr lang="ru-RU" altLang="ru-RU"/>
              <a:t> </a:t>
            </a:r>
            <a:r>
              <a:rPr lang="ru-RU" altLang="ru-RU">
                <a:solidFill>
                  <a:srgbClr val="FF0000"/>
                </a:solidFill>
              </a:rPr>
              <a:t>несут родители</a:t>
            </a:r>
            <a:r>
              <a:rPr lang="ru-RU" altLang="ru-RU"/>
              <a:t> или иные законные представители (опекуны, попечители).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/>
              <a:t>Примеры </a:t>
            </a:r>
            <a:br>
              <a:rPr lang="ru-RU" altLang="ru-RU"/>
            </a:br>
            <a:r>
              <a:rPr lang="ru-RU" altLang="ru-RU"/>
              <a:t>административных нарушений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2700"/>
              <a:t>Реализация наркотических препаратов</a:t>
            </a:r>
          </a:p>
          <a:p>
            <a:r>
              <a:rPr lang="ru-RU" altLang="ru-RU" sz="2700"/>
              <a:t>Разгульный образ жизни</a:t>
            </a:r>
          </a:p>
          <a:p>
            <a:r>
              <a:rPr lang="ru-RU" altLang="ru-RU" sz="2700"/>
              <a:t>Небольшие хулиганские проступки</a:t>
            </a:r>
          </a:p>
          <a:p>
            <a:r>
              <a:rPr lang="ru-RU" altLang="ru-RU" sz="2700"/>
              <a:t>Нарушение правил дорожного движения</a:t>
            </a:r>
          </a:p>
          <a:p>
            <a:r>
              <a:rPr lang="ru-RU" altLang="ru-RU" sz="2700"/>
              <a:t>Неподчинение представителям власти</a:t>
            </a:r>
          </a:p>
          <a:p>
            <a:r>
              <a:rPr lang="ru-RU" altLang="ru-RU" sz="2700"/>
              <a:t>Пребывание в общественных местах нетрезвом виде или в состоянии наркотического состояния и пр.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305800" cy="4038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700"/>
              <a:t>В то же время, если субъект находится в состоянии опьянения, но ему еще не исполнилось 16 лет, административное наказание будут нести родители или опекуны субъекта. </a:t>
            </a:r>
          </a:p>
          <a:p>
            <a:pPr>
              <a:lnSpc>
                <a:spcPct val="90000"/>
              </a:lnSpc>
            </a:pPr>
            <a:r>
              <a:rPr lang="ru-RU" altLang="ru-RU" sz="2700"/>
              <a:t>Административную ответственность несут и те лица, которые предлагают или реализуют несовершеннолетнему спиртные, наркотические или другие одурманивающие препараты.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  <p:pic>
        <p:nvPicPr>
          <p:cNvPr id="26629" name="Picture 5" descr="slide_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805"/>
          <a:stretch>
            <a:fillRect/>
          </a:stretch>
        </p:blipFill>
        <p:spPr bwMode="auto">
          <a:xfrm>
            <a:off x="0" y="381000"/>
            <a:ext cx="9144000" cy="5862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  <p:pic>
        <p:nvPicPr>
          <p:cNvPr id="27653" name="Picture 5" descr="slide_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00" t="5333" r="5000" b="1333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  <p:pic>
        <p:nvPicPr>
          <p:cNvPr id="28677" name="Picture 5" descr="slide_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59" t="5861" r="7042" b="1814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  <p:pic>
        <p:nvPicPr>
          <p:cNvPr id="29701" name="Picture 5" descr="slide_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0" t="5556" r="6667" b="21107"/>
          <a:stretch>
            <a:fillRect/>
          </a:stretch>
        </p:blipFill>
        <p:spPr bwMode="auto">
          <a:xfrm>
            <a:off x="0" y="0"/>
            <a:ext cx="92964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8229600" cy="1143000"/>
          </a:xfrm>
        </p:spPr>
        <p:txBody>
          <a:bodyPr/>
          <a:lstStyle/>
          <a:p>
            <a:pPr algn="ctr"/>
            <a:r>
              <a:rPr lang="ru-RU" altLang="ru-RU" sz="4000"/>
              <a:t>Права и обязанности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05000"/>
            <a:ext cx="8229600" cy="4038600"/>
          </a:xfrm>
        </p:spPr>
        <p:txBody>
          <a:bodyPr/>
          <a:lstStyle/>
          <a:p>
            <a:r>
              <a:rPr lang="ru-RU" altLang="ru-RU" sz="2700"/>
              <a:t>Основным объемом прав человек обладает с момента рождения.</a:t>
            </a:r>
          </a:p>
          <a:p>
            <a:r>
              <a:rPr lang="ru-RU" altLang="ru-RU" sz="2700">
                <a:solidFill>
                  <a:srgbClr val="FF0000"/>
                </a:solidFill>
              </a:rPr>
              <a:t>Обязанности</a:t>
            </a:r>
            <a:r>
              <a:rPr lang="ru-RU" altLang="ru-RU" sz="2700"/>
              <a:t> – это ответственность человека, закрепленная в тех или иных законах.</a:t>
            </a:r>
          </a:p>
          <a:p>
            <a:r>
              <a:rPr lang="ru-RU" altLang="ru-RU" sz="2700"/>
              <a:t>Каждый несовершеннолетний гражданин имеет не только свои права, но и обязанности, а это влечет за собой то, что он несет определенную ответственность юридического плана за свои проступки. </a:t>
            </a:r>
          </a:p>
          <a:p>
            <a:endParaRPr lang="ru-RU" altLang="ru-RU" sz="27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ru-RU" altLang="ru-RU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05000"/>
            <a:ext cx="8305800" cy="4038600"/>
          </a:xfrm>
        </p:spPr>
        <p:txBody>
          <a:bodyPr/>
          <a:lstStyle/>
          <a:p>
            <a:r>
              <a:rPr lang="ru-RU" altLang="ru-RU" sz="2700"/>
              <a:t>В соответствии со ст. 87 УК РФ </a:t>
            </a:r>
            <a:r>
              <a:rPr lang="ru-RU" altLang="ru-RU" sz="2700">
                <a:solidFill>
                  <a:srgbClr val="FF0000"/>
                </a:solidFill>
              </a:rPr>
              <a:t>несовершеннолетними признаются лица</a:t>
            </a:r>
            <a:r>
              <a:rPr lang="ru-RU" altLang="ru-RU" sz="2700"/>
              <a:t>, которым ко времени совершения преступления </a:t>
            </a:r>
            <a:r>
              <a:rPr lang="ru-RU" altLang="ru-RU" sz="2700">
                <a:solidFill>
                  <a:srgbClr val="FF0000"/>
                </a:solidFill>
              </a:rPr>
              <a:t>исполнилось 14, но не исполнилось 18 лет</a:t>
            </a:r>
            <a:r>
              <a:rPr lang="ru-RU" altLang="ru-RU" sz="2700"/>
              <a:t>.  </a:t>
            </a:r>
          </a:p>
          <a:p>
            <a:r>
              <a:rPr lang="ru-RU" altLang="ru-RU" sz="2700"/>
              <a:t>В соответствии со ст. 60 Конституции Российской Федерации гражданин Российской Федерации может самостоятельно осуществлять в полном объеме свои права и обязанности с 18 лет.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4267200" cy="1066800"/>
          </a:xfrm>
        </p:spPr>
        <p:txBody>
          <a:bodyPr/>
          <a:lstStyle/>
          <a:p>
            <a:pPr algn="ctr"/>
            <a:r>
              <a:rPr lang="ru-RU" altLang="ru-RU" sz="2900"/>
              <a:t>Основная </a:t>
            </a:r>
            <a:br>
              <a:rPr lang="ru-RU" altLang="ru-RU" sz="2900"/>
            </a:br>
            <a:r>
              <a:rPr lang="ru-RU" altLang="ru-RU" sz="2900"/>
              <a:t>задача закона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05000"/>
            <a:ext cx="4724400" cy="4038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700"/>
              <a:t>Закон обеспечивает защиту прав и свобод каждого человека, то есть обеспечивает возможность существования общества и государства, заставляя отдельного гражданина учитывать не только свои интересы, но также права и интересы окружающих.</a:t>
            </a:r>
          </a:p>
        </p:txBody>
      </p:sp>
      <p:pic>
        <p:nvPicPr>
          <p:cNvPr id="15365" name="Picture 5" descr="221121_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59" r="18042"/>
          <a:stretch>
            <a:fillRect/>
          </a:stretch>
        </p:blipFill>
        <p:spPr bwMode="auto">
          <a:xfrm>
            <a:off x="5334000" y="609600"/>
            <a:ext cx="3486150" cy="5532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  <p:pic>
        <p:nvPicPr>
          <p:cNvPr id="16389" name="Picture 5" descr="img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46038"/>
            <a:ext cx="8988425" cy="6742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696200" cy="685800"/>
          </a:xfrm>
        </p:spPr>
        <p:txBody>
          <a:bodyPr/>
          <a:lstStyle/>
          <a:p>
            <a:pPr algn="ctr"/>
            <a:r>
              <a:rPr lang="ru-RU" altLang="ru-RU"/>
              <a:t>Уголовная ответственность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05000"/>
            <a:ext cx="8382000" cy="4038600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FF0000"/>
              </a:buClr>
              <a:tabLst>
                <a:tab pos="900113" algn="l"/>
              </a:tabLst>
            </a:pPr>
            <a:r>
              <a:rPr lang="ru-RU" altLang="ru-RU"/>
              <a:t>Один из самых строгих видов ответственности.</a:t>
            </a:r>
          </a:p>
          <a:p>
            <a:pPr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None/>
              <a:tabLst>
                <a:tab pos="900113" algn="l"/>
              </a:tabLst>
            </a:pPr>
            <a:endParaRPr lang="ru-RU" altLang="ru-RU"/>
          </a:p>
          <a:p>
            <a:pPr algn="ctr">
              <a:lnSpc>
                <a:spcPct val="90000"/>
              </a:lnSpc>
              <a:buClr>
                <a:srgbClr val="FF0000"/>
              </a:buClr>
              <a:tabLst>
                <a:tab pos="900113" algn="l"/>
              </a:tabLst>
            </a:pPr>
            <a:r>
              <a:rPr lang="ru-RU" altLang="ru-RU">
                <a:solidFill>
                  <a:srgbClr val="FF0000"/>
                </a:solidFill>
              </a:rPr>
              <a:t>Наступает с 16 лет. </a:t>
            </a:r>
          </a:p>
          <a:p>
            <a:pPr algn="ctr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None/>
              <a:tabLst>
                <a:tab pos="900113" algn="l"/>
              </a:tabLst>
            </a:pPr>
            <a:endParaRPr lang="ru-RU" altLang="ru-RU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Clr>
                <a:srgbClr val="FF0000"/>
              </a:buClr>
              <a:tabLst>
                <a:tab pos="900113" algn="l"/>
              </a:tabLst>
            </a:pPr>
            <a:r>
              <a:rPr lang="ru-RU" altLang="ru-RU"/>
              <a:t>С</a:t>
            </a:r>
            <a:r>
              <a:rPr lang="ru-RU" altLang="ru-RU">
                <a:solidFill>
                  <a:srgbClr val="FF0000"/>
                </a:solidFill>
              </a:rPr>
              <a:t> 14 лет </a:t>
            </a:r>
            <a:r>
              <a:rPr lang="ru-RU" altLang="ru-RU"/>
              <a:t>наступает уголовная ответственность за совершение особо тяжких преступлений: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696200" cy="76200"/>
          </a:xfrm>
        </p:spPr>
        <p:txBody>
          <a:bodyPr/>
          <a:lstStyle/>
          <a:p>
            <a:endParaRPr lang="ru-RU" altLang="ru-RU" sz="290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762000"/>
            <a:ext cx="7696200" cy="5181600"/>
          </a:xfrm>
        </p:spPr>
        <p:txBody>
          <a:bodyPr/>
          <a:lstStyle/>
          <a:p>
            <a:endParaRPr lang="ru-RU" altLang="ru-RU"/>
          </a:p>
        </p:txBody>
      </p:sp>
      <p:pic>
        <p:nvPicPr>
          <p:cNvPr id="18437" name="Picture 5" descr="slide_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111"/>
          <a:stretch>
            <a:fillRect/>
          </a:stretch>
        </p:blipFill>
        <p:spPr bwMode="auto">
          <a:xfrm>
            <a:off x="152400" y="0"/>
            <a:ext cx="8991600" cy="647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  <p:pic>
        <p:nvPicPr>
          <p:cNvPr id="19461" name="Picture 5" descr="slide_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01" b="11111"/>
          <a:stretch>
            <a:fillRect/>
          </a:stretch>
        </p:blipFill>
        <p:spPr bwMode="auto">
          <a:xfrm>
            <a:off x="152400" y="152400"/>
            <a:ext cx="8991600" cy="640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  <p:pic>
        <p:nvPicPr>
          <p:cNvPr id="21509" name="Picture 5" descr="slide_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49" r="8855" b="22223"/>
          <a:stretch>
            <a:fillRect/>
          </a:stretch>
        </p:blipFill>
        <p:spPr bwMode="auto">
          <a:xfrm>
            <a:off x="152400" y="0"/>
            <a:ext cx="89916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Студия">
  <a:themeElements>
    <a:clrScheme name="Студия 1">
      <a:dk1>
        <a:srgbClr val="000000"/>
      </a:dk1>
      <a:lt1>
        <a:srgbClr val="FFFFFF"/>
      </a:lt1>
      <a:dk2>
        <a:srgbClr val="336666"/>
      </a:dk2>
      <a:lt2>
        <a:srgbClr val="CCCC99"/>
      </a:lt2>
      <a:accent1>
        <a:srgbClr val="97CDCC"/>
      </a:accent1>
      <a:accent2>
        <a:srgbClr val="D6E0E0"/>
      </a:accent2>
      <a:accent3>
        <a:srgbClr val="FFFFFF"/>
      </a:accent3>
      <a:accent4>
        <a:srgbClr val="000000"/>
      </a:accent4>
      <a:accent5>
        <a:srgbClr val="C9E3E2"/>
      </a:accent5>
      <a:accent6>
        <a:srgbClr val="C2CBCB"/>
      </a:accent6>
      <a:hlink>
        <a:srgbClr val="99CC00"/>
      </a:hlink>
      <a:folHlink>
        <a:srgbClr val="336666"/>
      </a:folHlink>
    </a:clrScheme>
    <a:fontScheme name="Студия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Студия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тудия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тудия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тудия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тудия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76</TotalTime>
  <Words>243</Words>
  <Application>Microsoft Office PowerPoint</Application>
  <PresentationFormat>Экран (4:3)</PresentationFormat>
  <Paragraphs>31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Arial Black</vt:lpstr>
      <vt:lpstr>Times New Roman</vt:lpstr>
      <vt:lpstr>Wingdings</vt:lpstr>
      <vt:lpstr>Студия</vt:lpstr>
      <vt:lpstr>Уголовная и административная ответственность несовершеннолетнего</vt:lpstr>
      <vt:lpstr>Права и обязанности</vt:lpstr>
      <vt:lpstr>Презентация PowerPoint</vt:lpstr>
      <vt:lpstr>Основная  задача закона</vt:lpstr>
      <vt:lpstr>Презентация PowerPoint</vt:lpstr>
      <vt:lpstr>Уголовная ответственность</vt:lpstr>
      <vt:lpstr>Презентация PowerPoint</vt:lpstr>
      <vt:lpstr>Презентация PowerPoint</vt:lpstr>
      <vt:lpstr>Презентация PowerPoint</vt:lpstr>
      <vt:lpstr>Административная ответственность</vt:lpstr>
      <vt:lpstr>Примеры  административных нарушений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Лера Баубатрын</dc:creator>
  <cp:lastModifiedBy>ASUS</cp:lastModifiedBy>
  <cp:revision>3</cp:revision>
  <cp:lastPrinted>1601-01-01T00:00:00Z</cp:lastPrinted>
  <dcterms:created xsi:type="dcterms:W3CDTF">1601-01-01T00:00:00Z</dcterms:created>
  <dcterms:modified xsi:type="dcterms:W3CDTF">2023-10-26T15:06:52Z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