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660066"/>
    <a:srgbClr val="A5002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A532E-F27B-4572-B127-54F47649D3AD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451A65-951E-480C-868C-CA2819CD0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CB8C-BA00-4710-99A2-31BAD234B404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CDDD-5AB7-4CC7-B39F-83592BF33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D7F7-E66E-4F44-BC53-7D1019A3B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0601-4DF1-4B3D-B519-44FC978FCA50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F340-6849-482E-AEB0-7968C272E5A7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66E8F-22F8-401B-BD6D-9FD0DF8D4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CA11-B83F-4B40-910E-D366050EC4F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9FFED2-C652-4526-A191-3C249DC53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24A3-A1D6-40B6-9854-A67164CAB6DE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ABA7-6795-4CFC-8ECC-8229883E9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4CDE-4508-407C-AC71-FE3F3254BEE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02C2BD-C8B6-4104-8C48-C6B6469FC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F1869-7226-48CC-9420-A4A68D571BA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2AA6-7611-4739-AD66-182F63E1A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0407-5B4E-4A66-8BAE-28D424CC4DF4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4D57E1-CDB0-454B-BEED-4EF8C3496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806AF0-6138-4291-93E2-F21DD32DE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CF05-B42B-4CF1-A84A-2DB6A0FAD6B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DFF0-1E03-4C48-B849-DD07FF505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8501-0A9F-4C14-AD30-AEBAB326D26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82C4D9-42DC-4F97-BCE2-A8796AC2321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64B1B-00B1-4F68-9FD5-9C44B27E5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636838"/>
            <a:ext cx="64008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как провести такой урок в условиях работы по ФГОС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440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Урок контроля и коррекции знаний, умений и навыков</a:t>
            </a:r>
            <a:endParaRPr lang="ru-RU" smtClean="0">
              <a:solidFill>
                <a:srgbClr val="A50021"/>
              </a:solidFill>
            </a:endParaRPr>
          </a:p>
        </p:txBody>
      </p:sp>
      <p:pic>
        <p:nvPicPr>
          <p:cNvPr id="13315" name="Picture 2" descr="C:\Documents and Settings\UserXP\Рабочий стол\кар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357563"/>
            <a:ext cx="51847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976938" y="4292600"/>
            <a:ext cx="2771775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Подготовили учителя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МБОУ «СШ№16»: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Савельева Е.Д.,</a:t>
            </a:r>
          </a:p>
          <a:p>
            <a:r>
              <a:rPr lang="ru-RU" altLang="ru-RU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Евтошук К.В.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Анализ и оценка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Урок контроля и коррекции знаний, умений и навыков ФГОС должен убеждать ученика в ценности знаний и результативности работы. Поэтому прекрасно, если есть возможность сразу же оценить хотя бы часть работы детей.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16338"/>
            <a:ext cx="2509838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6. Рефлексия и домашнее задание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Здесь </a:t>
            </a:r>
            <a:r>
              <a:rPr lang="ru-RU" b="1" smtClean="0"/>
              <a:t>вывод</a:t>
            </a:r>
            <a:r>
              <a:rPr lang="ru-RU" smtClean="0"/>
              <a:t> делается не в виде оцениявания знаний, а как общая оценка работы: была ли она продуктивной, с полной отдачей, что было трудно, а что — нет.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Что касается домашнего задания, то многие учителя предлагают что-нибудь творческое и интересное (рисунок, иллюстрацию, найти загадку или забавный вопрос по теме и прочее).</a:t>
            </a:r>
          </a:p>
          <a:p>
            <a:pPr marL="0" indent="0"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A50021"/>
                </a:solidFill>
              </a:rPr>
              <a:t>Урок контроля и коррекции знаний, умений и навыков</a:t>
            </a:r>
            <a:r>
              <a:rPr lang="ru-RU" smtClean="0"/>
              <a:t> всегда занимал особое место среди уроков. Однако необходимо стремиться к тому, чтобы он вписывался в общую концепцию преподавания предмета и оказывал на обучающихся развивающее воздействие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marL="0" indent="0" eaLnBrk="1" hangingPunct="1"/>
            <a:endParaRPr lang="ru-RU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149725"/>
            <a:ext cx="23764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439863"/>
          </a:xfrm>
        </p:spPr>
        <p:txBody>
          <a:bodyPr anchor="ctr"/>
          <a:lstStyle/>
          <a:p>
            <a:pPr eaLnBrk="1" hangingPunct="1"/>
            <a:r>
              <a:rPr lang="ru-RU" altLang="ru-RU" sz="2500" b="1" smtClean="0"/>
              <a:t> </a:t>
            </a:r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</a:t>
            </a:r>
            <a:b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контроля и  коррекции знаний, умений и навыков.</a:t>
            </a:r>
            <a:b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484313"/>
            <a:ext cx="8229600" cy="5113337"/>
          </a:xfrm>
        </p:spPr>
        <p:txBody>
          <a:bodyPr/>
          <a:lstStyle/>
          <a:p>
            <a:pPr marL="514350" indent="-514350" defTabSz="4572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Организационный этап. </a:t>
            </a: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Постановка цели и задач урока. Мотивация учебной деятельности учащихся. </a:t>
            </a:r>
          </a:p>
          <a:p>
            <a:pPr marL="514350" indent="-51435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Выявление знаний, умений и навыков, проверка уровня</a:t>
            </a: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 сформированности у учащихся общеучебных умений.</a:t>
            </a: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4. Рефлексия (подведение итогов занятия).</a:t>
            </a: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534400" cy="758825"/>
          </a:xfrm>
        </p:spPr>
        <p:txBody>
          <a:bodyPr anchor="ctr"/>
          <a:lstStyle/>
          <a:p>
            <a:pPr eaLnBrk="1" hangingPunct="1"/>
            <a:r>
              <a:rPr lang="ru-RU" altLang="ru-RU" sz="24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Урок  географии в 7 классе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Урок  № 20                                                            Дата: 16.11.17 г.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3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Тема: «</a:t>
            </a:r>
            <a:r>
              <a:rPr lang="ru-RU" sz="33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Обобщение и систематизация знаний по теме: «Природа Земли». 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3300" b="1" i="1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33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урок контроля и коррекции умений и навыков.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100" b="1" i="1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100" b="1" i="1" smtClean="0"/>
              <a:t>      </a:t>
            </a:r>
            <a:endParaRPr lang="ru-RU" altLang="ru-RU" sz="11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8280400" cy="6381750"/>
          </a:xfrm>
        </p:spPr>
        <p:txBody>
          <a:bodyPr/>
          <a:lstStyle/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Цели и задачи урока: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36363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Образовательные: 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повторить, закрепить, обобщить и систематизировать е знания по разделу « Природа Земли». 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продолжить формировать умения: применять полученные знания на практике; использовать различные источники географических знаний и информации в процессе поиска решения; высказывать свои мысли; отстаивать свою точку зрения; слушать собеседника; аргументировано доказывать и объяснять свою позицию. Развивать память, пространственное мышление и логику.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/>
            <a:endParaRPr lang="ru-RU" smtClean="0"/>
          </a:p>
        </p:txBody>
      </p:sp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5553075"/>
            <a:ext cx="8496300" cy="1304925"/>
          </a:xfrm>
        </p:spPr>
        <p:txBody>
          <a:bodyPr anchor="ctr"/>
          <a:lstStyle/>
          <a:p>
            <a:pPr algn="l" eaLnBrk="1" hangingPunct="1"/>
            <a:r>
              <a:rPr lang="ru-RU" sz="1700" b="1" smtClean="0">
                <a:solidFill>
                  <a:srgbClr val="404040"/>
                </a:solidFill>
              </a:rPr>
              <a:t>-</a:t>
            </a:r>
            <a:r>
              <a:rPr lang="ru-RU" sz="24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Воспитательные: </a:t>
            </a:r>
            <a:br>
              <a:rPr lang="ru-RU" sz="24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создавать ситуацию успеха для каждого ученика.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4294967295"/>
          </p:nvPr>
        </p:nvSpPr>
        <p:spPr>
          <a:xfrm>
            <a:off x="611188" y="549275"/>
            <a:ext cx="8135937" cy="3444875"/>
          </a:xfrm>
          <a:solidFill>
            <a:schemeClr val="bg2"/>
          </a:solidFill>
        </p:spPr>
        <p:txBody>
          <a:bodyPr/>
          <a:lstStyle/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Планируемые результаты УУД:</a:t>
            </a:r>
          </a:p>
          <a:p>
            <a:pPr marL="0" indent="0" defTabSz="457200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Предметные: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уметь находить главные черты рельефа Земли, определять климатообразующие факторы и климаты, зональные природные комплексы Земли, описывать природные зоны Земли, выявлять их особенности;</a:t>
            </a:r>
          </a:p>
          <a:p>
            <a:pPr marL="0" indent="0" defTabSz="457200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Метапредметные: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применять полученные знания на практике; </a:t>
            </a:r>
          </a:p>
          <a:p>
            <a:pPr marL="0" indent="0" defTabSz="457200"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Личностные: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осознание ценности географических знаний, оценить значимость изученного материала для формирования целостной картины о природе Земли и её разнообразии.</a:t>
            </a:r>
          </a:p>
          <a:p>
            <a:pPr marL="0" indent="0" defTabSz="457200" eaLnBrk="1" hangingPunct="1"/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/>
            <a:endParaRPr lang="ru-RU" sz="32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4294967295"/>
          </p:nvPr>
        </p:nvSpPr>
        <p:spPr>
          <a:xfrm>
            <a:off x="539750" y="260350"/>
            <a:ext cx="8135938" cy="409257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Формы организации познавательной деятельности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: групповая,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индивидуальная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фронтальная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, коллективная, парная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индивидуально-групповая и т.д.</a:t>
            </a:r>
          </a:p>
          <a:p>
            <a:pPr eaLnBrk="1" hangingPunct="1"/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Методы обучения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   - организации учебно-познавательной деятельности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словесные,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практические,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наглядные, аналитические;</a:t>
            </a:r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  - по уровню познавательной активности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проблемный, частично-поисковый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, исследовательский, 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репродуктивный,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объяснительно-иллюстративный;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  - методы управления учением</a:t>
            </a:r>
            <a:r>
              <a:rPr lang="ru-RU" sz="2600" u="sng" smtClean="0">
                <a:latin typeface="Times New Roman" pitchFamily="18" charset="0"/>
                <a:cs typeface="Times New Roman" pitchFamily="18" charset="0"/>
              </a:rPr>
              <a:t>: самостоятельная работа учащихся,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лабораторная работа, практическая работа и т.д.</a:t>
            </a:r>
          </a:p>
          <a:p>
            <a:pPr eaLnBrk="1" hangingPunct="1"/>
            <a:endParaRPr lang="ru-RU" sz="2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4"/>
          <p:cNvSpPr>
            <a:spLocks noChangeArrowheads="1"/>
          </p:cNvSpPr>
          <p:nvPr/>
        </p:nvSpPr>
        <p:spPr bwMode="auto">
          <a:xfrm>
            <a:off x="250825" y="476250"/>
            <a:ext cx="849788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latin typeface="Times New Roman" pitchFamily="18" charset="0"/>
                <a:ea typeface="MS Mincho" pitchFamily="49" charset="-128"/>
              </a:rPr>
              <a:t>- </a:t>
            </a: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методы стимулирования и мотивации к учению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метод познавательных игр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метод учебных дискуссий, метод создания ситуаций эмоционально-нравственных переживаний, ситуаций занимательности,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ситуаций познавательной новизны,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метод опоры на жизненный опыт;</a:t>
            </a:r>
          </a:p>
          <a:p>
            <a:pPr>
              <a:buFontTx/>
              <a:buChar char="-"/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методы контроля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устный,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письменный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тестирование,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лабораторно-практический контроль, программированный контроль,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самоконтроль,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взаимоконтроль;</a:t>
            </a:r>
            <a:r>
              <a:rPr lang="ru-RU" sz="2800" i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sz="2800" i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ru-RU" sz="2800">
                <a:latin typeface="Times New Roman" pitchFamily="18" charset="0"/>
                <a:ea typeface="MS Mincho" pitchFamily="49" charset="-128"/>
              </a:rPr>
              <a:t>,</a:t>
            </a:r>
            <a:r>
              <a:rPr lang="ru-RU" sz="2800" b="1">
                <a:latin typeface="Times New Roman" pitchFamily="18" charset="0"/>
                <a:ea typeface="MS Mincho" pitchFamily="49" charset="-128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раздаточный материал,</a:t>
            </a:r>
            <a:r>
              <a:rPr lang="ru-RU" sz="2800">
                <a:latin typeface="Times New Roman" pitchFamily="18" charset="0"/>
                <a:ea typeface="MS Mincho" pitchFamily="49" charset="-128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атлас (7 класс, издательство «Дрофа»)</a:t>
            </a:r>
            <a:endParaRPr lang="ru-RU" sz="2800" b="1"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4294967295"/>
          </p:nvPr>
        </p:nvSpPr>
        <p:spPr>
          <a:xfrm>
            <a:off x="250825" y="333375"/>
            <a:ext cx="8281988" cy="6092825"/>
          </a:xfrm>
        </p:spPr>
        <p:txBody>
          <a:bodyPr/>
          <a:lstStyle/>
          <a:p>
            <a:pPr marL="0" indent="0" algn="ctr" defTabSz="457200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ru-RU" sz="3200" b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Содержание урока: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300" b="1" smtClean="0">
                <a:solidFill>
                  <a:srgbClr val="800000"/>
                </a:solidFill>
              </a:rPr>
              <a:t>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I. Организационный момент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(1-2 мин.).    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Постановка цели и задач урока. Мотивация учебной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 деятельности учащихся.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( 5 мин.).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defTabSz="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Разминка. «Географические загадки»  (учащиеся).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Выявление знаний, умений и навыков, проверка уровня сформированности у учащихся общеучебных умений. 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( 30 мин).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i="1" u="sng" smtClean="0">
                <a:latin typeface="Times New Roman" pitchFamily="18" charset="0"/>
                <a:cs typeface="Times New Roman" pitchFamily="18" charset="0"/>
              </a:rPr>
              <a:t>Устная часть: 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Аукцион терминов;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Найди лишнее слово.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i="1" u="sng" smtClean="0">
                <a:latin typeface="Times New Roman" pitchFamily="18" charset="0"/>
                <a:cs typeface="Times New Roman" pitchFamily="18" charset="0"/>
              </a:rPr>
              <a:t>Письменная часть 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Тестирование (раздаточный материал); (для сильных учащихся – задания дополнительно, по желанию)</a:t>
            </a:r>
          </a:p>
          <a:p>
            <a:pPr marL="0" indent="0" defTabSz="457200"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57200" eaLnBrk="1" hangingPunct="1"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i="1" smtClean="0"/>
              <a:t>На этапе новых ФГОС многие традиционные формы уроков видоизменяются, подстраиваясь под современные требования. Не обошла эта тенденция и урок контроля и коррекции.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i="1" smtClean="0"/>
              <a:t>Сейчас он приобретает новое содержание.</a:t>
            </a:r>
            <a:endParaRPr lang="ru-RU" smtClean="0"/>
          </a:p>
          <a:p>
            <a:pPr marL="0" indent="0" eaLnBrk="1" hangingPunct="1"/>
            <a:endParaRPr lang="ru-RU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149725"/>
            <a:ext cx="2027238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135937" cy="5099050"/>
          </a:xfrm>
          <a:solidFill>
            <a:schemeClr val="bg2"/>
          </a:solidFill>
        </p:spPr>
        <p:txBody>
          <a:bodyPr/>
          <a:lstStyle/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800000"/>
                </a:solidFill>
              </a:rPr>
              <a:t>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Рефлексия. Подведение итогов.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( 5 мин).</a:t>
            </a:r>
          </a:p>
          <a:p>
            <a:pPr marL="0" indent="0" defTabSz="457200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 Сегодня я узнал…</a:t>
            </a:r>
          </a:p>
          <a:p>
            <a:pPr marL="0" indent="0" defTabSz="457200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marL="0" indent="0" defTabSz="457200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Было интересно узнать, что…</a:t>
            </a:r>
          </a:p>
          <a:p>
            <a:pPr marL="0" indent="0" defTabSz="457200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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Домашнее задание.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( 3 мин).</a:t>
            </a:r>
          </a:p>
          <a:p>
            <a:pPr marL="0" indent="0" defTabSz="457200"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На выбор ( по желанию):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defTabSz="457200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Составить кроссворд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(5-6 вопросов) по теме «Материки»</a:t>
            </a:r>
          </a:p>
          <a:p>
            <a:pPr marL="0" indent="0" defTabSz="457200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сообщение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 теме: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«Природные зоны Земли»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1143000"/>
          </a:xfrm>
        </p:spPr>
        <p:txBody>
          <a:bodyPr anchor="ctr"/>
          <a:lstStyle/>
          <a:p>
            <a:pPr eaLnBrk="1" hangingPunct="1"/>
            <a:r>
              <a:rPr lang="ru-RU" altLang="ru-RU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33794" name="Picture 6" descr="71617296_1299359920_smay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628775"/>
            <a:ext cx="67691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урока </a:t>
            </a:r>
            <a:r>
              <a:rPr lang="ru-RU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контроля и </a:t>
            </a: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коррекции знаний, умений и навыков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sz="quarter" idx="1"/>
          </p:nvPr>
        </p:nvSpPr>
        <p:spPr>
          <a:xfrm>
            <a:off x="301625" y="1916113"/>
            <a:ext cx="8504238" cy="4183062"/>
          </a:xfrm>
        </p:spPr>
        <p:txBody>
          <a:bodyPr/>
          <a:lstStyle/>
          <a:p>
            <a:pPr eaLnBrk="1" hangingPunct="1"/>
            <a:r>
              <a:rPr lang="ru-RU" smtClean="0"/>
              <a:t>Мотивационная часть.</a:t>
            </a:r>
          </a:p>
          <a:p>
            <a:pPr eaLnBrk="1" hangingPunct="1"/>
            <a:r>
              <a:rPr lang="ru-RU" smtClean="0"/>
              <a:t>Собственно процесс опроса (в широком смысле).</a:t>
            </a:r>
          </a:p>
          <a:p>
            <a:pPr eaLnBrk="1" hangingPunct="1"/>
            <a:r>
              <a:rPr lang="ru-RU" smtClean="0"/>
              <a:t>Проверка умений и навыков.</a:t>
            </a:r>
          </a:p>
          <a:p>
            <a:pPr eaLnBrk="1" hangingPunct="1"/>
            <a:r>
              <a:rPr lang="ru-RU" smtClean="0"/>
              <a:t>Оценивание. Рефлексия.</a:t>
            </a:r>
          </a:p>
          <a:p>
            <a:pPr eaLnBrk="1" hangingPunct="1"/>
            <a:r>
              <a:rPr lang="ru-RU" smtClean="0"/>
              <a:t>Домашнее задание.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4292600"/>
            <a:ext cx="20939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урока контроля и </a:t>
            </a:r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коррекции знаний, умений и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3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Организационный момент, мотивация.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Актуализация знаний (повторение общих вопросов).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Контроль глубины знаний.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Контроль способности ученика применять полученные знания и умения в стандартной ситуации.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Проверка умения учеников применять полученные знания и умения в измененных условиях.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Анализ и оценка результатов работы.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400" u="sng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домашнее задание.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620713"/>
            <a:ext cx="13112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ts val="1950"/>
              </a:lnSpc>
            </a:pP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Организационный момент</a:t>
            </a:r>
            <a:r>
              <a:rPr lang="ru-RU" sz="2000" smtClean="0">
                <a:solidFill>
                  <a:srgbClr val="7B9899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rgbClr val="7B9899"/>
                </a:solidFill>
                <a:latin typeface="Calibri" pitchFamily="34" charset="0"/>
                <a:cs typeface="Times New Roman" pitchFamily="18" charset="0"/>
              </a:rPr>
            </a:br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Это важный этап урока, поскольку нет ученика, который не волновался бы перед контрольной или проверочной работой.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284538"/>
            <a:ext cx="27051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Актуализация знаний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500" smtClean="0"/>
              <a:t>Провести актуализацию желательно, хотя бы в течение нескольких минут. Дать вспомнить основные тезисы изученного материала: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500" smtClean="0"/>
              <a:t>Одну-две теоремы.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500" smtClean="0"/>
              <a:t>Несколько формул.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500" smtClean="0"/>
              <a:t>3-5 основных понятий.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500" smtClean="0"/>
              <a:t>Можно, напротив, сделать акцент на практике и задать вопросы в стиле «Как пишется…», «Как решать…», «Как идет реакция…» и тому подобное.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50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6038"/>
            <a:ext cx="13081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Контроль глубины знаний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Варианты контроля:</a:t>
            </a:r>
          </a:p>
          <a:p>
            <a:pPr marL="0" indent="0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Письменный опрос.</a:t>
            </a:r>
          </a:p>
          <a:p>
            <a:pPr marL="0" indent="0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Практическая работа (лабораторная работа).</a:t>
            </a:r>
          </a:p>
          <a:p>
            <a:pPr marL="0" indent="0" eaLnBrk="1" hangingPunct="1"/>
            <a:r>
              <a:rPr lang="ru-RU" sz="2800" u="sng" smtClean="0"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этом этапе уместны и различные групповые формы работы (игры, викторины, турниры и проч.)</a:t>
            </a:r>
            <a:endParaRPr lang="ru-RU" sz="21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052513"/>
            <a:ext cx="21780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Физкультминутка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Проводить ее психологи и методисты советуют на любом уроке в любом классе, а вот на уроке коррекции знаний она просто необходима, так как снимает напряжение и помогает немного встряхнуться.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500438"/>
            <a:ext cx="4645025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3100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4. Контроль умения использовать знания</a:t>
            </a:r>
            <a:endParaRPr lang="ru-RU" sz="3100" smtClean="0">
              <a:solidFill>
                <a:srgbClr val="7B98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500" smtClean="0"/>
              <a:t>Проверяем:</a:t>
            </a:r>
          </a:p>
          <a:p>
            <a:pPr marL="0" indent="0" eaLnBrk="1" hangingPunct="1"/>
            <a:r>
              <a:rPr lang="ru-RU" sz="2500" smtClean="0"/>
              <a:t> Может ли ученик самостоятельно решить задачу, ответить на проблемный вопрос, </a:t>
            </a:r>
          </a:p>
          <a:p>
            <a:pPr marL="0" indent="0" eaLnBrk="1" hangingPunct="1"/>
            <a:r>
              <a:rPr lang="ru-RU" sz="2500" smtClean="0"/>
              <a:t> разобраться в конкретной ситуации.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500" smtClean="0"/>
              <a:t>Опрос обычно проводится по разноуровневым карточкам строго индивидуально. Возможны два варианта:</a:t>
            </a:r>
          </a:p>
          <a:p>
            <a:pPr marL="0" indent="0" eaLnBrk="1" hangingPunct="1"/>
            <a:r>
              <a:rPr lang="ru-RU" sz="2500" smtClean="0"/>
              <a:t>предложены разные карточки: «на тройку», «на четверку» и «на пятерку» («знаток» — «эксперт» — «гений» и т.п.);</a:t>
            </a:r>
          </a:p>
          <a:p>
            <a:pPr marL="0" indent="0" eaLnBrk="1" hangingPunct="1"/>
            <a:r>
              <a:rPr lang="ru-RU" sz="2500" smtClean="0"/>
              <a:t>в каждой карточке имеются вопросы разного уровня.</a:t>
            </a:r>
          </a:p>
          <a:p>
            <a:pPr marL="0" indent="0" eaLnBrk="1" hangingPunct="1"/>
            <a:endParaRPr lang="ru-RU" sz="25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</TotalTime>
  <Words>806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21</vt:i4>
      </vt:variant>
    </vt:vector>
  </HeadingPairs>
  <TitlesOfParts>
    <vt:vector size="40" baseType="lpstr">
      <vt:lpstr>Arial</vt:lpstr>
      <vt:lpstr>Georgia</vt:lpstr>
      <vt:lpstr>Wingdings 2</vt:lpstr>
      <vt:lpstr>Wingdings</vt:lpstr>
      <vt:lpstr>Calibri</vt:lpstr>
      <vt:lpstr>Times New Roman</vt:lpstr>
      <vt:lpstr>MS Mincho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Урок контроля и коррекции знаний, умений и навыков</vt:lpstr>
      <vt:lpstr>Введение</vt:lpstr>
      <vt:lpstr>Структура урока контроля и  коррекции знаний, умений и навыков</vt:lpstr>
      <vt:lpstr>План урока контроля и  коррекции знаний, умений и навыков</vt:lpstr>
      <vt:lpstr>1. Организационный момент </vt:lpstr>
      <vt:lpstr>2. Актуализация знаний</vt:lpstr>
      <vt:lpstr>3. Контроль глубины знаний</vt:lpstr>
      <vt:lpstr>4. Физкультминутка</vt:lpstr>
      <vt:lpstr> 4. Контроль умения использовать знания</vt:lpstr>
      <vt:lpstr>5. Анализ и оценка</vt:lpstr>
      <vt:lpstr>6. Рефлексия и домашнее задание</vt:lpstr>
      <vt:lpstr>Вывод</vt:lpstr>
      <vt:lpstr> Структура урока  контроля и  коррекции знаний, умений и навыков. </vt:lpstr>
      <vt:lpstr>Урок  географии в 7 классе</vt:lpstr>
      <vt:lpstr>-Воспитательные:  создавать ситуацию успеха для каждого ученика.  </vt:lpstr>
      <vt:lpstr>Слайд 16</vt:lpstr>
      <vt:lpstr>Слайд 17</vt:lpstr>
      <vt:lpstr>Слайд 18</vt:lpstr>
      <vt:lpstr>Слайд 19</vt:lpstr>
      <vt:lpstr>Слайд 20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контроля и коррекции знаний, умений и навыков</dc:title>
  <dc:creator>UserXP</dc:creator>
  <cp:lastModifiedBy>Наталия</cp:lastModifiedBy>
  <cp:revision>12</cp:revision>
  <dcterms:created xsi:type="dcterms:W3CDTF">2017-11-27T17:13:09Z</dcterms:created>
  <dcterms:modified xsi:type="dcterms:W3CDTF">2017-11-30T11:27:29Z</dcterms:modified>
</cp:coreProperties>
</file>