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9900"/>
    <a:srgbClr val="660066"/>
    <a:srgbClr val="A50021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рямоугольник 18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11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6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A532E-F27B-4572-B127-54F47649D3AD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16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F451A65-951E-480C-868C-CA2819CD05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0CB8C-BA00-4710-99A2-31BAD234B404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3CDDD-5AB7-4CC7-B39F-83592BF333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10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Овал 14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FD7F7-E66E-4F44-BC53-7D1019A3B1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70601-4DF1-4B3D-B519-44FC978FCA50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2F340-6849-482E-AEB0-7968C272E5A7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66E8F-22F8-401B-BD6D-9FD0DF8D42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11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12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Овал 9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0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DCA11-B83F-4B40-910E-D366050EC4F9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1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19FFED2-C652-4526-A191-3C249DC532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B24A3-A1D6-40B6-9854-A67164CAB6DE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7ABA7-6795-4CFC-8ECC-8229883E9C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оугольник 10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Прямоугольник 1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Овал 24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Овал 2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8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34CDE-4508-407C-AC71-FE3F3254BEE1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19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4C02C2BD-C8B6-4104-8C48-C6B6469FCC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F1869-7226-48CC-9420-A4A68D571BAB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B2AA6-7611-4739-AD66-182F63E1A5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4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5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B0407-5B4E-4A66-8BAE-28D424CC4DF4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9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34D57E1-CDB0-454B-BEED-4EF8C34962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0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20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AF806AF0-6138-4291-93E2-F21DD32DE4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1CF05-B42B-4CF1-A84A-2DB6A0FAD6BB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Овал 12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21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FDFF0-1E03-4C48-B849-DD07FF5057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Дата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D8501-0A9F-4C14-AD30-AEBAB326D26B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782C4D9-42DC-4F97-BCE2-A8796AC23211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Овал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A164B1B-00B1-4F68-9FD5-9C44B27E57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8" name="Заголовок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9" name="Текст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8313" y="2636838"/>
            <a:ext cx="6400800" cy="1752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>
                <a:solidFill>
                  <a:schemeClr val="tx1"/>
                </a:solidFill>
              </a:rPr>
              <a:t>как провести такой урок в условиях работы по ФГОС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13314" name="Заголовок 1"/>
          <p:cNvSpPr>
            <a:spLocks noGrp="1"/>
          </p:cNvSpPr>
          <p:nvPr>
            <p:ph type="ctrTitle"/>
          </p:nvPr>
        </p:nvSpPr>
        <p:spPr>
          <a:solidFill>
            <a:srgbClr val="FFFFCC"/>
          </a:solidFill>
        </p:spPr>
        <p:txBody>
          <a:bodyPr/>
          <a:lstStyle/>
          <a:p>
            <a:pPr eaLnBrk="1" hangingPunct="1"/>
            <a:r>
              <a:rPr lang="ru-RU" sz="440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Урок контроля и коррекции знаний, умений и навыков</a:t>
            </a:r>
            <a:endParaRPr lang="ru-RU" smtClean="0">
              <a:solidFill>
                <a:srgbClr val="A50021"/>
              </a:solidFill>
            </a:endParaRPr>
          </a:p>
        </p:txBody>
      </p:sp>
      <p:pic>
        <p:nvPicPr>
          <p:cNvPr id="13315" name="Picture 2" descr="C:\Documents and Settings\UserXP\Рабочий стол\карт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3357563"/>
            <a:ext cx="5184775" cy="275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Rectangle 5"/>
          <p:cNvSpPr>
            <a:spLocks noChangeArrowheads="1"/>
          </p:cNvSpPr>
          <p:nvPr/>
        </p:nvSpPr>
        <p:spPr bwMode="auto">
          <a:xfrm>
            <a:off x="5976938" y="4292600"/>
            <a:ext cx="2771775" cy="11525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altLang="ru-RU" sz="20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Подготовили учителя</a:t>
            </a:r>
          </a:p>
          <a:p>
            <a:r>
              <a:rPr lang="ru-RU" altLang="ru-RU" sz="20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МБОУ «СШ№16»:</a:t>
            </a:r>
          </a:p>
          <a:p>
            <a:r>
              <a:rPr lang="ru-RU" altLang="ru-RU" sz="20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Савельева Е.Д.,</a:t>
            </a:r>
          </a:p>
          <a:p>
            <a:r>
              <a:rPr lang="ru-RU" altLang="ru-RU" sz="20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Евтошук К.В.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Анализ и оценка</a:t>
            </a:r>
          </a:p>
        </p:txBody>
      </p:sp>
      <p:sp>
        <p:nvSpPr>
          <p:cNvPr id="22530" name="Объект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ru-RU" smtClean="0"/>
              <a:t>Урок контроля и коррекции знаний, умений и навыков ФГОС должен убеждать ученика в ценности знаний и результативности работы. Поэтому прекрасно, если есть возможность сразу же оценить хотя бы часть работы детей.</a:t>
            </a: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3716338"/>
            <a:ext cx="2509838" cy="251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chemeClr val="tx1"/>
                </a:solidFill>
              </a:rPr>
              <a:t>6. Рефлексия и домашнее задание</a:t>
            </a:r>
          </a:p>
        </p:txBody>
      </p:sp>
      <p:sp>
        <p:nvSpPr>
          <p:cNvPr id="23554" name="Объект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ru-RU" smtClean="0"/>
              <a:t>Здесь </a:t>
            </a:r>
            <a:r>
              <a:rPr lang="ru-RU" b="1" smtClean="0"/>
              <a:t>вывод</a:t>
            </a:r>
            <a:r>
              <a:rPr lang="ru-RU" smtClean="0"/>
              <a:t> делается не в виде оцениявания знаний, а как общая оценка работы: была ли она продуктивной, с полной отдачей, что было трудно, а что — нет.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smtClean="0"/>
              <a:t>Что касается домашнего задания, то многие учителя предлагают что-нибудь творческое и интересное (рисунок, иллюстрацию, найти загадку или забавный вопрос по теме и прочее).</a:t>
            </a:r>
          </a:p>
          <a:p>
            <a:pPr marL="0" indent="0" eaLnBrk="1" hangingPunct="1"/>
            <a:endParaRPr lang="ru-RU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Вывод</a:t>
            </a:r>
          </a:p>
        </p:txBody>
      </p:sp>
      <p:sp>
        <p:nvSpPr>
          <p:cNvPr id="24578" name="Объект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A50021"/>
                </a:solidFill>
              </a:rPr>
              <a:t>Урок контроля и коррекции знаний, умений и навыков</a:t>
            </a:r>
            <a:r>
              <a:rPr lang="ru-RU" smtClean="0"/>
              <a:t> всегда занимал особое место среди уроков. Однако необходимо стремиться к тому, чтобы он вписывался в общую концепцию преподавания предмета и оказывал на обучающихся развивающее воздействие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smtClean="0"/>
              <a:t> </a:t>
            </a:r>
          </a:p>
          <a:p>
            <a:pPr marL="0" indent="0" eaLnBrk="1" hangingPunct="1"/>
            <a:endParaRPr lang="ru-RU" smtClean="0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4149725"/>
            <a:ext cx="2376487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60350"/>
            <a:ext cx="8229600" cy="1439863"/>
          </a:xfrm>
        </p:spPr>
        <p:txBody>
          <a:bodyPr anchor="ctr"/>
          <a:lstStyle/>
          <a:p>
            <a:pPr eaLnBrk="1" hangingPunct="1"/>
            <a:r>
              <a:rPr lang="ru-RU" altLang="ru-RU" sz="2500" b="1" smtClean="0"/>
              <a:t> </a:t>
            </a:r>
            <a:r>
              <a:rPr lang="ru-RU" altLang="ru-RU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Структура урока </a:t>
            </a:r>
            <a:br>
              <a:rPr lang="ru-RU" altLang="ru-RU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контроля и  коррекции знаний, умений и навыков.</a:t>
            </a:r>
            <a:br>
              <a:rPr lang="ru-RU" altLang="ru-RU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24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68313" y="1484313"/>
            <a:ext cx="8229600" cy="5113337"/>
          </a:xfrm>
        </p:spPr>
        <p:txBody>
          <a:bodyPr/>
          <a:lstStyle/>
          <a:p>
            <a:pPr marL="514350" indent="-514350" defTabSz="457200" eaLnBrk="1" hangingPunct="1">
              <a:lnSpc>
                <a:spcPct val="80000"/>
              </a:lnSpc>
              <a:buFontTx/>
              <a:buAutoNum type="arabicPeriod"/>
            </a:pP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Организационный этап. </a:t>
            </a:r>
          </a:p>
          <a:p>
            <a:pPr marL="514350" indent="-514350" defTabSz="457200" eaLnBrk="1" hangingPunct="1">
              <a:lnSpc>
                <a:spcPct val="80000"/>
              </a:lnSpc>
              <a:buFontTx/>
              <a:buNone/>
            </a:pPr>
            <a:endParaRPr lang="ru-RU" altLang="ru-RU" sz="240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defTabSz="4572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altLang="ru-RU" sz="24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Постановка цели и задач урока. Мотивация учебной деятельности учащихся. </a:t>
            </a:r>
          </a:p>
          <a:p>
            <a:pPr marL="514350" indent="-514350" defTabSz="457200" eaLnBrk="1" hangingPunct="1">
              <a:lnSpc>
                <a:spcPct val="80000"/>
              </a:lnSpc>
              <a:buFont typeface="Wingdings 2" pitchFamily="18" charset="2"/>
              <a:buNone/>
            </a:pPr>
            <a:endParaRPr lang="ru-RU" altLang="ru-RU" sz="240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defTabSz="457200" eaLnBrk="1" hangingPunct="1">
              <a:lnSpc>
                <a:spcPct val="80000"/>
              </a:lnSpc>
              <a:buFontTx/>
              <a:buNone/>
            </a:pPr>
            <a:r>
              <a:rPr lang="ru-RU" altLang="ru-RU" sz="24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Выявление знаний, умений и навыков, проверка уровня</a:t>
            </a:r>
          </a:p>
          <a:p>
            <a:pPr marL="514350" indent="-514350" defTabSz="457200" eaLnBrk="1" hangingPunct="1">
              <a:lnSpc>
                <a:spcPct val="80000"/>
              </a:lnSpc>
              <a:buFontTx/>
              <a:buNone/>
            </a:pP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    сформированности у учащихся общеучебных умений.</a:t>
            </a:r>
          </a:p>
          <a:p>
            <a:pPr marL="514350" indent="-514350" defTabSz="457200" eaLnBrk="1" hangingPunct="1">
              <a:lnSpc>
                <a:spcPct val="80000"/>
              </a:lnSpc>
              <a:buFontTx/>
              <a:buNone/>
            </a:pPr>
            <a:endParaRPr lang="ru-RU" altLang="ru-RU" sz="240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defTabSz="457200" eaLnBrk="1" hangingPunct="1">
              <a:lnSpc>
                <a:spcPct val="80000"/>
              </a:lnSpc>
              <a:buFontTx/>
              <a:buNone/>
            </a:pP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4. Рефлексия (подведение итогов занятия).</a:t>
            </a:r>
          </a:p>
          <a:p>
            <a:pPr marL="514350" indent="-514350" defTabSz="457200" eaLnBrk="1" hangingPunct="1">
              <a:lnSpc>
                <a:spcPct val="80000"/>
              </a:lnSpc>
              <a:buFontTx/>
              <a:buNone/>
            </a:pPr>
            <a:endParaRPr lang="ru-RU" altLang="ru-RU" sz="240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defTabSz="457200" eaLnBrk="1" hangingPunct="1">
              <a:lnSpc>
                <a:spcPct val="80000"/>
              </a:lnSpc>
              <a:buFontTx/>
              <a:buNone/>
            </a:pPr>
            <a:r>
              <a:rPr lang="ru-RU" altLang="ru-RU" sz="240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23850" y="188913"/>
            <a:ext cx="8534400" cy="758825"/>
          </a:xfrm>
        </p:spPr>
        <p:txBody>
          <a:bodyPr anchor="ctr"/>
          <a:lstStyle/>
          <a:p>
            <a:pPr eaLnBrk="1" hangingPunct="1"/>
            <a:r>
              <a:rPr lang="ru-RU" altLang="ru-RU" sz="2400" b="1" i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Урок  географии в 7 классе</a:t>
            </a:r>
          </a:p>
        </p:txBody>
      </p:sp>
      <p:sp>
        <p:nvSpPr>
          <p:cNvPr id="26626" name="Объект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0" indent="0" defTabSz="4572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altLang="ru-RU" sz="2400" b="1" smtClean="0">
                <a:latin typeface="Times New Roman" pitchFamily="18" charset="0"/>
                <a:cs typeface="Times New Roman" pitchFamily="18" charset="0"/>
              </a:rPr>
              <a:t>Урок  № 20                                                            Дата: 16.11.17 г.</a:t>
            </a:r>
          </a:p>
          <a:p>
            <a:pPr marL="0" indent="0" defTabSz="457200" eaLnBrk="1" hangingPunct="1">
              <a:lnSpc>
                <a:spcPct val="80000"/>
              </a:lnSpc>
              <a:buFont typeface="Wingdings 2" pitchFamily="18" charset="2"/>
              <a:buNone/>
            </a:pPr>
            <a:endParaRPr lang="ru-RU" altLang="ru-RU" sz="2400" b="1" smtClean="0">
              <a:latin typeface="Times New Roman" pitchFamily="18" charset="0"/>
              <a:cs typeface="Times New Roman" pitchFamily="18" charset="0"/>
            </a:endParaRPr>
          </a:p>
          <a:p>
            <a:pPr marL="0" indent="0" defTabSz="4572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altLang="ru-RU" sz="3300" b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Тема: «</a:t>
            </a:r>
            <a:r>
              <a:rPr lang="ru-RU" sz="3300" b="1" i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Обобщение и систематизация знаний по теме: «Природа Земли». </a:t>
            </a:r>
          </a:p>
          <a:p>
            <a:pPr marL="0" indent="0" defTabSz="457200" eaLnBrk="1" hangingPunct="1">
              <a:lnSpc>
                <a:spcPct val="80000"/>
              </a:lnSpc>
              <a:buFont typeface="Wingdings 2" pitchFamily="18" charset="2"/>
              <a:buNone/>
            </a:pPr>
            <a:endParaRPr lang="ru-RU" sz="3300" b="1" i="1" smtClean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defTabSz="4572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3300" b="1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Тип урока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b="1" i="1" smtClean="0">
                <a:latin typeface="Times New Roman" pitchFamily="18" charset="0"/>
                <a:cs typeface="Times New Roman" pitchFamily="18" charset="0"/>
              </a:rPr>
              <a:t>урок контроля и коррекции умений и навыков.</a:t>
            </a:r>
          </a:p>
          <a:p>
            <a:pPr marL="0" indent="0" defTabSz="4572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1100" b="1" i="1" smtClean="0">
                <a:latin typeface="Times New Roman" pitchFamily="18" charset="0"/>
                <a:cs typeface="Times New Roman" pitchFamily="18" charset="0"/>
              </a:rPr>
              <a:t>                </a:t>
            </a:r>
          </a:p>
          <a:p>
            <a:pPr marL="0" indent="0" defTabSz="4572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1100" b="1" i="1" smtClean="0"/>
              <a:t>      </a:t>
            </a:r>
            <a:endParaRPr lang="ru-RU" altLang="ru-RU" sz="11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ъект 2"/>
          <p:cNvSpPr>
            <a:spLocks noGrp="1"/>
          </p:cNvSpPr>
          <p:nvPr>
            <p:ph idx="4294967295"/>
          </p:nvPr>
        </p:nvSpPr>
        <p:spPr>
          <a:xfrm>
            <a:off x="323850" y="476250"/>
            <a:ext cx="8280400" cy="6381750"/>
          </a:xfrm>
        </p:spPr>
        <p:txBody>
          <a:bodyPr/>
          <a:lstStyle/>
          <a:p>
            <a:pPr marL="0" indent="0" defTabSz="457200" eaLnBrk="1" hangingPunct="1">
              <a:buFont typeface="Wingdings 2" pitchFamily="18" charset="2"/>
              <a:buNone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Цели и задачи урока:</a:t>
            </a:r>
          </a:p>
          <a:p>
            <a:pPr marL="0" indent="0" defTabSz="457200" eaLnBrk="1" hangingPunct="1">
              <a:buFont typeface="Wingdings 2" pitchFamily="18" charset="2"/>
              <a:buNone/>
            </a:pPr>
            <a:r>
              <a:rPr lang="ru-RU" sz="2400" b="1" smtClean="0">
                <a:solidFill>
                  <a:srgbClr val="363636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i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Образовательные: </a:t>
            </a:r>
          </a:p>
          <a:p>
            <a:pPr marL="0" indent="0" defTabSz="457200" eaLnBrk="1" hangingPunct="1">
              <a:buFont typeface="Wingdings 2" pitchFamily="18" charset="2"/>
              <a:buNone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повторить, закрепить, обобщить и систематизировать е знания по разделу « Природа Земли». </a:t>
            </a:r>
          </a:p>
          <a:p>
            <a:pPr marL="0" indent="0" defTabSz="457200" eaLnBrk="1" hangingPunct="1">
              <a:buFont typeface="Wingdings 2" pitchFamily="18" charset="2"/>
              <a:buNone/>
            </a:pPr>
            <a:r>
              <a:rPr lang="ru-RU" sz="2400" b="1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i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Развивающие:</a:t>
            </a:r>
          </a:p>
          <a:p>
            <a:pPr marL="0" indent="0" defTabSz="457200" eaLnBrk="1" hangingPunct="1">
              <a:buFont typeface="Wingdings 2" pitchFamily="18" charset="2"/>
              <a:buNone/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продолжить формировать умения: применять полученные знания на практике; использовать различные источники географических знаний и информации в процессе поиска решения; высказывать свои мысли; отстаивать свою точку зрения; слушать собеседника; аргументировано доказывать и объяснять свою позицию. Развивать память, пространственное мышление и логику.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endParaRPr lang="ru-RU" sz="2400" b="1" smtClean="0">
              <a:latin typeface="Times New Roman" pitchFamily="18" charset="0"/>
              <a:cs typeface="Times New Roman" pitchFamily="18" charset="0"/>
            </a:endParaRPr>
          </a:p>
          <a:p>
            <a:pPr marL="0" indent="0" defTabSz="457200" eaLnBrk="1" hangingPunct="1">
              <a:buFont typeface="Wingdings 2" pitchFamily="18" charset="2"/>
              <a:buNone/>
            </a:pPr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pPr marL="0" indent="0" defTabSz="457200" eaLnBrk="1" hangingPunct="1"/>
            <a:endParaRPr lang="ru-RU" smtClean="0"/>
          </a:p>
        </p:txBody>
      </p:sp>
      <p:sp>
        <p:nvSpPr>
          <p:cNvPr id="2765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23850" y="5553075"/>
            <a:ext cx="8496300" cy="1304925"/>
          </a:xfrm>
        </p:spPr>
        <p:txBody>
          <a:bodyPr anchor="ctr"/>
          <a:lstStyle/>
          <a:p>
            <a:pPr algn="l" eaLnBrk="1" hangingPunct="1"/>
            <a:r>
              <a:rPr lang="ru-RU" sz="1700" b="1" smtClean="0">
                <a:solidFill>
                  <a:srgbClr val="404040"/>
                </a:solidFill>
              </a:rPr>
              <a:t>-</a:t>
            </a:r>
            <a:r>
              <a:rPr lang="ru-RU" sz="2400" b="1" i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Воспитательные: </a:t>
            </a:r>
            <a:br>
              <a:rPr lang="ru-RU" sz="2400" b="1" i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создавать ситуацию успеха для каждого ученика. </a:t>
            </a:r>
            <a:br>
              <a:rPr lang="ru-RU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ъект 2"/>
          <p:cNvSpPr>
            <a:spLocks noGrp="1"/>
          </p:cNvSpPr>
          <p:nvPr>
            <p:ph idx="4294967295"/>
          </p:nvPr>
        </p:nvSpPr>
        <p:spPr>
          <a:xfrm>
            <a:off x="611188" y="549275"/>
            <a:ext cx="8135937" cy="3444875"/>
          </a:xfrm>
          <a:solidFill>
            <a:schemeClr val="bg2"/>
          </a:solidFill>
        </p:spPr>
        <p:txBody>
          <a:bodyPr/>
          <a:lstStyle/>
          <a:p>
            <a:pPr marL="0" indent="0" defTabSz="457200" eaLnBrk="1" hangingPunct="1">
              <a:buFont typeface="Wingdings 2" pitchFamily="18" charset="2"/>
              <a:buNone/>
            </a:pP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Планируемые результаты УУД:</a:t>
            </a:r>
          </a:p>
          <a:p>
            <a:pPr marL="0" indent="0" defTabSz="457200" eaLnBrk="1" hangingPunct="1"/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Предметные: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уметь находить главные черты рельефа Земли, определять климатообразующие факторы и климаты, зональные природные комплексы Земли, описывать природные зоны Земли, выявлять их особенности;</a:t>
            </a:r>
          </a:p>
          <a:p>
            <a:pPr marL="0" indent="0" defTabSz="457200" eaLnBrk="1" hangingPunct="1"/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Метапредметные: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применять полученные знания на практике; </a:t>
            </a:r>
          </a:p>
          <a:p>
            <a:pPr marL="0" indent="0" defTabSz="457200" eaLnBrk="1" hangingPunct="1"/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Личностные: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осознание ценности географических знаний, оценить значимость изученного материала для формирования целостной картины о природе Земли и её разнообразии.</a:t>
            </a:r>
          </a:p>
          <a:p>
            <a:pPr marL="0" indent="0" defTabSz="457200" eaLnBrk="1" hangingPunct="1"/>
            <a:endParaRPr lang="ru-RU" sz="3200" smtClean="0">
              <a:latin typeface="Times New Roman" pitchFamily="18" charset="0"/>
              <a:cs typeface="Times New Roman" pitchFamily="18" charset="0"/>
            </a:endParaRPr>
          </a:p>
          <a:p>
            <a:pPr marL="0" indent="0" defTabSz="457200" eaLnBrk="1" hangingPunct="1"/>
            <a:endParaRPr lang="ru-RU" sz="3200" b="1" i="1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ъект 2"/>
          <p:cNvSpPr>
            <a:spLocks noGrp="1"/>
          </p:cNvSpPr>
          <p:nvPr>
            <p:ph idx="4294967295"/>
          </p:nvPr>
        </p:nvSpPr>
        <p:spPr>
          <a:xfrm>
            <a:off x="539750" y="260350"/>
            <a:ext cx="8135938" cy="4092575"/>
          </a:xfrm>
          <a:solidFill>
            <a:schemeClr val="bg2"/>
          </a:solidFill>
        </p:spPr>
        <p:txBody>
          <a:bodyPr/>
          <a:lstStyle/>
          <a:p>
            <a:pPr eaLnBrk="1" hangingPunct="1"/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Формы организации познавательной деятельности</a:t>
            </a: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: групповая, </a:t>
            </a:r>
            <a:r>
              <a:rPr lang="ru-RU" sz="2600" u="sng" smtClean="0">
                <a:latin typeface="Times New Roman" pitchFamily="18" charset="0"/>
                <a:cs typeface="Times New Roman" pitchFamily="18" charset="0"/>
              </a:rPr>
              <a:t>индивидуальная</a:t>
            </a: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u="sng" smtClean="0">
                <a:latin typeface="Times New Roman" pitchFamily="18" charset="0"/>
                <a:cs typeface="Times New Roman" pitchFamily="18" charset="0"/>
              </a:rPr>
              <a:t>фронтальная</a:t>
            </a: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, коллективная, парная</a:t>
            </a:r>
            <a:r>
              <a:rPr lang="ru-RU" sz="2600" u="sng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 индивидуально-групповая и т.д.</a:t>
            </a:r>
          </a:p>
          <a:p>
            <a:pPr eaLnBrk="1" hangingPunct="1"/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Методы обучения</a:t>
            </a: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600" b="1" i="1" smtClean="0">
                <a:latin typeface="Times New Roman" pitchFamily="18" charset="0"/>
                <a:cs typeface="Times New Roman" pitchFamily="18" charset="0"/>
              </a:rPr>
              <a:t>   - организации учебно-познавательной деятельности</a:t>
            </a: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600" u="sng" smtClean="0">
                <a:latin typeface="Times New Roman" pitchFamily="18" charset="0"/>
                <a:cs typeface="Times New Roman" pitchFamily="18" charset="0"/>
              </a:rPr>
              <a:t>словесные,</a:t>
            </a: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 практические, </a:t>
            </a:r>
            <a:r>
              <a:rPr lang="ru-RU" sz="2600" u="sng" smtClean="0">
                <a:latin typeface="Times New Roman" pitchFamily="18" charset="0"/>
                <a:cs typeface="Times New Roman" pitchFamily="18" charset="0"/>
              </a:rPr>
              <a:t>наглядные, аналитические;</a:t>
            </a:r>
            <a:endParaRPr lang="ru-RU" sz="26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ru-RU" sz="2600" b="1" i="1" smtClean="0">
                <a:latin typeface="Times New Roman" pitchFamily="18" charset="0"/>
                <a:cs typeface="Times New Roman" pitchFamily="18" charset="0"/>
              </a:rPr>
              <a:t>  - по уровню познавательной активности</a:t>
            </a: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600" u="sng" smtClean="0">
                <a:latin typeface="Times New Roman" pitchFamily="18" charset="0"/>
                <a:cs typeface="Times New Roman" pitchFamily="18" charset="0"/>
              </a:rPr>
              <a:t>проблемный, частично-поисковый</a:t>
            </a: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, исследовательский, </a:t>
            </a:r>
            <a:r>
              <a:rPr lang="ru-RU" sz="2600" u="sng" smtClean="0">
                <a:latin typeface="Times New Roman" pitchFamily="18" charset="0"/>
                <a:cs typeface="Times New Roman" pitchFamily="18" charset="0"/>
              </a:rPr>
              <a:t>репродуктивный,</a:t>
            </a: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 объяснительно-иллюстративный;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600" b="1" i="1" smtClean="0">
                <a:latin typeface="Times New Roman" pitchFamily="18" charset="0"/>
                <a:cs typeface="Times New Roman" pitchFamily="18" charset="0"/>
              </a:rPr>
              <a:t>  - методы управления учением</a:t>
            </a:r>
            <a:r>
              <a:rPr lang="ru-RU" sz="2600" u="sng" smtClean="0">
                <a:latin typeface="Times New Roman" pitchFamily="18" charset="0"/>
                <a:cs typeface="Times New Roman" pitchFamily="18" charset="0"/>
              </a:rPr>
              <a:t>: самостоятельная работа учащихся,</a:t>
            </a: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 лабораторная работа, практическая работа и т.д.</a:t>
            </a:r>
          </a:p>
          <a:p>
            <a:pPr eaLnBrk="1" hangingPunct="1"/>
            <a:endParaRPr lang="ru-RU" sz="26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Прямоугольник 4"/>
          <p:cNvSpPr>
            <a:spLocks noChangeArrowheads="1"/>
          </p:cNvSpPr>
          <p:nvPr/>
        </p:nvSpPr>
        <p:spPr bwMode="auto">
          <a:xfrm>
            <a:off x="250825" y="476250"/>
            <a:ext cx="8497888" cy="564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i="1">
                <a:latin typeface="Times New Roman" pitchFamily="18" charset="0"/>
                <a:ea typeface="MS Mincho" pitchFamily="49" charset="-128"/>
              </a:rPr>
              <a:t>- </a:t>
            </a:r>
            <a:r>
              <a:rPr lang="ru-RU" sz="2800" b="1" i="1">
                <a:latin typeface="Times New Roman" pitchFamily="18" charset="0"/>
                <a:cs typeface="Times New Roman" pitchFamily="18" charset="0"/>
              </a:rPr>
              <a:t>методы стимулирования и мотивации к учению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u="sng">
                <a:latin typeface="Times New Roman" pitchFamily="18" charset="0"/>
                <a:cs typeface="Times New Roman" pitchFamily="18" charset="0"/>
              </a:rPr>
              <a:t>метод познавательных игр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u="sng">
                <a:latin typeface="Times New Roman" pitchFamily="18" charset="0"/>
                <a:cs typeface="Times New Roman" pitchFamily="18" charset="0"/>
              </a:rPr>
              <a:t>метод учебных дискуссий, метод создания ситуаций эмоционально-нравственных переживаний, ситуаций занимательности,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ситуаций познавательной новизны, </a:t>
            </a:r>
            <a:r>
              <a:rPr lang="ru-RU" sz="2800" u="sng">
                <a:latin typeface="Times New Roman" pitchFamily="18" charset="0"/>
                <a:cs typeface="Times New Roman" pitchFamily="18" charset="0"/>
              </a:rPr>
              <a:t>метод опоры на жизненный опыт;</a:t>
            </a:r>
          </a:p>
          <a:p>
            <a:pPr>
              <a:buFontTx/>
              <a:buChar char="-"/>
            </a:pPr>
            <a:r>
              <a:rPr lang="ru-RU" sz="2800" b="1" i="1">
                <a:latin typeface="Times New Roman" pitchFamily="18" charset="0"/>
                <a:cs typeface="Times New Roman" pitchFamily="18" charset="0"/>
              </a:rPr>
              <a:t>методы контроля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u="sng">
                <a:latin typeface="Times New Roman" pitchFamily="18" charset="0"/>
                <a:cs typeface="Times New Roman" pitchFamily="18" charset="0"/>
              </a:rPr>
              <a:t>устный,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u="sng">
                <a:latin typeface="Times New Roman" pitchFamily="18" charset="0"/>
                <a:cs typeface="Times New Roman" pitchFamily="18" charset="0"/>
              </a:rPr>
              <a:t>письменный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u="sng">
                <a:latin typeface="Times New Roman" pitchFamily="18" charset="0"/>
                <a:cs typeface="Times New Roman" pitchFamily="18" charset="0"/>
              </a:rPr>
              <a:t>тестирование,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лабораторно-практический контроль, программированный контроль, </a:t>
            </a:r>
            <a:r>
              <a:rPr lang="ru-RU" sz="2800" u="sng">
                <a:latin typeface="Times New Roman" pitchFamily="18" charset="0"/>
                <a:cs typeface="Times New Roman" pitchFamily="18" charset="0"/>
              </a:rPr>
              <a:t>самоконтроль,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взаимоконтроль;</a:t>
            </a:r>
            <a:r>
              <a:rPr lang="ru-RU" sz="2800" i="1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</a:t>
            </a:r>
            <a:endParaRPr lang="ru-RU" sz="2800" i="1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800" b="1" i="1">
                <a:latin typeface="Times New Roman" pitchFamily="18" charset="0"/>
                <a:cs typeface="Times New Roman" pitchFamily="18" charset="0"/>
              </a:rPr>
              <a:t>Оборудование</a:t>
            </a:r>
            <a:r>
              <a:rPr lang="ru-RU" sz="2800" b="1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ИКТ</a:t>
            </a:r>
            <a:r>
              <a:rPr lang="ru-RU" sz="2800">
                <a:latin typeface="Times New Roman" pitchFamily="18" charset="0"/>
                <a:ea typeface="MS Mincho" pitchFamily="49" charset="-128"/>
              </a:rPr>
              <a:t>,</a:t>
            </a:r>
            <a:r>
              <a:rPr lang="ru-RU" sz="2800" b="1">
                <a:latin typeface="Times New Roman" pitchFamily="18" charset="0"/>
                <a:ea typeface="MS Mincho" pitchFamily="49" charset="-128"/>
              </a:rPr>
              <a:t>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раздаточный материал,</a:t>
            </a:r>
            <a:r>
              <a:rPr lang="ru-RU" sz="2800">
                <a:latin typeface="Times New Roman" pitchFamily="18" charset="0"/>
                <a:ea typeface="MS Mincho" pitchFamily="49" charset="-128"/>
              </a:rPr>
              <a:t>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атлас (7 класс, издательство «Дрофа»)</a:t>
            </a:r>
            <a:endParaRPr lang="ru-RU" sz="2800" b="1">
              <a:latin typeface="Times New Roman" pitchFamily="18" charset="0"/>
              <a:ea typeface="MS Mincho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ъект 2"/>
          <p:cNvSpPr>
            <a:spLocks noGrp="1"/>
          </p:cNvSpPr>
          <p:nvPr>
            <p:ph idx="4294967295"/>
          </p:nvPr>
        </p:nvSpPr>
        <p:spPr>
          <a:xfrm>
            <a:off x="250825" y="333375"/>
            <a:ext cx="8281988" cy="6092825"/>
          </a:xfrm>
        </p:spPr>
        <p:txBody>
          <a:bodyPr/>
          <a:lstStyle/>
          <a:p>
            <a:pPr marL="0" indent="0" algn="ctr" defTabSz="457200" eaLnBrk="1" hangingPunct="1"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ea typeface="MS Mincho" pitchFamily="49" charset="-128"/>
              </a:rPr>
              <a:t> </a:t>
            </a:r>
            <a:r>
              <a:rPr lang="ru-RU" sz="3200" b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Содержание урока:</a:t>
            </a:r>
          </a:p>
          <a:p>
            <a:pPr marL="0" indent="0" defTabSz="457200" eaLnBrk="1" hangingPunct="1">
              <a:buFont typeface="Wingdings 2" pitchFamily="18" charset="2"/>
              <a:buNone/>
            </a:pPr>
            <a:r>
              <a:rPr lang="ru-RU" sz="2300" b="1" smtClean="0">
                <a:solidFill>
                  <a:srgbClr val="800000"/>
                </a:solidFill>
              </a:rPr>
              <a:t>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I. Организационный момент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(1-2 мин.).    </a:t>
            </a:r>
          </a:p>
          <a:p>
            <a:pPr marL="0" indent="0" defTabSz="4572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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ru-RU" altLang="ru-RU" sz="2400" b="1" smtClean="0">
                <a:latin typeface="Times New Roman" pitchFamily="18" charset="0"/>
                <a:cs typeface="Times New Roman" pitchFamily="18" charset="0"/>
              </a:rPr>
              <a:t>Постановка цели и задач урока. Мотивация учебной</a:t>
            </a:r>
          </a:p>
          <a:p>
            <a:pPr marL="0" indent="0" defTabSz="4572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altLang="ru-RU" sz="2400" b="1" smtClean="0">
                <a:latin typeface="Times New Roman" pitchFamily="18" charset="0"/>
                <a:cs typeface="Times New Roman" pitchFamily="18" charset="0"/>
              </a:rPr>
              <a:t> деятельности учащихся.</a:t>
            </a: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 ( 5 мин.).</a:t>
            </a:r>
            <a:r>
              <a:rPr lang="ru-RU" altLang="ru-RU" sz="2400" b="1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defTabSz="4572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altLang="ru-RU" sz="2400" b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Разминка. «Географические загадки»  (учащиеся).</a:t>
            </a:r>
          </a:p>
          <a:p>
            <a:pPr marL="0" indent="0" defTabSz="457200" eaLnBrk="1" hangingPunct="1">
              <a:lnSpc>
                <a:spcPct val="80000"/>
              </a:lnSpc>
              <a:buFontTx/>
              <a:buNone/>
            </a:pPr>
            <a:r>
              <a:rPr lang="ru-RU" altLang="ru-RU" sz="2400" b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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ru-RU" altLang="ru-RU" sz="2400" b="1" smtClean="0">
                <a:latin typeface="Times New Roman" pitchFamily="18" charset="0"/>
                <a:cs typeface="Times New Roman" pitchFamily="18" charset="0"/>
              </a:rPr>
              <a:t>Выявление знаний, умений и навыков, проверка уровня сформированности у учащихся общеучебных умений.  </a:t>
            </a: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( 30 мин).</a:t>
            </a:r>
          </a:p>
          <a:p>
            <a:pPr marL="0" indent="0" defTabSz="457200" eaLnBrk="1" hangingPunct="1">
              <a:lnSpc>
                <a:spcPct val="80000"/>
              </a:lnSpc>
              <a:buFontTx/>
              <a:buNone/>
            </a:pPr>
            <a:r>
              <a:rPr lang="ru-RU" altLang="ru-RU" sz="2400" i="1" u="sng" smtClean="0">
                <a:latin typeface="Times New Roman" pitchFamily="18" charset="0"/>
                <a:cs typeface="Times New Roman" pitchFamily="18" charset="0"/>
              </a:rPr>
              <a:t>Устная часть: </a:t>
            </a:r>
          </a:p>
          <a:p>
            <a:pPr marL="0" indent="0" defTabSz="457200" eaLnBrk="1" hangingPunct="1">
              <a:lnSpc>
                <a:spcPct val="80000"/>
              </a:lnSpc>
              <a:buFontTx/>
              <a:buNone/>
            </a:pP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altLang="ru-RU" sz="2400" b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Аукцион терминов;</a:t>
            </a:r>
          </a:p>
          <a:p>
            <a:pPr marL="0" indent="0" defTabSz="457200" eaLnBrk="1" hangingPunct="1">
              <a:lnSpc>
                <a:spcPct val="80000"/>
              </a:lnSpc>
              <a:buFontTx/>
              <a:buNone/>
            </a:pPr>
            <a:r>
              <a:rPr lang="ru-RU" altLang="ru-RU" sz="2400" b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2. Найди лишнее слово.</a:t>
            </a:r>
          </a:p>
          <a:p>
            <a:pPr marL="0" indent="0" defTabSz="457200" eaLnBrk="1" hangingPunct="1">
              <a:lnSpc>
                <a:spcPct val="80000"/>
              </a:lnSpc>
              <a:buFontTx/>
              <a:buNone/>
            </a:pPr>
            <a:r>
              <a:rPr lang="ru-RU" sz="2400" b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Физкультминутка.</a:t>
            </a:r>
          </a:p>
          <a:p>
            <a:pPr marL="0" indent="0" defTabSz="457200" eaLnBrk="1" hangingPunct="1">
              <a:buFont typeface="Wingdings 2" pitchFamily="18" charset="2"/>
              <a:buNone/>
            </a:pPr>
            <a:r>
              <a:rPr lang="ru-RU" sz="2400" i="1" u="sng" smtClean="0">
                <a:latin typeface="Times New Roman" pitchFamily="18" charset="0"/>
                <a:cs typeface="Times New Roman" pitchFamily="18" charset="0"/>
              </a:rPr>
              <a:t>Письменная часть </a:t>
            </a:r>
          </a:p>
          <a:p>
            <a:pPr marL="0" indent="0" defTabSz="457200" eaLnBrk="1" hangingPunct="1">
              <a:buFont typeface="Wingdings 2" pitchFamily="18" charset="2"/>
              <a:buNone/>
            </a:pPr>
            <a:r>
              <a:rPr lang="ru-RU" sz="2400" b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Тестирование (раздаточный материал); (для сильных учащихся – задания дополнительно, по желанию)</a:t>
            </a:r>
          </a:p>
          <a:p>
            <a:pPr marL="0" indent="0" defTabSz="457200" eaLnBrk="1" hangingPunct="1">
              <a:lnSpc>
                <a:spcPct val="80000"/>
              </a:lnSpc>
              <a:buFontTx/>
              <a:buNone/>
            </a:pPr>
            <a:endParaRPr lang="ru-RU" sz="2400" b="1" smtClean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defTabSz="457200" eaLnBrk="1" hangingPunct="1">
              <a:buFont typeface="Wingdings 2" pitchFamily="18" charset="2"/>
              <a:buNone/>
            </a:pPr>
            <a:endParaRPr lang="ru-RU" sz="24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Введение</a:t>
            </a:r>
          </a:p>
        </p:txBody>
      </p:sp>
      <p:sp>
        <p:nvSpPr>
          <p:cNvPr id="14338" name="Объект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ru-RU" i="1" smtClean="0"/>
              <a:t>На этапе новых ФГОС многие традиционные формы уроков видоизменяются, подстраиваясь под современные требования. Не обошла эта тенденция и урок контроля и коррекции.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i="1" smtClean="0"/>
              <a:t>Сейчас он приобретает новое содержание.</a:t>
            </a:r>
            <a:endParaRPr lang="ru-RU" smtClean="0"/>
          </a:p>
          <a:p>
            <a:pPr marL="0" indent="0" eaLnBrk="1" hangingPunct="1"/>
            <a:endParaRPr lang="ru-RU" smtClean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51500" y="4149725"/>
            <a:ext cx="2027238" cy="188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ъект 2"/>
          <p:cNvSpPr>
            <a:spLocks noGrp="1"/>
          </p:cNvSpPr>
          <p:nvPr>
            <p:ph idx="4294967295"/>
          </p:nvPr>
        </p:nvSpPr>
        <p:spPr>
          <a:xfrm>
            <a:off x="468313" y="549275"/>
            <a:ext cx="8135937" cy="5099050"/>
          </a:xfrm>
          <a:solidFill>
            <a:schemeClr val="bg2"/>
          </a:solidFill>
        </p:spPr>
        <p:txBody>
          <a:bodyPr/>
          <a:lstStyle/>
          <a:p>
            <a:pPr marL="0" indent="0" defTabSz="457200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800000"/>
                </a:solidFill>
              </a:rPr>
              <a:t>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IV.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Рефлексия. Подведение итогов.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( 5 мин).</a:t>
            </a:r>
          </a:p>
          <a:p>
            <a:pPr marL="0" indent="0" defTabSz="457200"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 Сегодня я узнал…</a:t>
            </a:r>
          </a:p>
          <a:p>
            <a:pPr marL="0" indent="0" defTabSz="457200"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Я научился…</a:t>
            </a:r>
          </a:p>
          <a:p>
            <a:pPr marL="0" indent="0" defTabSz="457200"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Было интересно узнать, что…</a:t>
            </a:r>
          </a:p>
          <a:p>
            <a:pPr marL="0" indent="0" defTabSz="457200"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меня удивило…</a:t>
            </a:r>
          </a:p>
          <a:p>
            <a:pPr marL="0" indent="0" defTabSz="457200" eaLnBrk="1" hangingPunct="1">
              <a:buFont typeface="Wingdings 2" pitchFamily="18" charset="2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defTabSz="457200" eaLnBrk="1" hangingPunct="1">
              <a:buFont typeface="Wingdings 2" pitchFamily="18" charset="2"/>
              <a:buNone/>
            </a:pPr>
            <a:r>
              <a:rPr lang="ru-RU" b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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V.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Домашнее задание.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( 3 мин).</a:t>
            </a:r>
          </a:p>
          <a:p>
            <a:pPr marL="0" indent="0" defTabSz="457200" eaLnBrk="1" hangingPunct="1">
              <a:buFont typeface="Wingdings 2" pitchFamily="18" charset="2"/>
              <a:buNone/>
            </a:pP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На выбор ( по желанию):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marL="0" indent="0" defTabSz="457200" eaLnBrk="1" hangingPunct="1"/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Составить кроссворд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(5-6 вопросов) по теме «Материки»</a:t>
            </a:r>
          </a:p>
          <a:p>
            <a:pPr marL="0" indent="0" defTabSz="457200"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Подготовить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сообщение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по теме: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    «Природные зоны Земли»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88913"/>
            <a:ext cx="8229600" cy="1143000"/>
          </a:xfrm>
        </p:spPr>
        <p:txBody>
          <a:bodyPr anchor="ctr"/>
          <a:lstStyle/>
          <a:p>
            <a:pPr eaLnBrk="1" hangingPunct="1"/>
            <a:r>
              <a:rPr lang="ru-RU" altLang="ru-RU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  <p:pic>
        <p:nvPicPr>
          <p:cNvPr id="33794" name="Picture 6" descr="71617296_1299359920_smay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1628775"/>
            <a:ext cx="67691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96938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Структура урока </a:t>
            </a:r>
            <a:r>
              <a:rPr lang="ru-RU" sz="32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контроля и </a:t>
            </a:r>
            <a:r>
              <a:rPr lang="ru-RU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коррекции знаний, умений и навыков</a:t>
            </a:r>
          </a:p>
        </p:txBody>
      </p:sp>
      <p:sp>
        <p:nvSpPr>
          <p:cNvPr id="15362" name="Объект 2"/>
          <p:cNvSpPr>
            <a:spLocks noGrp="1"/>
          </p:cNvSpPr>
          <p:nvPr>
            <p:ph sz="quarter" idx="1"/>
          </p:nvPr>
        </p:nvSpPr>
        <p:spPr>
          <a:xfrm>
            <a:off x="301625" y="1916113"/>
            <a:ext cx="8504238" cy="4183062"/>
          </a:xfrm>
        </p:spPr>
        <p:txBody>
          <a:bodyPr/>
          <a:lstStyle/>
          <a:p>
            <a:pPr eaLnBrk="1" hangingPunct="1"/>
            <a:r>
              <a:rPr lang="ru-RU" smtClean="0"/>
              <a:t>Мотивационная часть.</a:t>
            </a:r>
          </a:p>
          <a:p>
            <a:pPr eaLnBrk="1" hangingPunct="1"/>
            <a:r>
              <a:rPr lang="ru-RU" smtClean="0"/>
              <a:t>Собственно процесс опроса (в широком смысле).</a:t>
            </a:r>
          </a:p>
          <a:p>
            <a:pPr eaLnBrk="1" hangingPunct="1"/>
            <a:r>
              <a:rPr lang="ru-RU" smtClean="0"/>
              <a:t>Проверка умений и навыков.</a:t>
            </a:r>
          </a:p>
          <a:p>
            <a:pPr eaLnBrk="1" hangingPunct="1"/>
            <a:r>
              <a:rPr lang="ru-RU" smtClean="0"/>
              <a:t>Оценивание. Рефлексия.</a:t>
            </a:r>
          </a:p>
          <a:p>
            <a:pPr eaLnBrk="1" hangingPunct="1"/>
            <a:r>
              <a:rPr lang="ru-RU" smtClean="0"/>
              <a:t>Домашнее задание.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4292600"/>
            <a:ext cx="2093912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68375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План урока контроля и </a:t>
            </a:r>
            <a:r>
              <a:rPr lang="ru-RU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коррекции знаний, умений и навыков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854575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Font typeface="Wingdings 2" pitchFamily="18" charset="2"/>
              <a:buNone/>
            </a:pPr>
            <a:endParaRPr lang="ru-RU" sz="2300" smtClean="0"/>
          </a:p>
          <a:p>
            <a:pPr marL="0" indent="0" eaLnBrk="1" hangingPunct="1">
              <a:lnSpc>
                <a:spcPct val="8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Организационный момент, мотивация.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Актуализация знаний (повторение общих вопросов).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Контроль глубины знаний.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Физкультминутка.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Контроль способности ученика применять полученные знания и умения в стандартной ситуации.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Проверка умения учеников применять полученные знания и умения в измененных условиях.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Анализ и оценка результатов работы.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ru-RU" sz="2400" u="sng" smtClean="0">
                <a:latin typeface="Times New Roman" pitchFamily="18" charset="0"/>
                <a:cs typeface="Times New Roman" pitchFamily="18" charset="0"/>
              </a:rPr>
              <a:t>Рефлексия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, домашнее задание.</a:t>
            </a:r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850" y="620713"/>
            <a:ext cx="1311275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ts val="1950"/>
              </a:lnSpc>
            </a:pPr>
            <a:r>
              <a:rPr lang="ru-RU" sz="36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 Организационный момент</a:t>
            </a:r>
            <a:r>
              <a:rPr lang="ru-RU" sz="2000" smtClean="0">
                <a:solidFill>
                  <a:srgbClr val="7B9899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ru-RU" sz="2000" smtClean="0">
                <a:solidFill>
                  <a:srgbClr val="7B9899"/>
                </a:solidFill>
                <a:latin typeface="Calibri" pitchFamily="34" charset="0"/>
                <a:cs typeface="Times New Roman" pitchFamily="18" charset="0"/>
              </a:rPr>
            </a:br>
            <a:endParaRPr lang="ru-RU" smtClean="0">
              <a:solidFill>
                <a:srgbClr val="7B9899"/>
              </a:solidFill>
            </a:endParaRPr>
          </a:p>
        </p:txBody>
      </p:sp>
      <p:sp>
        <p:nvSpPr>
          <p:cNvPr id="17410" name="Объект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ru-RU" smtClean="0"/>
              <a:t>     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smtClean="0"/>
              <a:t>Это важный этап урока, поскольку нет ученика, который не волновался бы перед контрольной или проверочной работой.</a:t>
            </a:r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6463" y="3284538"/>
            <a:ext cx="27051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Актуализация знаний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sz="2500" smtClean="0"/>
              <a:t>Провести актуализацию желательно, хотя бы в течение нескольких минут. Дать вспомнить основные тезисы изученного материала: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ru-RU" sz="2500" smtClean="0"/>
              <a:t>Одну-две теоремы.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ru-RU" sz="2500" smtClean="0"/>
              <a:t>Несколько формул.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ru-RU" sz="2500" smtClean="0"/>
              <a:t>3-5 основных понятий.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ru-RU" sz="2500" smtClean="0"/>
              <a:t>Можно, напротив, сделать акцент на практике и задать вопросы в стиле «Как пишется…», «Как решать…», «Как идет реакция…» и тому подобное.</a:t>
            </a:r>
          </a:p>
          <a:p>
            <a:pPr marL="0" indent="0" eaLnBrk="1" hangingPunct="1">
              <a:lnSpc>
                <a:spcPct val="90000"/>
              </a:lnSpc>
              <a:buFont typeface="Wingdings 2" pitchFamily="18" charset="2"/>
              <a:buNone/>
            </a:pPr>
            <a:endParaRPr lang="ru-RU" sz="2500" smtClean="0"/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188" y="46038"/>
            <a:ext cx="1308100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Контроль глубины знаний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ru-RU" sz="3800" smtClean="0">
                <a:latin typeface="Times New Roman" pitchFamily="18" charset="0"/>
                <a:cs typeface="Times New Roman" pitchFamily="18" charset="0"/>
              </a:rPr>
              <a:t>Варианты контроля:</a:t>
            </a:r>
          </a:p>
          <a:p>
            <a:pPr marL="0" indent="0" eaLnBrk="1" hangingPunct="1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Письменный опрос.</a:t>
            </a:r>
          </a:p>
          <a:p>
            <a:pPr marL="0" indent="0" eaLnBrk="1" hangingPunct="1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Практическая работа (лабораторная работа).</a:t>
            </a:r>
          </a:p>
          <a:p>
            <a:pPr marL="0" indent="0" eaLnBrk="1" hangingPunct="1"/>
            <a:r>
              <a:rPr lang="ru-RU" sz="2800" u="sng" smtClean="0">
                <a:latin typeface="Times New Roman" pitchFamily="18" charset="0"/>
                <a:cs typeface="Times New Roman" pitchFamily="18" charset="0"/>
              </a:rPr>
              <a:t>Тест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На этом этапе уместны и различные групповые формы работы (игры, викторины, турниры и проч.)</a:t>
            </a:r>
            <a:endParaRPr lang="ru-RU" sz="210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1052513"/>
            <a:ext cx="2178050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Физкультминутка</a:t>
            </a:r>
          </a:p>
        </p:txBody>
      </p:sp>
      <p:sp>
        <p:nvSpPr>
          <p:cNvPr id="20482" name="Объект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ru-RU" smtClean="0"/>
              <a:t>Проводить ее психологи и методисты советуют на любом уроке в любом классе, а вот на уроке коррекции знаний она просто необходима, так как снимает напряжение и помогает немного встряхнуться.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3575" y="3500438"/>
            <a:ext cx="4645025" cy="212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ru-RU" sz="3100" b="1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4. Контроль умения использовать знания</a:t>
            </a:r>
            <a:endParaRPr lang="ru-RU" sz="3100" smtClean="0">
              <a:solidFill>
                <a:srgbClr val="7B9899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ru-RU" sz="2500" smtClean="0"/>
              <a:t>Проверяем:</a:t>
            </a:r>
          </a:p>
          <a:p>
            <a:pPr marL="0" indent="0" eaLnBrk="1" hangingPunct="1"/>
            <a:r>
              <a:rPr lang="ru-RU" sz="2500" smtClean="0"/>
              <a:t> Может ли ученик самостоятельно решить задачу, ответить на проблемный вопрос, </a:t>
            </a:r>
          </a:p>
          <a:p>
            <a:pPr marL="0" indent="0" eaLnBrk="1" hangingPunct="1"/>
            <a:r>
              <a:rPr lang="ru-RU" sz="2500" smtClean="0"/>
              <a:t> разобраться в конкретной ситуации.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sz="2500" smtClean="0"/>
              <a:t>Опрос обычно проводится по разноуровневым карточкам строго индивидуально. Возможны два варианта:</a:t>
            </a:r>
          </a:p>
          <a:p>
            <a:pPr marL="0" indent="0" eaLnBrk="1" hangingPunct="1"/>
            <a:r>
              <a:rPr lang="ru-RU" sz="2500" smtClean="0"/>
              <a:t>предложены разные карточки: «на тройку», «на четверку» и «на пятерку» («знаток» — «эксперт» — «гений» и т.п.);</a:t>
            </a:r>
          </a:p>
          <a:p>
            <a:pPr marL="0" indent="0" eaLnBrk="1" hangingPunct="1"/>
            <a:r>
              <a:rPr lang="ru-RU" sz="2500" smtClean="0"/>
              <a:t>в каждой карточке имеются вопросы разного уровня.</a:t>
            </a:r>
          </a:p>
          <a:p>
            <a:pPr marL="0" indent="0" eaLnBrk="1" hangingPunct="1"/>
            <a:endParaRPr lang="ru-RU" sz="250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285</TotalTime>
  <Words>806</Words>
  <Application>Microsoft Office PowerPoint</Application>
  <PresentationFormat>Экран (4:3)</PresentationFormat>
  <Paragraphs>118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12</vt:i4>
      </vt:variant>
      <vt:variant>
        <vt:lpstr>Заголовки слайдов</vt:lpstr>
      </vt:variant>
      <vt:variant>
        <vt:i4>21</vt:i4>
      </vt:variant>
    </vt:vector>
  </HeadingPairs>
  <TitlesOfParts>
    <vt:vector size="40" baseType="lpstr">
      <vt:lpstr>Arial</vt:lpstr>
      <vt:lpstr>Georgia</vt:lpstr>
      <vt:lpstr>Wingdings 2</vt:lpstr>
      <vt:lpstr>Wingdings</vt:lpstr>
      <vt:lpstr>Calibri</vt:lpstr>
      <vt:lpstr>Times New Roman</vt:lpstr>
      <vt:lpstr>MS Mincho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Официальная</vt:lpstr>
      <vt:lpstr>Урок контроля и коррекции знаний, умений и навыков</vt:lpstr>
      <vt:lpstr>Введение</vt:lpstr>
      <vt:lpstr>Структура урока контроля и  коррекции знаний, умений и навыков</vt:lpstr>
      <vt:lpstr>План урока контроля и  коррекции знаний, умений и навыков</vt:lpstr>
      <vt:lpstr>1. Организационный момент </vt:lpstr>
      <vt:lpstr>2. Актуализация знаний</vt:lpstr>
      <vt:lpstr>3. Контроль глубины знаний</vt:lpstr>
      <vt:lpstr>4. Физкультминутка</vt:lpstr>
      <vt:lpstr> 4. Контроль умения использовать знания</vt:lpstr>
      <vt:lpstr>5. Анализ и оценка</vt:lpstr>
      <vt:lpstr>6. Рефлексия и домашнее задание</vt:lpstr>
      <vt:lpstr>Вывод</vt:lpstr>
      <vt:lpstr> Структура урока  контроля и  коррекции знаний, умений и навыков. </vt:lpstr>
      <vt:lpstr>Урок  географии в 7 классе</vt:lpstr>
      <vt:lpstr>-Воспитательные:  создавать ситуацию успеха для каждого ученика.  </vt:lpstr>
      <vt:lpstr>Слайд 16</vt:lpstr>
      <vt:lpstr>Слайд 17</vt:lpstr>
      <vt:lpstr>Слайд 18</vt:lpstr>
      <vt:lpstr>Слайд 19</vt:lpstr>
      <vt:lpstr>Слайд 20</vt:lpstr>
      <vt:lpstr>Спасибо за внимание!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контроля и коррекции знаний, умений и навыков</dc:title>
  <dc:creator>UserXP</dc:creator>
  <cp:lastModifiedBy>Наталия</cp:lastModifiedBy>
  <cp:revision>12</cp:revision>
  <dcterms:created xsi:type="dcterms:W3CDTF">2017-11-27T17:13:09Z</dcterms:created>
  <dcterms:modified xsi:type="dcterms:W3CDTF">2017-11-30T11:27:29Z</dcterms:modified>
</cp:coreProperties>
</file>