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9" r:id="rId11"/>
    <p:sldId id="270" r:id="rId12"/>
    <p:sldId id="271" r:id="rId13"/>
    <p:sldId id="266" r:id="rId14"/>
    <p:sldId id="267" r:id="rId15"/>
    <p:sldId id="268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AFAFA"/>
    <a:srgbClr val="FF004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>
        <p:scale>
          <a:sx n="70" d="100"/>
          <a:sy n="70" d="100"/>
        </p:scale>
        <p:origin x="-2820" y="-111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87401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80041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4907757" y="365125"/>
            <a:ext cx="1478756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71488" y="365125"/>
            <a:ext cx="4321969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270743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44265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595502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71487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3486150" y="1825625"/>
            <a:ext cx="2900363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490839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860005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04350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749205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910129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41405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AFAF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BB889-9D34-4BBB-8EBF-7B432ADE08F0}" type="datetimeFigureOut">
              <a:rPr lang="ru-RU" smtClean="0"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173F88-3387-453B-9303-AC0210B95CB8}" type="slidenum">
              <a:rPr lang="ru-RU" smtClean="0"/>
              <a:t>‹#›</a:t>
            </a:fld>
            <a:endParaRPr lang="ru-RU"/>
          </a:p>
        </p:txBody>
      </p:sp>
      <p:pic>
        <p:nvPicPr>
          <p:cNvPr id="11" name="Рисунок 10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71805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33174" y="1367727"/>
            <a:ext cx="7591960" cy="1876607"/>
          </a:xfrm>
        </p:spPr>
        <p:txBody>
          <a:bodyPr>
            <a:normAutofit/>
          </a:bodyPr>
          <a:lstStyle/>
          <a:p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«Подросток </a:t>
            </a:r>
            <a:r>
              <a:rPr lang="ru-RU" sz="4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мире вредных </a:t>
            </a:r>
            <a:r>
              <a:rPr lang="ru-RU" sz="48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привычек»</a:t>
            </a:r>
            <a:endParaRPr lang="ru-RU" sz="4800" b="1" dirty="0">
              <a:ln w="9525">
                <a:solidFill>
                  <a:schemeClr val="bg1"/>
                </a:solidFill>
                <a:prstDash val="solid"/>
              </a:ln>
              <a:solidFill>
                <a:srgbClr val="C00000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  <a:latin typeface="+mn-lt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2903169" y="4349819"/>
            <a:ext cx="5150224" cy="485870"/>
          </a:xfrm>
        </p:spPr>
        <p:txBody>
          <a:bodyPr>
            <a:noAutofit/>
          </a:bodyPr>
          <a:lstStyle/>
          <a:p>
            <a:pPr algn="r"/>
            <a:r>
              <a:rPr lang="ru-RU" sz="2000" b="1" dirty="0" smtClean="0">
                <a:solidFill>
                  <a:srgbClr val="FF0000"/>
                </a:solidFill>
              </a:rPr>
              <a:t>Социальный педагог</a:t>
            </a:r>
          </a:p>
          <a:p>
            <a:pPr algn="r"/>
            <a:r>
              <a:rPr lang="ru-RU" sz="2000" b="1" dirty="0" err="1" smtClean="0">
                <a:solidFill>
                  <a:srgbClr val="FF0000"/>
                </a:solidFill>
              </a:rPr>
              <a:t>Красуцкая</a:t>
            </a:r>
            <a:r>
              <a:rPr lang="ru-RU" sz="2000" b="1" dirty="0" smtClean="0">
                <a:solidFill>
                  <a:srgbClr val="FF0000"/>
                </a:solidFill>
              </a:rPr>
              <a:t> С. О.</a:t>
            </a:r>
            <a:endParaRPr lang="ru-RU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38328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69343" y="679213"/>
            <a:ext cx="7886700" cy="4351338"/>
          </a:xfrm>
        </p:spPr>
        <p:txBody>
          <a:bodyPr>
            <a:normAutofit/>
          </a:bodyPr>
          <a:lstStyle/>
          <a:p>
            <a:pPr algn="ctr">
              <a:buNone/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 запрет!</a:t>
            </a:r>
          </a:p>
          <a:p>
            <a:pPr algn="ctr">
              <a:buNone/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Самое главное формировать позицию отвержения сигарет и алкоголя.</a:t>
            </a:r>
          </a:p>
          <a:p>
            <a:pPr algn="ctr">
              <a:buNone/>
              <a:defRPr/>
            </a:pPr>
            <a:r>
              <a:rPr lang="ru-RU" sz="32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Сформировать отрицательное отношение к алкоголизму как социальному явлению – разрушителю человеческого счастья</a:t>
            </a:r>
          </a:p>
          <a:p>
            <a:endParaRPr lang="ru-RU" sz="32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6531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Мифы и факты об алкоголе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Миф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Алкоголь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стимулирует, придает силы.</a:t>
            </a:r>
            <a:endParaRPr lang="ru-RU" dirty="0"/>
          </a:p>
          <a:p>
            <a:pPr fontAlgn="base"/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Факт 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Алкоголь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угнетает центральную нервную систему, затормаживает нормальные реакции  организма.</a:t>
            </a:r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Миф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Выпившие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люди дружелюбны и общительны.</a:t>
            </a:r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Факт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Обычно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напившиеся люди теряют над собой контроль, становятся агрессивными и злыми, ввязываются в драки. Половина всех убийств  связаны со злоупотреблением алкоголем.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882689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Мифы и факты об алкоголе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Миф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Алкоголь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пищевой продукт.</a:t>
            </a:r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Факт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 Алкоголь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не переваривается в желудке, как пища. Он попадает прямо в кровь.</a:t>
            </a:r>
            <a:endParaRPr lang="ru-RU" dirty="0"/>
          </a:p>
          <a:p>
            <a:pPr fontAlgn="base"/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</a:t>
            </a:r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Миф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Алкоголь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может « прочистить мозги».</a:t>
            </a:r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Факт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Алкоголь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нарушает нормальную  работу головного мозга. </a:t>
            </a:r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Миф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Больше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людей умирает от наркотиков, чем от алкоголя.</a:t>
            </a:r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Факт 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По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статистике, от злоупотребления алкоголем умирает в несколько раз больше людей, чем от наркотиков.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63529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Наркотики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 настоящее время наркотики стали реальностью. </a:t>
            </a:r>
          </a:p>
          <a:p>
            <a:pPr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Причины начала употребления наркотиков: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Бесплатное  предложение попробовать наркотик.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 любопытства.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Не осознаёт пагубность и вредность привычки, реакция на которую в 15 – 20 раз выше, чем на алкоголь.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Низкая самооценка подростка.</a:t>
            </a:r>
          </a:p>
          <a:p>
            <a:pPr marL="514350" indent="-514350">
              <a:buFont typeface="+mj-lt"/>
              <a:buAutoNum type="arabicPeriod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Стремление уйти от тоски и одиночества.</a:t>
            </a: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10238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Признаки пристрастия ребёнка к пагубным привычкам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Резкая смена друзей.</a:t>
            </a:r>
          </a:p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Резкое ухудшение поведения.</a:t>
            </a:r>
          </a:p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Изменение пищевых привычек.</a:t>
            </a:r>
          </a:p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забывчивости. Бессвязная речь.</a:t>
            </a:r>
          </a:p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Резкие перемены настроения.</a:t>
            </a:r>
          </a:p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Полная утрата прежних интересов.</a:t>
            </a:r>
          </a:p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 фоне полного здоровья – расширение зрачков, покраснение глаз, кашель, насморк, рвота. (наркотики!)</a:t>
            </a:r>
          </a:p>
          <a:p>
            <a:endParaRPr lang="ru-RU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12743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Принципы поддержки подростка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Терпение.</a:t>
            </a:r>
          </a:p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Внимание.</a:t>
            </a:r>
          </a:p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Тактичность и деликатность.</a:t>
            </a:r>
          </a:p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Точное использование слова как важного инструмента в отношениях.</a:t>
            </a: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/>
              <a:buChar char=""/>
              <a:defRPr/>
            </a:pPr>
            <a:r>
              <a:rPr lang="ru-RU" sz="2000" b="1" dirty="0">
                <a:solidFill>
                  <a:prstClr val="black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поставить себя на место ребёнка.</a:t>
            </a:r>
          </a:p>
          <a:p>
            <a:pPr>
              <a:buFont typeface="Wingdings 2"/>
              <a:buChar char=""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Умение поставить себя на место ребёнка</a:t>
            </a:r>
            <a:r>
              <a:rPr lang="ru-RU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 2"/>
              <a:buChar char=""/>
              <a:defRPr/>
            </a:pPr>
            <a:r>
              <a:rPr lang="ru-RU" sz="2000" b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Ознакомление </a:t>
            </a: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подростка с научными фактами и сведениями о вреде наркотиков, курении, алкоголя.</a:t>
            </a:r>
          </a:p>
          <a:p>
            <a:pPr>
              <a:buFont typeface="Wingdings 2"/>
              <a:buChar char=""/>
              <a:defRPr/>
            </a:pPr>
            <a:endParaRPr lang="en-US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/>
              <a:buChar char=""/>
              <a:defRPr/>
            </a:pPr>
            <a:endPara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36619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Привычка 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– вторая натура…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28650" y="1825625"/>
            <a:ext cx="8064974" cy="4351338"/>
          </a:xfrm>
        </p:spPr>
        <p:txBody>
          <a:bodyPr/>
          <a:lstStyle/>
          <a:p>
            <a:pPr>
              <a:spcBef>
                <a:spcPts val="1800"/>
              </a:spcBef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Привычка – это автоматизированные действия, которые проявляются независимо от желания человека.</a:t>
            </a:r>
          </a:p>
          <a:p>
            <a:pPr>
              <a:spcBef>
                <a:spcPts val="1800"/>
              </a:spcBef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Полезные привычки помогают почувствовать себя собранным, организованным, готовым к преодолению трудностей.</a:t>
            </a:r>
          </a:p>
          <a:p>
            <a:pPr>
              <a:spcBef>
                <a:spcPts val="2400"/>
              </a:spcBef>
              <a:buNone/>
              <a:defRPr/>
            </a:pPr>
            <a:r>
              <a:rPr lang="ru-RU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 сожалению, у людей – и взрослых, и у детей – сами собой возникают не только полезные, но и вредные привычки.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45206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10537" y="1719619"/>
            <a:ext cx="7886700" cy="2004588"/>
          </a:xfrm>
        </p:spPr>
        <p:txBody>
          <a:bodyPr>
            <a:normAutofit/>
          </a:bodyPr>
          <a:lstStyle/>
          <a:p>
            <a:pPr>
              <a:spcBef>
                <a:spcPts val="1800"/>
              </a:spcBef>
              <a:spcAft>
                <a:spcPts val="1800"/>
              </a:spcAft>
            </a:pPr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Вредные привычки детей, и как с ними  бороться родителям</a:t>
            </a: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От теории к практике.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655946" y="1115942"/>
            <a:ext cx="7886700" cy="4351338"/>
          </a:xfrm>
        </p:spPr>
        <p:txBody>
          <a:bodyPr/>
          <a:lstStyle/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70005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Сигареты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>
              <a:buFont typeface="Wingdings 2"/>
              <a:buChar char=""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Каждую секунду на земле выкуривается </a:t>
            </a:r>
            <a:r>
              <a:rPr lang="ru-RU" sz="4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более 300 000 сигарет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 2"/>
              <a:buChar char=""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Около </a:t>
            </a:r>
            <a:r>
              <a:rPr lang="ru-RU" sz="4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40 веществ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, содержащихся в табачном дыме, </a:t>
            </a:r>
            <a:r>
              <a:rPr lang="ru-RU" sz="4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вызывают рак.</a:t>
            </a:r>
            <a:endParaRPr lang="ru-RU" sz="4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 2"/>
              <a:buChar char=""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Пассивные курильщики в два раза чаще  болеют, чем те, кого не </a:t>
            </a:r>
            <a:r>
              <a:rPr lang="ru-RU" sz="4000" b="1" dirty="0">
                <a:solidFill>
                  <a:srgbClr val="CC33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«обкуривают»</a:t>
            </a: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buFont typeface="Wingdings 2"/>
              <a:buChar char=""/>
              <a:defRPr/>
            </a:pPr>
            <a:r>
              <a:rPr lang="ru-RU" sz="4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Наблюдается отставание детей в умственном и физическом развитии.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046517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36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Очень часто дети задают вопросы: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 2"/>
              <a:buChar char="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Если табак вреден, почему его продают в магазинах?</a:t>
            </a:r>
          </a:p>
          <a:p>
            <a:pPr>
              <a:buFont typeface="Wingdings 2"/>
              <a:buChar char="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Правда, что табак действует, как наркоз: покурил и зуб перестал болеть?</a:t>
            </a:r>
          </a:p>
          <a:p>
            <a:pPr>
              <a:buFont typeface="Wingdings 2"/>
              <a:buChar char="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Взрослым курить можно, а почему нельзя курить детям?</a:t>
            </a:r>
          </a:p>
          <a:p>
            <a:pPr>
              <a:buFont typeface="Wingdings 2"/>
              <a:buChar char=""/>
              <a:defRPr/>
            </a:pPr>
            <a:r>
              <a:rPr lang="ru-RU" sz="28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Я слышала, что сигареты с фильтром не вредны, их можно курить и девушкам.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44839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r>
              <a:rPr lang="ru-RU" sz="4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Попробуем ответить?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439145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Мифы и факты об употреблении табака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10537" y="1457136"/>
            <a:ext cx="7886700" cy="4351338"/>
          </a:xfrm>
        </p:spPr>
        <p:txBody>
          <a:bodyPr>
            <a:normAutofit/>
          </a:bodyPr>
          <a:lstStyle/>
          <a:p>
            <a:pPr fontAlgn="base"/>
            <a:endParaRPr lang="ru-RU" dirty="0"/>
          </a:p>
          <a:p>
            <a:pPr fontAlgn="base"/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Миф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Курить-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выглядеть взрослее и солиднее.</a:t>
            </a:r>
            <a:endParaRPr lang="ru-RU" dirty="0"/>
          </a:p>
          <a:p>
            <a:pPr fontAlgn="base"/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Факт Курение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в лучшем случае приведет к ухудшению здоровья, в худшем убьет- не самое взрослое решение. Взрослые отказываются от курения, осознав опасность. Курение не прибавляет взрослости и ума.</a:t>
            </a:r>
            <a:endParaRPr lang="ru-RU" dirty="0"/>
          </a:p>
          <a:p>
            <a:pPr fontAlgn="base"/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Миф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Курение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– это « круто», « модно».</a:t>
            </a:r>
            <a:endParaRPr lang="ru-RU" dirty="0"/>
          </a:p>
          <a:p>
            <a:pPr fontAlgn="base"/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Факт А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запах изо рта - это « классно»? И так ли уж « круто» заботиться только о внешнем впечатлении, забывая о том, что внутри  легкие курильщика выглядят совсем не  «классно».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2132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Мифы и факты об употреблении табака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fontAlgn="base"/>
            <a:endParaRPr lang="ru-RU" dirty="0"/>
          </a:p>
          <a:p>
            <a:pPr marL="0" indent="0" fontAlgn="base">
              <a:buNone/>
            </a:pPr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Миф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Когда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захочу, тогда и брошу.</a:t>
            </a:r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Факт 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Табак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- самый затягивающий наркотик. Отказаться от курения не так легко, как представляется. Организм привыкает к никотину, и желание становится нестерпимым</a:t>
            </a:r>
            <a:endParaRPr lang="ru-RU" dirty="0"/>
          </a:p>
          <a:p>
            <a:pPr marL="0" indent="0" fontAlgn="base">
              <a:buNone/>
            </a:pPr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Миф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Курение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помогает похудеть.</a:t>
            </a:r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Факт 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Курение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не помогает стать стройнее. Курильщики обладают разными формами, размерами, как и не курящие.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736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12700" stA="48000" endA="300" endPos="55000" dir="5400000" sy="-90000" algn="bl" rotWithShape="0"/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Мифы и факты об употреблении табака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base"/>
            <a:endParaRPr lang="ru-RU" dirty="0"/>
          </a:p>
          <a:p>
            <a:pPr fontAlgn="base"/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Миф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Курение-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это удовольствие</a:t>
            </a:r>
            <a:endParaRPr lang="ru-RU" dirty="0"/>
          </a:p>
          <a:p>
            <a:pPr fontAlgn="base"/>
            <a:r>
              <a:rPr lang="ru-RU" b="1" dirty="0" smtClean="0">
                <a:solidFill>
                  <a:srgbClr val="FF0000"/>
                </a:solidFill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Факт</a:t>
            </a:r>
            <a:r>
              <a:rPr lang="ru-RU" b="1" dirty="0" smtClean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 За </a:t>
            </a:r>
            <a:r>
              <a:rPr lang="ru-RU" b="1" dirty="0">
                <a:effectLst>
                  <a:outerShdw blurRad="38100" dist="38100" dir="2700000" algn="tl" rotWithShape="0">
                    <a:srgbClr val="000000">
                      <a:alpha val="43000"/>
                    </a:srgbClr>
                  </a:outerShdw>
                </a:effectLst>
              </a:rPr>
              <a:t>курильщиком тянется шлейф отвратительного запаха. Плохо пахнет изо рта,  руки, волосы, одежда- все пропитано запахом табака. Неправда ли  сомнительное удовольствие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12519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</TotalTime>
  <Words>694</Words>
  <Application>Microsoft Office PowerPoint</Application>
  <PresentationFormat>Экран (4:3)</PresentationFormat>
  <Paragraphs>80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Тема Office</vt:lpstr>
      <vt:lpstr>«Подросток в мире вредных привычек»</vt:lpstr>
      <vt:lpstr>    Привычка – вторая натура…</vt:lpstr>
      <vt:lpstr> Вредные привычки детей, и как с ними  бороться родителям От теории к практике.</vt:lpstr>
      <vt:lpstr>                Сигареты</vt:lpstr>
      <vt:lpstr>Очень часто дети задают вопросы:</vt:lpstr>
      <vt:lpstr>Презентация PowerPoint</vt:lpstr>
      <vt:lpstr>Мифы и факты об употреблении табака</vt:lpstr>
      <vt:lpstr>Мифы и факты об употреблении табака</vt:lpstr>
      <vt:lpstr>Мифы и факты об употреблении табака</vt:lpstr>
      <vt:lpstr>Презентация PowerPoint</vt:lpstr>
      <vt:lpstr>Мифы и факты об алкоголе </vt:lpstr>
      <vt:lpstr>Мифы и факты об алкоголе</vt:lpstr>
      <vt:lpstr>Наркотики</vt:lpstr>
      <vt:lpstr>Признаки пристрастия ребёнка к пагубным привычкам</vt:lpstr>
      <vt:lpstr>Принципы поддержки подростка</vt:lpstr>
    </vt:vector>
  </TitlesOfParts>
  <Company>SPecialiST RePack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Name of  presentation</dc:title>
  <dc:creator>Павел</dc:creator>
  <cp:lastModifiedBy>RePack by Diakov</cp:lastModifiedBy>
  <cp:revision>43</cp:revision>
  <dcterms:created xsi:type="dcterms:W3CDTF">2014-11-21T11:00:06Z</dcterms:created>
  <dcterms:modified xsi:type="dcterms:W3CDTF">2021-01-12T09:01:12Z</dcterms:modified>
</cp:coreProperties>
</file>