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36.xml.rels" ContentType="application/vnd.openxmlformats-package.relationships+xml"/>
  <Override PartName="/ppt/slideLayouts/slideLayout1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8.xml" ContentType="application/vnd.openxmlformats-officedocument.presentationml.slideLayout+xml"/>
  <Override PartName="/ppt/_rels/presentation.xml.rels" ContentType="application/vnd.openxmlformats-package.relationships+xml"/>
  <Override PartName="/ppt/media/image2.png" ContentType="image/png"/>
  <Override PartName="/ppt/media/image3.png" ContentType="image/png"/>
  <Override PartName="/ppt/media/image4.png" ContentType="image/png"/>
  <Override PartName="/ppt/media/image11.png" ContentType="image/png"/>
  <Override PartName="/ppt/media/image6.png" ContentType="image/png"/>
  <Override PartName="/ppt/media/image1.png" ContentType="image/png"/>
  <Override PartName="/ppt/media/image5.png" ContentType="image/png"/>
  <Override PartName="/ppt/media/image9.png" ContentType="image/png"/>
  <Override PartName="/ppt/media/image10.png" ContentType="image/png"/>
  <Override PartName="/ppt/media/image7.png" ContentType="image/png"/>
  <Override PartName="/ppt/media/image8.png" ContentType="image/png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_rels/slide10.xml.rels" ContentType="application/vnd.openxmlformats-package.relationships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slideMasters/slideMaster1.xml" ContentType="application/vnd.openxmlformats-officedocument.presentationml.slideMaster+xml"/>
  <Override PartName="/ppt/slideMasters/_rels/slideMaster3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p>
            <a:pPr algn="ctr">
              <a:lnSpc>
                <a:spcPct val="90000"/>
              </a:lnSpc>
            </a:pPr>
            <a:r>
              <a:rPr b="0" lang="ru-RU" sz="60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692D3210-3643-4A1E-B459-6406F016C39C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4.4.23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8136AF8-25B0-4D0C-91A0-C216CE696CA2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60D2585A-381E-40CD-8091-7FDC1B42646B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4.4.23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DC74B08-76A3-44A2-964F-D2A90B5ED371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3D2DE4E1-6E9E-4624-9F1E-2E71237D91DF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4.4.23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0B7813C4-FE33-45C7-A540-49AA80B7DABB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hyperlink" Target="mailto:16-eschool@mail.ru" TargetMode="External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1"/>
          <p:cNvSpPr txBox="1"/>
          <p:nvPr/>
        </p:nvSpPr>
        <p:spPr>
          <a:xfrm>
            <a:off x="1512360" y="2004840"/>
            <a:ext cx="9143640" cy="238716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 fontScale="92000"/>
          </a:bodyPr>
          <a:p>
            <a:pPr algn="ctr">
              <a:lnSpc>
                <a:spcPct val="90000"/>
              </a:lnSpc>
            </a:pPr>
            <a:r>
              <a:rPr b="0" lang="ru-RU" sz="6000" spc="-1" strike="noStrike">
                <a:solidFill>
                  <a:srgbClr val="000000"/>
                </a:solidFill>
                <a:latin typeface="Calibri Light"/>
              </a:rPr>
              <a:t>Естественнонаучная функциональная грамотность</a:t>
            </a:r>
            <a:endParaRPr b="0" lang="ru-RU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TextShape 2"/>
          <p:cNvSpPr txBox="1"/>
          <p:nvPr/>
        </p:nvSpPr>
        <p:spPr>
          <a:xfrm>
            <a:off x="0" y="157680"/>
            <a:ext cx="12240000" cy="1570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endParaRPr b="0" lang="ru-RU" sz="1800" spc="-1" strike="noStrike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b="0" lang="ru-RU" sz="1800" spc="-1" strike="noStrike">
                <a:latin typeface="Times New Roman"/>
              </a:rPr>
              <a:t>МУНИЦИПАЛЬНОЕ БЮДЖЕТНОЕ ОБЩЕОБРАЗОВАТЕЛЬНОЕ УЧРЕЖДЕНИЕ</a:t>
            </a:r>
            <a:endParaRPr b="0" lang="ru-RU" sz="1800" spc="-1" strike="noStrike">
              <a:latin typeface="Times New Roman"/>
            </a:endParaRPr>
          </a:p>
          <a:p>
            <a:pPr algn="ctr"/>
            <a:r>
              <a:rPr b="0" lang="ru-RU" sz="1800" spc="-1" strike="noStrike">
                <a:latin typeface="Times New Roman"/>
              </a:rPr>
              <a:t>«СРЕДНЯЯ ШКОЛА №16 ГОРОДА ЕВПАТОРИИ РЕСПУБЛИКИ КРЫМ»</a:t>
            </a:r>
            <a:endParaRPr b="0" lang="ru-RU" sz="1800" spc="-1" strike="noStrike">
              <a:latin typeface="Times New Roman"/>
            </a:endParaRPr>
          </a:p>
          <a:p>
            <a:pPr algn="ctr"/>
            <a:r>
              <a:rPr b="0" lang="ru-RU" sz="1800" spc="-1" strike="noStrike">
                <a:latin typeface="Times New Roman"/>
              </a:rPr>
              <a:t>297403, Республика Крым, город Евпатория, улица 60 лет ВЛКСМ, дом 30</a:t>
            </a:r>
            <a:endParaRPr b="0" lang="ru-RU" sz="1800" spc="-1" strike="noStrike">
              <a:latin typeface="Times New Roman"/>
            </a:endParaRPr>
          </a:p>
          <a:p>
            <a:pPr algn="ctr"/>
            <a:r>
              <a:rPr b="0" lang="ru-RU" sz="1800" spc="-1" strike="noStrike">
                <a:latin typeface="Times New Roman"/>
              </a:rPr>
              <a:t>телефон +7(36569) 4-04-54, </a:t>
            </a:r>
            <a:r>
              <a:rPr b="0" lang="en-US" sz="1800" spc="-1" strike="noStrike">
                <a:latin typeface="Times New Roman"/>
              </a:rPr>
              <a:t>e</a:t>
            </a:r>
            <a:r>
              <a:rPr b="0" lang="ru-RU" sz="1800" spc="-1" strike="noStrike">
                <a:latin typeface="Times New Roman"/>
              </a:rPr>
              <a:t>-</a:t>
            </a:r>
            <a:r>
              <a:rPr b="0" lang="en-US" sz="1800" spc="-1" strike="noStrike">
                <a:latin typeface="Times New Roman"/>
              </a:rPr>
              <a:t>mail</a:t>
            </a:r>
            <a:r>
              <a:rPr b="0" lang="ru-RU" sz="1800" spc="-1" strike="noStrike">
                <a:latin typeface="Times New Roman"/>
              </a:rPr>
              <a:t>: </a:t>
            </a:r>
            <a:r>
              <a:rPr b="0" lang="ru-RU" sz="1800" spc="-1" strike="noStrike">
                <a:latin typeface="Arial"/>
                <a:hlinkClick r:id="rId1"/>
              </a:rPr>
              <a:t>16-eschool@mail.ru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25" name="TextShape 3"/>
          <p:cNvSpPr txBox="1"/>
          <p:nvPr/>
        </p:nvSpPr>
        <p:spPr>
          <a:xfrm>
            <a:off x="4968000" y="6336000"/>
            <a:ext cx="2232000" cy="346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r>
              <a:rPr b="0" lang="ru-RU" sz="1800" spc="-1" strike="noStrike">
                <a:latin typeface="Arial"/>
              </a:rPr>
              <a:t>Евпатория- 2023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26" name="TextShape 4"/>
          <p:cNvSpPr txBox="1"/>
          <p:nvPr/>
        </p:nvSpPr>
        <p:spPr>
          <a:xfrm>
            <a:off x="9072000" y="5040000"/>
            <a:ext cx="2880000" cy="858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Autofit/>
          </a:bodyPr>
          <a:p>
            <a:r>
              <a:rPr b="0" lang="ru-RU" sz="1800" spc="-1" strike="noStrike">
                <a:latin typeface="Arial"/>
              </a:rPr>
              <a:t>Выполнил </a:t>
            </a:r>
            <a:endParaRPr b="0" lang="ru-RU" sz="1800" spc="-1" strike="noStrike">
              <a:latin typeface="Arial"/>
            </a:endParaRPr>
          </a:p>
          <a:p>
            <a:r>
              <a:rPr b="0" lang="ru-RU" sz="1800" spc="-1" strike="noStrike">
                <a:latin typeface="Arial"/>
              </a:rPr>
              <a:t>Учитель химии</a:t>
            </a:r>
            <a:endParaRPr b="0" lang="ru-RU" sz="1800" spc="-1" strike="noStrike">
              <a:latin typeface="Arial"/>
            </a:endParaRPr>
          </a:p>
          <a:p>
            <a:r>
              <a:rPr b="0" lang="ru-RU" sz="1800" spc="-1" strike="noStrike">
                <a:latin typeface="Arial"/>
              </a:rPr>
              <a:t>Трюков В. А.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Shape 1"/>
          <p:cNvSpPr txBox="1"/>
          <p:nvPr/>
        </p:nvSpPr>
        <p:spPr>
          <a:xfrm>
            <a:off x="838080" y="1094400"/>
            <a:ext cx="10515240" cy="508212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800" spc="-1" strike="noStrike">
                <a:solidFill>
                  <a:srgbClr val="000000"/>
                </a:solidFill>
                <a:latin typeface="Calibri"/>
              </a:rPr>
              <a:t>Естественнонаучная грамотность</a:t>
            </a:r>
            <a:r>
              <a:rPr b="1" lang="ru-RU" sz="2800" spc="-1" strike="noStrike" u="sng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включает следующие компоненты: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Общеучебные умения, формируемые в рамках естественнонаучных предметов.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Естественнонаучные понятия.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Контекстные ситуации, в которых используются естественнонаучные знания. 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 Light"/>
              </a:rPr>
              <a:t>Что оценивается в заданиях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Применять соответствующие естественно-научные знания для объяснения явления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Анализировать, интерпретировать данные и делать соответствующие выводы.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Предлагать или оценивать способ научного исследования данного вопроса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Предлагать способ проверки гипотезы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Объяснять принцип действия технического устройства или технологии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Выдвигать объяснительные гипотезы и предлагать или оценивать способы их проверки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921240" y="28764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Питание для растений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Активное применение удобрений началось в XIX в. благодаря работам немецкого ученого Юстуса фон Либиха, который обнаружил, что для питания растениям нужны макроэлементы: азот, фосфор и калий. В настоящее время известно, что, помимо основных элементов, растениям нужны в небольших дозах микроэлементы: железо, кобальт, молибден, марганец, цинк. Согласно докладу Всемирного экономического форума: применение удобрений – один из ключевых элементов в будущем развитии планеты, растущее население нуждается в питании. Половина продуктов питания в мире производится благодаря применению удобрений. 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1" name="Рисунок 4" descr=""/>
          <p:cNvPicPr/>
          <p:nvPr/>
        </p:nvPicPr>
        <p:blipFill>
          <a:blip r:embed="rId1"/>
          <a:stretch/>
        </p:blipFill>
        <p:spPr>
          <a:xfrm>
            <a:off x="4248720" y="3699000"/>
            <a:ext cx="3860640" cy="3020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Рисунок 3" descr=""/>
          <p:cNvPicPr/>
          <p:nvPr/>
        </p:nvPicPr>
        <p:blipFill>
          <a:blip r:embed="rId1"/>
          <a:stretch/>
        </p:blipFill>
        <p:spPr>
          <a:xfrm>
            <a:off x="96840" y="0"/>
            <a:ext cx="5873760" cy="6663600"/>
          </a:xfrm>
          <a:prstGeom prst="rect">
            <a:avLst/>
          </a:prstGeom>
          <a:ln>
            <a:noFill/>
          </a:ln>
        </p:spPr>
      </p:pic>
      <p:pic>
        <p:nvPicPr>
          <p:cNvPr id="133" name="Рисунок 4" descr=""/>
          <p:cNvPicPr/>
          <p:nvPr/>
        </p:nvPicPr>
        <p:blipFill>
          <a:blip r:embed="rId2"/>
          <a:stretch/>
        </p:blipFill>
        <p:spPr>
          <a:xfrm>
            <a:off x="5971320" y="177840"/>
            <a:ext cx="5696280" cy="6485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Рисунок 1" descr=""/>
          <p:cNvPicPr/>
          <p:nvPr/>
        </p:nvPicPr>
        <p:blipFill>
          <a:blip r:embed="rId1"/>
          <a:stretch/>
        </p:blipFill>
        <p:spPr>
          <a:xfrm>
            <a:off x="1292400" y="568080"/>
            <a:ext cx="9071280" cy="56037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" descr=""/>
          <p:cNvPicPr/>
          <p:nvPr/>
        </p:nvPicPr>
        <p:blipFill>
          <a:blip r:embed="rId1"/>
          <a:srcRect l="0" t="0" r="0" b="31344"/>
          <a:stretch/>
        </p:blipFill>
        <p:spPr>
          <a:xfrm>
            <a:off x="2219400" y="138600"/>
            <a:ext cx="7507440" cy="4613040"/>
          </a:xfrm>
          <a:prstGeom prst="rect">
            <a:avLst/>
          </a:prstGeom>
          <a:ln>
            <a:noFill/>
          </a:ln>
        </p:spPr>
      </p:pic>
      <p:sp>
        <p:nvSpPr>
          <p:cNvPr id="136" name="CustomShape 1"/>
          <p:cNvSpPr/>
          <p:nvPr/>
        </p:nvSpPr>
        <p:spPr>
          <a:xfrm>
            <a:off x="886680" y="4752000"/>
            <a:ext cx="11305080" cy="1919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Принцип работы электрического конвектора достаточно прост. Конвектор – прибор, в котором теплопередача происходит за счёт естественного движения воздуха – конвекции: холодный воздух, вступая в контакт с электрическим нагревательным элементом, увеличивает собственную температуру, становится легче и выходит через фронтальную решётку, которая обеспечивает распределение тепла по всему помещению. За счёт циркуляции воздух в пространстве комнаты очень быстро прогревается. 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Рисунок 1" descr=""/>
          <p:cNvPicPr/>
          <p:nvPr/>
        </p:nvPicPr>
        <p:blipFill>
          <a:blip r:embed="rId1"/>
          <a:srcRect l="0" t="0" r="-352" b="50879"/>
          <a:stretch/>
        </p:blipFill>
        <p:spPr>
          <a:xfrm>
            <a:off x="266760" y="461160"/>
            <a:ext cx="9154080" cy="1587960"/>
          </a:xfrm>
          <a:prstGeom prst="rect">
            <a:avLst/>
          </a:prstGeom>
          <a:ln>
            <a:noFill/>
          </a:ln>
        </p:spPr>
      </p:pic>
      <p:pic>
        <p:nvPicPr>
          <p:cNvPr id="138" name="Рисунок 2" descr=""/>
          <p:cNvPicPr/>
          <p:nvPr/>
        </p:nvPicPr>
        <p:blipFill>
          <a:blip r:embed="rId2"/>
          <a:srcRect l="0" t="0" r="318" b="34801"/>
          <a:stretch/>
        </p:blipFill>
        <p:spPr>
          <a:xfrm>
            <a:off x="266760" y="2049480"/>
            <a:ext cx="8974080" cy="1627200"/>
          </a:xfrm>
          <a:prstGeom prst="rect">
            <a:avLst/>
          </a:prstGeom>
          <a:ln>
            <a:noFill/>
          </a:ln>
        </p:spPr>
      </p:pic>
      <p:pic>
        <p:nvPicPr>
          <p:cNvPr id="139" name="Рисунок 3" descr=""/>
          <p:cNvPicPr/>
          <p:nvPr/>
        </p:nvPicPr>
        <p:blipFill>
          <a:blip r:embed="rId3"/>
          <a:stretch/>
        </p:blipFill>
        <p:spPr>
          <a:xfrm>
            <a:off x="86760" y="3907440"/>
            <a:ext cx="9318600" cy="2132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ustomShape 1"/>
          <p:cNvSpPr/>
          <p:nvPr/>
        </p:nvSpPr>
        <p:spPr>
          <a:xfrm>
            <a:off x="374040" y="332640"/>
            <a:ext cx="11443320" cy="1065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Calibri"/>
              </a:rPr>
              <a:t>4. </a:t>
            </a: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При выборе электрического конвектора для отопления можно пользоваться правилом: для 1 м3 помещения необходима мощность конвектора примерно 35–45 Вт. Ниже приведены характеристики четырёх электрических конвекторов. 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41" name="Рисунок 2" descr=""/>
          <p:cNvPicPr/>
          <p:nvPr/>
        </p:nvPicPr>
        <p:blipFill>
          <a:blip r:embed="rId1"/>
          <a:stretch/>
        </p:blipFill>
        <p:spPr>
          <a:xfrm>
            <a:off x="1385280" y="1584000"/>
            <a:ext cx="9218520" cy="47196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Рисунок 1" descr=""/>
          <p:cNvPicPr/>
          <p:nvPr/>
        </p:nvPicPr>
        <p:blipFill>
          <a:blip r:embed="rId1"/>
          <a:stretch/>
        </p:blipFill>
        <p:spPr>
          <a:xfrm>
            <a:off x="1511280" y="194040"/>
            <a:ext cx="8422200" cy="4685400"/>
          </a:xfrm>
          <a:prstGeom prst="rect">
            <a:avLst/>
          </a:prstGeom>
          <a:ln>
            <a:noFill/>
          </a:ln>
        </p:spPr>
      </p:pic>
      <p:pic>
        <p:nvPicPr>
          <p:cNvPr id="143" name="Рисунок 3" descr=""/>
          <p:cNvPicPr/>
          <p:nvPr/>
        </p:nvPicPr>
        <p:blipFill>
          <a:blip r:embed="rId2"/>
          <a:stretch/>
        </p:blipFill>
        <p:spPr>
          <a:xfrm>
            <a:off x="2029320" y="4665960"/>
            <a:ext cx="7385760" cy="21916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</TotalTime>
  <Application>LibreOffice/6.4.7.2$Linux_X86_64 LibreOffice_project/40$Build-2</Application>
  <Words>271</Words>
  <Paragraphs>17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2023-04-03T18:00:38Z</dcterms:created>
  <dc:creator>ace</dc:creator>
  <dc:description/>
  <dc:language>ru-RU</dc:language>
  <cp:lastModifiedBy/>
  <dcterms:modified xsi:type="dcterms:W3CDTF">2023-04-04T10:27:50Z</dcterms:modified>
  <cp:revision>11</cp:revision>
  <dc:subject/>
  <dc:title>Естественнонаучная функциональная грамотность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Широкоэкранный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10</vt:i4>
  </property>
</Properties>
</file>