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4" r:id="rId2"/>
    <p:sldId id="281" r:id="rId3"/>
    <p:sldId id="282" r:id="rId4"/>
    <p:sldId id="283" r:id="rId5"/>
    <p:sldId id="266" r:id="rId6"/>
    <p:sldId id="279" r:id="rId7"/>
    <p:sldId id="285" r:id="rId8"/>
    <p:sldId id="267" r:id="rId9"/>
    <p:sldId id="268" r:id="rId10"/>
    <p:sldId id="290" r:id="rId11"/>
    <p:sldId id="291" r:id="rId12"/>
    <p:sldId id="278" r:id="rId13"/>
    <p:sldId id="288" r:id="rId14"/>
    <p:sldId id="272" r:id="rId15"/>
    <p:sldId id="276" r:id="rId16"/>
    <p:sldId id="277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22553-96B7-4D6B-AB6E-497025E007E5}" type="datetimeFigureOut">
              <a:rPr lang="ru-RU" smtClean="0"/>
              <a:pPr/>
              <a:t>12.12.2018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F9886D-055C-4EC1-8798-37DDFC1423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0022553-96B7-4D6B-AB6E-497025E007E5}" type="datetimeFigureOut">
              <a:rPr lang="ru-RU" smtClean="0"/>
              <a:pPr/>
              <a:t>12.12.2018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32F9886D-055C-4EC1-8798-37DDFC1423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22553-96B7-4D6B-AB6E-497025E007E5}" type="datetimeFigureOut">
              <a:rPr lang="ru-RU" smtClean="0"/>
              <a:pPr/>
              <a:t>12.12.2018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9886D-055C-4EC1-8798-37DDFC1423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22553-96B7-4D6B-AB6E-497025E007E5}" type="datetimeFigureOut">
              <a:rPr lang="ru-RU" smtClean="0"/>
              <a:pPr/>
              <a:t>12.12.2018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9886D-055C-4EC1-8798-37DDFC1423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9886D-055C-4EC1-8798-37DDFC1423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22553-96B7-4D6B-AB6E-497025E007E5}" type="datetimeFigureOut">
              <a:rPr lang="ru-RU" smtClean="0"/>
              <a:pPr/>
              <a:t>12.12.2018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22553-96B7-4D6B-AB6E-497025E007E5}" type="datetimeFigureOut">
              <a:rPr lang="ru-RU" smtClean="0"/>
              <a:pPr/>
              <a:t>12.12.2018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9886D-055C-4EC1-8798-37DDFC1423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22553-96B7-4D6B-AB6E-497025E007E5}" type="datetimeFigureOut">
              <a:rPr lang="ru-RU" smtClean="0"/>
              <a:pPr/>
              <a:t>12.12.2018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9886D-055C-4EC1-8798-37DDFC1423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0022553-96B7-4D6B-AB6E-497025E007E5}" type="datetimeFigureOut">
              <a:rPr lang="ru-RU" smtClean="0"/>
              <a:pPr/>
              <a:t>12.12.2018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F9886D-055C-4EC1-8798-37DDFC1423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22553-96B7-4D6B-AB6E-497025E007E5}" type="datetimeFigureOut">
              <a:rPr lang="ru-RU" smtClean="0"/>
              <a:pPr/>
              <a:t>12.12.2018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F9886D-055C-4EC1-8798-37DDFC1423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22553-96B7-4D6B-AB6E-497025E007E5}" type="datetimeFigureOut">
              <a:rPr lang="ru-RU" smtClean="0"/>
              <a:pPr/>
              <a:t>12.12.2018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9886D-055C-4EC1-8798-37DDFC1423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22553-96B7-4D6B-AB6E-497025E007E5}" type="datetimeFigureOut">
              <a:rPr lang="ru-RU" smtClean="0"/>
              <a:pPr/>
              <a:t>12.12.2018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9886D-055C-4EC1-8798-37DDFC1423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0022553-96B7-4D6B-AB6E-497025E007E5}" type="datetimeFigureOut">
              <a:rPr lang="ru-RU" smtClean="0"/>
              <a:pPr/>
              <a:t>12.12.2018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32F9886D-055C-4EC1-8798-37DDFC1423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love-mother.ru/igry-dlya-detej-doma.html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835696" y="1967062"/>
            <a:ext cx="5022304" cy="292387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ru-RU" sz="3600" b="1" dirty="0">
                <a:solidFill>
                  <a:schemeClr val="tx2">
                    <a:lumMod val="75000"/>
                  </a:schemeClr>
                </a:solidFill>
              </a:rPr>
              <a:t>Обучение </a:t>
            </a: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с увлечением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</a:rPr>
              <a:t>,</a:t>
            </a:r>
          </a:p>
          <a:p>
            <a:pPr algn="ctr"/>
            <a:r>
              <a:rPr lang="ru-RU" sz="3600" b="1" dirty="0">
                <a:solidFill>
                  <a:schemeClr val="tx2">
                    <a:lumMod val="75000"/>
                  </a:schemeClr>
                </a:solidFill>
              </a:rPr>
              <a:t> или Учимся, играя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 </a:t>
            </a:r>
          </a:p>
          <a:p>
            <a:r>
              <a:rPr lang="ru-RU" dirty="0"/>
              <a:t> </a:t>
            </a:r>
          </a:p>
          <a:p>
            <a:r>
              <a:rPr lang="ru-RU" sz="2000" dirty="0"/>
              <a:t>подготовила Калинина Елена Петровна, </a:t>
            </a:r>
          </a:p>
          <a:p>
            <a:r>
              <a:rPr lang="ru-RU" sz="2000" dirty="0"/>
              <a:t>учитель русского языка и литературы</a:t>
            </a:r>
          </a:p>
        </p:txBody>
      </p:sp>
    </p:spTree>
    <p:extLst>
      <p:ext uri="{BB962C8B-B14F-4D97-AF65-F5344CB8AC3E}">
        <p14:creationId xmlns:p14="http://schemas.microsoft.com/office/powerpoint/2010/main" val="4053795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blog-health.ru/wp-content/uploads/2012/06/vybiraem-sportivnyj-inventar-dlya-detej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" y="0"/>
            <a:ext cx="6156176" cy="6848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ages.ru.prom.st/8658088_w200_h200_0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0"/>
            <a:ext cx="3203848" cy="321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www.velostrana.ru/upload/models/velo/26356/mediu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996951"/>
            <a:ext cx="4320480" cy="3851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5812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690336"/>
            <a:ext cx="842493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МЯЧ                                    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ИГРА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РАКЕТКА                           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УДАР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КРОССОВКИ                    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БЕГ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ГАНТЕЛИ                          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ПОДЪЁМ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ТЕННИСКА                        ДВИЖЕНИЕ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Шахматы                             РЕШЕНИЕ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ВЕЛОСИПЕД                     ПОЕЗДКА                      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Имя существительное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badumka.ru/images/1236393_veselye-starty-v-shko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8148" y="1340768"/>
            <a:ext cx="2101924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0178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Пуськи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Бятые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420758"/>
            <a:ext cx="8496944" cy="5111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50"/>
              </a:lnSpc>
              <a:spcAft>
                <a:spcPts val="0"/>
              </a:spcAft>
            </a:pPr>
            <a:endParaRPr lang="ru-RU" sz="16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Сяпала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 Калуша с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Калушатами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 по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напушке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. И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увазила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Бутявку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, и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волит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:</a:t>
            </a:r>
            <a:b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-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Калушата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!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Калушаточки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!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Бутявка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!</a:t>
            </a:r>
            <a:b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Калушата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присяпали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 и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Бутявку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стрямкали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. И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подудонились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  <a:b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А Калуша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волит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:</a:t>
            </a:r>
            <a:b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-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Оее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!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Оее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!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Бутявка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-то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некузявая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!</a:t>
            </a:r>
            <a:b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Калушата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Бутявку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вычучили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  <a:b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Бутявка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вздребезнулась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сопритюкнулась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 и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усяпала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 с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напушки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  <a:b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А Калуша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волит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калушатам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:</a:t>
            </a:r>
            <a:b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-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Калушаточки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! Не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трямкайте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бутявок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бутявки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дюбые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 и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зюмо-зюмо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некузявые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. От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бутявок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дудонятся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  <a:b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А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Бутявка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волит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 за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напушкой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:</a:t>
            </a:r>
            <a:b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-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Калушата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подудонились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!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Зюмо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некузявые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!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Пуськи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бятые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!</a:t>
            </a:r>
            <a:endParaRPr lang="ru-RU" sz="2400" i="1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555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lovethisgif.com/uploaded_images/103697-Watch-David-Bowie-Space-Oddity-stereo-Version-Viral-Videos-365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27584" y="3105835"/>
            <a:ext cx="73448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/>
              <a:t>- «</a:t>
            </a:r>
            <a:r>
              <a:rPr lang="ru-RU" sz="4800" dirty="0" err="1"/>
              <a:t>Спэйс</a:t>
            </a:r>
            <a:r>
              <a:rPr lang="ru-RU" sz="4800" dirty="0"/>
              <a:t>» в переводе с английского обозначает </a:t>
            </a:r>
            <a:r>
              <a:rPr lang="ru-RU" sz="4800" b="1" u="sng" dirty="0"/>
              <a:t>«космос».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86876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img-fotki.yandex.ru/get/6412/60637665.462/0_95873_884bd596_XL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485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g1.liveinternet.ru/images/attach/c/10/110/855/110855897_277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3568" y="1166843"/>
            <a:ext cx="777686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Максим растет добрым и отзывчивым ребенком. Малыш коммуникабельный и легко сходится даже с совершенно незнакомыми людьми. Мальчик растет активным и подвижным, но в меру. Его подвижность сочетается со спокойствием, что является достаточно редким сочетание. К сожалению Максим часто сомневается в своих силах, что делает его нерешительным. Его нерешительность может быть свойственна ему всю жизнь, хотя нередко ему удается полностью искоренить ее. Максим любит книги и кино, а читать начинает рано. Родителям мальчик будет в радость, главное уделять ему достаточно внимания.</a:t>
            </a:r>
          </a:p>
        </p:txBody>
      </p:sp>
    </p:spTree>
    <p:extLst>
      <p:ext uri="{BB962C8B-B14F-4D97-AF65-F5344CB8AC3E}">
        <p14:creationId xmlns:p14="http://schemas.microsoft.com/office/powerpoint/2010/main" val="299613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img-fotki.yandex.ru/get/172931/47606540.b9/0_123309_4231d5f4_XL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1859340"/>
            <a:ext cx="820891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Типаж Ильи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 - Углубленная в себя натура. И в то же время способен к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сопереживаниям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Илья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общителен, весел, уступчив, хорош в компаниях, легко находит общий язык с самыми разными людьми. Благородный человек, очень предан семье. Может попасть под влияние друзей и сбиться с пути, но ненадолго. Холодность, пренебрежение для него непереносимы.</a:t>
            </a:r>
          </a:p>
        </p:txBody>
      </p:sp>
    </p:spTree>
    <p:extLst>
      <p:ext uri="{BB962C8B-B14F-4D97-AF65-F5344CB8AC3E}">
        <p14:creationId xmlns:p14="http://schemas.microsoft.com/office/powerpoint/2010/main" val="308917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img-fotki.yandex.ru/get/172931/47606540.b9/0_123309_4231d5f4_XL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1997839"/>
            <a:ext cx="8352928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Вспыльчив, но отходчив. Горько казнит себя за несдержанность. При всей своей пылкости умеет держать сердце в узде: сперва совьет гнездышко, а потом приведет туда любимую. Иногда по совершенно необъяснимым причинам петушится. И тогда его трудно унять. Отходчивость помогает ему преодолевать частые разочарования и неудачи в делах.</a:t>
            </a: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18759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72344"/>
          </a:xfrm>
        </p:spPr>
        <p:txBody>
          <a:bodyPr>
            <a:normAutofit/>
          </a:bodyPr>
          <a:lstStyle/>
          <a:p>
            <a:r>
              <a:rPr lang="ru-RU" sz="5400" dirty="0" smtClean="0"/>
              <a:t>                  Илюша</a:t>
            </a:r>
            <a:endParaRPr lang="ru-RU" sz="5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87042"/>
            <a:ext cx="3096344" cy="471601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355977" y="-3902928"/>
            <a:ext cx="34563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0" dirty="0" smtClean="0">
                <a:solidFill>
                  <a:srgbClr val="020A1B"/>
                </a:solidFill>
                <a:effectLst/>
                <a:latin typeface="ProximaNova"/>
              </a:rPr>
              <a:t> 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923928" y="1124744"/>
            <a:ext cx="482453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latin typeface="Constantia" panose="02030602050306030303" pitchFamily="18" charset="0"/>
              </a:rPr>
              <a:t>Илюша </a:t>
            </a:r>
            <a:r>
              <a:rPr lang="ru-RU" dirty="0">
                <a:latin typeface="Constantia" panose="02030602050306030303" pitchFamily="18" charset="0"/>
              </a:rPr>
              <a:t>мальчик лет 12-ти ,работает с братом на бумажной </a:t>
            </a:r>
            <a:r>
              <a:rPr lang="ru-RU" dirty="0" err="1">
                <a:latin typeface="Constantia" panose="02030602050306030303" pitchFamily="18" charset="0"/>
              </a:rPr>
              <a:t>фабрике.Работа</a:t>
            </a:r>
            <a:r>
              <a:rPr lang="ru-RU" dirty="0">
                <a:latin typeface="Constantia" panose="02030602050306030303" pitchFamily="18" charset="0"/>
              </a:rPr>
              <a:t> не из лёгких ,частенько они остаются ночевать на фабрике ,чтобы не терять время на дорогу </a:t>
            </a:r>
            <a:r>
              <a:rPr lang="ru-RU" dirty="0" err="1">
                <a:latin typeface="Constantia" panose="02030602050306030303" pitchFamily="18" charset="0"/>
              </a:rPr>
              <a:t>домой.Рассказ</a:t>
            </a:r>
            <a:r>
              <a:rPr lang="ru-RU" dirty="0">
                <a:latin typeface="Constantia" panose="02030602050306030303" pitchFamily="18" charset="0"/>
              </a:rPr>
              <a:t> мальчика о </a:t>
            </a:r>
            <a:r>
              <a:rPr lang="ru-RU" dirty="0" err="1">
                <a:latin typeface="Constantia" panose="02030602050306030303" pitchFamily="18" charset="0"/>
              </a:rPr>
              <a:t>домовом,который</a:t>
            </a:r>
            <a:r>
              <a:rPr lang="ru-RU" dirty="0">
                <a:latin typeface="Constantia" panose="02030602050306030303" pitchFamily="18" charset="0"/>
              </a:rPr>
              <a:t> пугал рабочих на </a:t>
            </a:r>
            <a:r>
              <a:rPr lang="ru-RU" dirty="0" err="1">
                <a:latin typeface="Constantia" panose="02030602050306030303" pitchFamily="18" charset="0"/>
              </a:rPr>
              <a:t>фабрике.Сам</a:t>
            </a:r>
            <a:r>
              <a:rPr lang="ru-RU" dirty="0">
                <a:latin typeface="Constantia" panose="02030602050306030303" pitchFamily="18" charset="0"/>
              </a:rPr>
              <a:t> он не видел </a:t>
            </a:r>
            <a:r>
              <a:rPr lang="ru-RU" dirty="0" err="1">
                <a:latin typeface="Constantia" panose="02030602050306030303" pitchFamily="18" charset="0"/>
              </a:rPr>
              <a:t>нечисть,рассказывает</a:t>
            </a:r>
            <a:r>
              <a:rPr lang="ru-RU" dirty="0">
                <a:latin typeface="Constantia" panose="02030602050306030303" pitchFamily="18" charset="0"/>
              </a:rPr>
              <a:t> со слов "</a:t>
            </a:r>
            <a:r>
              <a:rPr lang="ru-RU" dirty="0" err="1">
                <a:latin typeface="Constantia" panose="02030602050306030303" pitchFamily="18" charset="0"/>
              </a:rPr>
              <a:t>очевидцев",но</a:t>
            </a:r>
            <a:r>
              <a:rPr lang="ru-RU" dirty="0">
                <a:latin typeface="Constantia" panose="02030602050306030303" pitchFamily="18" charset="0"/>
              </a:rPr>
              <a:t> очень красочно и подробно описывает проделки нечистой </a:t>
            </a:r>
            <a:r>
              <a:rPr lang="ru-RU" dirty="0" err="1">
                <a:latin typeface="Constantia" panose="02030602050306030303" pitchFamily="18" charset="0"/>
              </a:rPr>
              <a:t>силы.История</a:t>
            </a:r>
            <a:r>
              <a:rPr lang="ru-RU" dirty="0">
                <a:latin typeface="Constantia" panose="02030602050306030303" pitchFamily="18" charset="0"/>
              </a:rPr>
              <a:t> с утопленником показывает страхи рабочих перед </a:t>
            </a:r>
            <a:r>
              <a:rPr lang="ru-RU" dirty="0" err="1">
                <a:latin typeface="Constantia" panose="02030602050306030303" pitchFamily="18" charset="0"/>
              </a:rPr>
              <a:t>смертью,барашки</a:t>
            </a:r>
            <a:r>
              <a:rPr lang="ru-RU" dirty="0">
                <a:latin typeface="Constantia" panose="02030602050306030303" pitchFamily="18" charset="0"/>
              </a:rPr>
              <a:t> на могилах ,как попытка осмысления </a:t>
            </a:r>
            <a:r>
              <a:rPr lang="ru-RU" dirty="0" err="1">
                <a:latin typeface="Constantia" panose="02030602050306030303" pitchFamily="18" charset="0"/>
              </a:rPr>
              <a:t>смерти,даже</a:t>
            </a:r>
            <a:r>
              <a:rPr lang="ru-RU" dirty="0">
                <a:latin typeface="Constantia" panose="02030602050306030303" pitchFamily="18" charset="0"/>
              </a:rPr>
              <a:t> паперть перед </a:t>
            </a:r>
            <a:r>
              <a:rPr lang="ru-RU" dirty="0" err="1">
                <a:latin typeface="Constantia" panose="02030602050306030303" pitchFamily="18" charset="0"/>
              </a:rPr>
              <a:t>церковью,в</a:t>
            </a:r>
            <a:r>
              <a:rPr lang="ru-RU" dirty="0">
                <a:latin typeface="Constantia" panose="02030602050306030303" pitchFamily="18" charset="0"/>
              </a:rPr>
              <a:t> рассказе </a:t>
            </a:r>
            <a:r>
              <a:rPr lang="ru-RU" dirty="0" err="1">
                <a:latin typeface="Constantia" panose="02030602050306030303" pitchFamily="18" charset="0"/>
              </a:rPr>
              <a:t>Илюши,звучит</a:t>
            </a:r>
            <a:r>
              <a:rPr lang="ru-RU" dirty="0">
                <a:latin typeface="Constantia" panose="02030602050306030303" pitchFamily="18" charset="0"/>
              </a:rPr>
              <a:t> как </a:t>
            </a:r>
            <a:r>
              <a:rPr lang="ru-RU" dirty="0" err="1">
                <a:latin typeface="Constantia" panose="02030602050306030303" pitchFamily="18" charset="0"/>
              </a:rPr>
              <a:t>предсказание,кто</a:t>
            </a:r>
            <a:r>
              <a:rPr lang="ru-RU" dirty="0">
                <a:latin typeface="Constantia" panose="02030602050306030303" pitchFamily="18" charset="0"/>
              </a:rPr>
              <a:t> умрёт в следующем </a:t>
            </a:r>
            <a:r>
              <a:rPr lang="ru-RU" dirty="0" err="1">
                <a:latin typeface="Constantia" panose="02030602050306030303" pitchFamily="18" charset="0"/>
              </a:rPr>
              <a:t>году.История</a:t>
            </a:r>
            <a:r>
              <a:rPr lang="ru-RU" dirty="0">
                <a:latin typeface="Constantia" panose="02030602050306030303" pitchFamily="18" charset="0"/>
              </a:rPr>
              <a:t> о </a:t>
            </a:r>
            <a:r>
              <a:rPr lang="ru-RU" dirty="0" err="1">
                <a:latin typeface="Constantia" panose="02030602050306030303" pitchFamily="18" charset="0"/>
              </a:rPr>
              <a:t>Тришке</a:t>
            </a:r>
            <a:r>
              <a:rPr lang="ru-RU" dirty="0">
                <a:latin typeface="Constantia" panose="02030602050306030303" pitchFamily="18" charset="0"/>
              </a:rPr>
              <a:t> и солнечном затмении-это крестьянские страхи о конце света.</a:t>
            </a:r>
          </a:p>
        </p:txBody>
      </p:sp>
    </p:spTree>
    <p:extLst>
      <p:ext uri="{BB962C8B-B14F-4D97-AF65-F5344CB8AC3E}">
        <p14:creationId xmlns:p14="http://schemas.microsoft.com/office/powerpoint/2010/main" val="3934875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725144"/>
            <a:ext cx="6400800" cy="1512168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chemeClr val="tx1"/>
                </a:solidFill>
              </a:rPr>
              <a:t>Тургенев Иван Сергеевич </a:t>
            </a:r>
          </a:p>
          <a:p>
            <a:r>
              <a:rPr lang="ru-RU" sz="3200" b="1" i="1" dirty="0" smtClean="0">
                <a:solidFill>
                  <a:schemeClr val="tx1"/>
                </a:solidFill>
              </a:rPr>
              <a:t>1818 - 1883</a:t>
            </a:r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8280920" cy="389147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84863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kartinki.vip/uploads/posts/2017-09/1506629379_155-nochnoe-nebo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595" y="4077073"/>
            <a:ext cx="4177405" cy="259228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1475656" y="908720"/>
            <a:ext cx="676875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« </a:t>
            </a:r>
            <a:r>
              <a:rPr lang="ru-RU" sz="6600" dirty="0" err="1" smtClean="0">
                <a:latin typeface="Times New Roman" pitchFamily="18" charset="0"/>
                <a:cs typeface="Times New Roman" pitchFamily="18" charset="0"/>
              </a:rPr>
              <a:t>Бежин</a:t>
            </a:r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  луг »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704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all4os.ru/uploads/posts/2012-10/1350316026_nochnoe-neb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2136339"/>
            <a:ext cx="639045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Имя Федор произошло от древнегреческого имени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Теодорос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и включает в себя два корня: «бог» и «дар». Имя Федор переводится как «подаренный Богом». Еще одно значение имени Федор - "божий дар". Владелец имени может стать несколько обидчивым к старости, но всю жизнь его главная черта – любовь к людям и забота о них. </a:t>
            </a:r>
          </a:p>
        </p:txBody>
      </p:sp>
    </p:spTree>
    <p:extLst>
      <p:ext uri="{BB962C8B-B14F-4D97-AF65-F5344CB8AC3E}">
        <p14:creationId xmlns:p14="http://schemas.microsoft.com/office/powerpoint/2010/main" val="185769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all4os.ru/uploads/posts/2012-10/1350316026_nochnoe-neb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all4os.ru/uploads/posts/2012-10/1350316026_nochnoe-neb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43408"/>
            <a:ext cx="9756576" cy="7253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1268760"/>
            <a:ext cx="712879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Имя Павел пришло к нам из Византии. Оно получило широкое распространение на Руси после принятия христианства, благодаря апостолу Павлу, который считается одним из самых известных святых в православии. Любой человек, которого зовут Павел, перевод имени может узнать достаточно легко. В прежние времена родители часто называли сына в честь отца, добавляя приставку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paulus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», что в переводе с латинского языка означает наименование наследника — «маленький», «малыш», «небольшой».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Маленький Павлик – это очень отзывчивый ребенок, который всегда готов помочь маме по хозяйству или позаниматься с малышами. Он очень послушен, покладист, общителен, но редко принимает участие в совместных шалостях с другими детьми, так как старается не нарушать установленных правил.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Мальчик, имеющий имя Паша, охотно </a:t>
            </a:r>
            <a:r>
              <a:rPr lang="ru-RU" u="sng" dirty="0">
                <a:latin typeface="Times New Roman" pitchFamily="18" charset="0"/>
                <a:cs typeface="Times New Roman" pitchFamily="18" charset="0"/>
                <a:hlinkClick r:id="rId3" tooltip="Игры для детей"/>
              </a:rPr>
              <a:t>играет в различные игры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но нельзя сказать, что этот процесс его сильно увлекает. Заставить его на чем-то сосредоточиться будет непросто, потому что он отличается плохой усидчивостью. Увлечь ребенка можно при помощи интересных рассказов и различных занимательных историй.</a:t>
            </a:r>
          </a:p>
        </p:txBody>
      </p:sp>
    </p:spTree>
    <p:extLst>
      <p:ext uri="{BB962C8B-B14F-4D97-AF65-F5344CB8AC3E}">
        <p14:creationId xmlns:p14="http://schemas.microsoft.com/office/powerpoint/2010/main" val="345408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all4os.ru/uploads/posts/2012-10/1350316026_nochnoe-neb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474345"/>
            <a:ext cx="653447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 Константин в детстве с большим трудом привыкает к переменам в своей жизни. Он очень крепко привязывается к своим близким, с трудом переносит их долгое отсутствие. У Константина немного друзей, он с трудом заводит новые отношения, долго идет на сближение. В коллективе Константин долгое время держится особняком. Костя довольно терпелив и усидчив, с удовольствием занимается, благодаря своей работоспособности может достичь больших успехов. Практически все Кости обладают ярко выраженными художественными либо поэтическими способностями. Характер у Константина уравновешенный, его трудно вывести из себя, он избегает конфликтов. Обладает честностью и добросовестностью, что с годами помогает ему снискать уважение товарищей.</a:t>
            </a:r>
          </a:p>
        </p:txBody>
      </p:sp>
    </p:spTree>
    <p:extLst>
      <p:ext uri="{BB962C8B-B14F-4D97-AF65-F5344CB8AC3E}">
        <p14:creationId xmlns:p14="http://schemas.microsoft.com/office/powerpoint/2010/main" val="1095758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all4os.ru/uploads/posts/2012-10/1350316026_nochnoe-neb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751344"/>
            <a:ext cx="639045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Имя Иван (стар. Иоанн) древнееврейского происхождения и означает: Яхве (Бог) смилостивился, Яхве (Бог) помиловал, дар Бога, благодать Божья. 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Самое "русское" из всех имен, почти нарицательное - именно так его интуитивно воспринимает большинство людей - и не только на пространстве русской культуры. В имени Иван выделяются разнообразные показатели, но основные, присущие именно Ивану, - это "хороший" и "простой". Дополняют и развивают общую картину качества: красивый, светлый, безопасный, надежный, округлый, радостный, яркий, добрый и величественный. Слабее выражены признаки: громкий, веселый, большой, гладкий и легкий. </a:t>
            </a:r>
          </a:p>
        </p:txBody>
      </p:sp>
    </p:spTree>
    <p:extLst>
      <p:ext uri="{BB962C8B-B14F-4D97-AF65-F5344CB8AC3E}">
        <p14:creationId xmlns:p14="http://schemas.microsoft.com/office/powerpoint/2010/main" val="282023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402</TotalTime>
  <Words>560</Words>
  <Application>Microsoft Office PowerPoint</Application>
  <PresentationFormat>Экран (4:3)</PresentationFormat>
  <Paragraphs>34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Бумажная</vt:lpstr>
      <vt:lpstr>Презентация PowerPoint</vt:lpstr>
      <vt:lpstr>Презентация PowerPoint</vt:lpstr>
      <vt:lpstr>Имя существительное</vt:lpstr>
      <vt:lpstr>Пуськи Бятые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 Илюша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</dc:creator>
  <cp:lastModifiedBy>user</cp:lastModifiedBy>
  <cp:revision>43</cp:revision>
  <dcterms:created xsi:type="dcterms:W3CDTF">2017-12-03T12:37:27Z</dcterms:created>
  <dcterms:modified xsi:type="dcterms:W3CDTF">2018-12-12T09:32:21Z</dcterms:modified>
</cp:coreProperties>
</file>