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3"/>
  </p:notesMasterIdLst>
  <p:sldIdLst>
    <p:sldId id="256" r:id="rId2"/>
    <p:sldId id="257" r:id="rId3"/>
    <p:sldId id="258" r:id="rId4"/>
    <p:sldId id="260" r:id="rId5"/>
    <p:sldId id="262" r:id="rId6"/>
    <p:sldId id="263" r:id="rId7"/>
    <p:sldId id="264" r:id="rId8"/>
    <p:sldId id="266" r:id="rId9"/>
    <p:sldId id="267" r:id="rId10"/>
    <p:sldId id="269" r:id="rId11"/>
    <p:sldId id="277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008000"/>
    <a:srgbClr val="993300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5" d="100"/>
          <a:sy n="105" d="100"/>
        </p:scale>
        <p:origin x="-84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0E86FB-9220-4422-95BF-E7433123065C}" type="datetimeFigureOut">
              <a:rPr lang="ru-RU" smtClean="0"/>
              <a:pPr/>
              <a:t>11.12.2018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9855BE-76DE-4993-9978-47B762AD2CF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81787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9855BE-76DE-4993-9978-47B762AD2CF2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09034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9855BE-76DE-4993-9978-47B762AD2CF2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05835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9855BE-76DE-4993-9978-47B762AD2CF2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966B6-D86B-4FA7-8EF7-DB9011839614}" type="datetimeFigureOut">
              <a:rPr lang="ru-RU" smtClean="0"/>
              <a:pPr/>
              <a:t>11.12.2018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AD3DC-842D-4B8F-A0CA-4B33058B2CA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plus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966B6-D86B-4FA7-8EF7-DB9011839614}" type="datetimeFigureOut">
              <a:rPr lang="ru-RU" smtClean="0"/>
              <a:pPr/>
              <a:t>11.12.2018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AD3DC-842D-4B8F-A0CA-4B33058B2CA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plus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966B6-D86B-4FA7-8EF7-DB9011839614}" type="datetimeFigureOut">
              <a:rPr lang="ru-RU" smtClean="0"/>
              <a:pPr/>
              <a:t>11.12.2018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AD3DC-842D-4B8F-A0CA-4B33058B2CA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plus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966B6-D86B-4FA7-8EF7-DB9011839614}" type="datetimeFigureOut">
              <a:rPr lang="ru-RU" smtClean="0"/>
              <a:pPr/>
              <a:t>11.12.2018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AD3DC-842D-4B8F-A0CA-4B33058B2CA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plus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966B6-D86B-4FA7-8EF7-DB9011839614}" type="datetimeFigureOut">
              <a:rPr lang="ru-RU" smtClean="0"/>
              <a:pPr/>
              <a:t>11.12.2018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AD3DC-842D-4B8F-A0CA-4B33058B2CA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plus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966B6-D86B-4FA7-8EF7-DB9011839614}" type="datetimeFigureOut">
              <a:rPr lang="ru-RU" smtClean="0"/>
              <a:pPr/>
              <a:t>11.12.2018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AD3DC-842D-4B8F-A0CA-4B33058B2CA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plus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966B6-D86B-4FA7-8EF7-DB9011839614}" type="datetimeFigureOut">
              <a:rPr lang="ru-RU" smtClean="0"/>
              <a:pPr/>
              <a:t>11.12.2018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AD3DC-842D-4B8F-A0CA-4B33058B2CA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plus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966B6-D86B-4FA7-8EF7-DB9011839614}" type="datetimeFigureOut">
              <a:rPr lang="ru-RU" smtClean="0"/>
              <a:pPr/>
              <a:t>11.12.2018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AD3DC-842D-4B8F-A0CA-4B33058B2CA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plus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966B6-D86B-4FA7-8EF7-DB9011839614}" type="datetimeFigureOut">
              <a:rPr lang="ru-RU" smtClean="0"/>
              <a:pPr/>
              <a:t>11.12.2018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AD3DC-842D-4B8F-A0CA-4B33058B2CA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plus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966B6-D86B-4FA7-8EF7-DB9011839614}" type="datetimeFigureOut">
              <a:rPr lang="ru-RU" smtClean="0"/>
              <a:pPr/>
              <a:t>11.12.2018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AD3DC-842D-4B8F-A0CA-4B33058B2CA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plus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966B6-D86B-4FA7-8EF7-DB9011839614}" type="datetimeFigureOut">
              <a:rPr lang="ru-RU" smtClean="0"/>
              <a:pPr/>
              <a:t>11.12.2018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AD3DC-842D-4B8F-A0CA-4B33058B2CA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plus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5966B6-D86B-4FA7-8EF7-DB9011839614}" type="datetimeFigureOut">
              <a:rPr lang="ru-RU" smtClean="0"/>
              <a:pPr/>
              <a:t>11.12.2018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5AD3DC-842D-4B8F-A0CA-4B33058B2CA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ransition>
    <p:plus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1.jpeg"/><Relationship Id="rId7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7" Type="http://schemas.openxmlformats.org/officeDocument/2006/relationships/image" Target="../media/image1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692696"/>
            <a:ext cx="7772400" cy="1728192"/>
          </a:xfrm>
        </p:spPr>
        <p:txBody>
          <a:bodyPr>
            <a:noAutofit/>
          </a:bodyPr>
          <a:lstStyle/>
          <a:p>
            <a:r>
              <a:rPr lang="ru-RU" altLang="ru-RU" sz="1800" b="1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ru-RU" sz="1800" b="1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1800" b="1" kern="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ru-RU" sz="1800" b="1" kern="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1800" b="1" kern="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Муниципальное</a:t>
            </a:r>
            <a:r>
              <a:rPr lang="ru-RU" altLang="ru-RU" sz="1800" b="1" kern="0" dirty="0" smtClean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ru-RU" altLang="ru-RU" sz="1800" b="1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бюджетное общеобразовательное учреждение </a:t>
            </a:r>
            <a:br>
              <a:rPr lang="ru-RU" altLang="ru-RU" sz="1800" b="1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1800" b="1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«Средняя школа № 16 города Евпатории Республики Крым</a:t>
            </a:r>
            <a:r>
              <a:rPr lang="ru-RU" altLang="ru-RU" sz="1800" b="1" kern="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br>
              <a:rPr lang="ru-RU" altLang="ru-RU" sz="1800" b="1" kern="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1800" b="1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ru-RU" sz="1800" b="1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1800" b="1" kern="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ru-RU" sz="1800" b="1" kern="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1800" b="1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ru-RU" sz="1800" b="1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4800" b="1" kern="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Мотивация к обучению младших школьников</a:t>
            </a:r>
            <a:endParaRPr lang="ru-RU" sz="48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411760" y="4077072"/>
            <a:ext cx="6400800" cy="2448272"/>
          </a:xfrm>
        </p:spPr>
        <p:txBody>
          <a:bodyPr>
            <a:normAutofit fontScale="92500" lnSpcReduction="20000"/>
          </a:bodyPr>
          <a:lstStyle/>
          <a:p>
            <a:pPr lvl="0" algn="l" fontAlgn="base">
              <a:spcAft>
                <a:spcPct val="0"/>
              </a:spcAft>
            </a:pPr>
            <a:r>
              <a:rPr lang="ru-RU" sz="2000" b="1" kern="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Подготовила</a:t>
            </a:r>
            <a:r>
              <a:rPr lang="ru-RU" sz="2000" b="1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lvl="0" algn="l" fontAlgn="base">
              <a:spcAft>
                <a:spcPct val="0"/>
              </a:spcAft>
            </a:pPr>
            <a:r>
              <a:rPr lang="ru-RU" sz="2000" b="1" kern="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Нестерова </a:t>
            </a:r>
            <a:r>
              <a:rPr lang="ru-RU" sz="2000" b="1" kern="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Ирина Александровна,</a:t>
            </a:r>
            <a:endParaRPr lang="ru-RU" sz="2000" b="1" kern="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l" fontAlgn="base">
              <a:spcAft>
                <a:spcPct val="0"/>
              </a:spcAft>
            </a:pPr>
            <a:r>
              <a:rPr lang="ru-RU" sz="2000" b="1" kern="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учитель </a:t>
            </a:r>
            <a:r>
              <a:rPr lang="ru-RU" sz="2000" b="1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начальных классов</a:t>
            </a:r>
          </a:p>
          <a:p>
            <a:pPr lvl="0" algn="l" fontAlgn="base">
              <a:spcAft>
                <a:spcPct val="0"/>
              </a:spcAft>
            </a:pPr>
            <a:r>
              <a:rPr lang="ru-RU" sz="2000" b="1" kern="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первой </a:t>
            </a:r>
            <a:r>
              <a:rPr lang="ru-RU" sz="2000" b="1" kern="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категории</a:t>
            </a:r>
          </a:p>
          <a:p>
            <a:pPr lvl="0" algn="r" fontAlgn="base">
              <a:spcAft>
                <a:spcPct val="0"/>
              </a:spcAft>
            </a:pPr>
            <a:endParaRPr lang="ru-RU" sz="2000" b="1" kern="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l" fontAlgn="base">
              <a:spcAft>
                <a:spcPct val="0"/>
              </a:spcAft>
            </a:pPr>
            <a:r>
              <a:rPr lang="ru-RU" sz="2000" b="1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kern="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         </a:t>
            </a:r>
          </a:p>
          <a:p>
            <a:pPr lvl="0" algn="l" fontAlgn="base">
              <a:spcAft>
                <a:spcPct val="0"/>
              </a:spcAft>
            </a:pPr>
            <a:endParaRPr lang="ru-RU" sz="2000" b="1" kern="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l" fontAlgn="base">
              <a:spcAft>
                <a:spcPct val="0"/>
              </a:spcAft>
            </a:pPr>
            <a:r>
              <a:rPr lang="ru-RU" sz="2000" b="1" kern="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                    г</a:t>
            </a:r>
            <a:r>
              <a:rPr lang="ru-RU" sz="2000" b="1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b="1" kern="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Евпатория, 2018 </a:t>
            </a:r>
            <a:r>
              <a:rPr lang="ru-RU" sz="2000" b="1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г.</a:t>
            </a:r>
          </a:p>
          <a:p>
            <a:endParaRPr lang="ru-RU" dirty="0"/>
          </a:p>
        </p:txBody>
      </p:sp>
    </p:spTree>
  </p:cSld>
  <p:clrMapOvr>
    <a:masterClrMapping/>
  </p:clrMapOvr>
  <p:transition>
    <p:plus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82552" y="188640"/>
            <a:ext cx="6563072" cy="2578298"/>
          </a:xfrm>
        </p:spPr>
        <p:txBody>
          <a:bodyPr>
            <a:normAutofit fontScale="90000"/>
          </a:bodyPr>
          <a:lstStyle/>
          <a:p>
            <a:pPr lvl="0" algn="l">
              <a:lnSpc>
                <a:spcPct val="150000"/>
              </a:lnSpc>
              <a:spcBef>
                <a:spcPct val="20000"/>
              </a:spcBef>
              <a:spcAft>
                <a:spcPts val="1200"/>
              </a:spcAft>
            </a:pPr>
            <a:r>
              <a:rPr lang="ru-RU" sz="3200" i="1" dirty="0" smtClean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/>
            </a:r>
            <a:br>
              <a:rPr lang="ru-RU" sz="3200" i="1" dirty="0" smtClean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</a:br>
            <a:r>
              <a:rPr lang="ru-RU" sz="3200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/>
            </a:r>
            <a:br>
              <a:rPr lang="ru-RU" sz="3200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</a:br>
            <a:r>
              <a:rPr lang="ru-RU" sz="2200" i="1" dirty="0" smtClean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«</a:t>
            </a:r>
            <a:r>
              <a:rPr lang="ru-RU" sz="2200" i="1" dirty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Учение, лишённое всякого интереса и взятое только силой принуждения, убивает в ученике охоту к овладению знаниями.</a:t>
            </a:r>
            <a:r>
              <a:rPr lang="ru-RU" sz="2200" dirty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sz="2200" i="1" dirty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Приохотить </a:t>
            </a:r>
            <a:r>
              <a:rPr lang="ru-RU" sz="2200" i="1" dirty="0" smtClean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ребёнка </a:t>
            </a:r>
            <a:r>
              <a:rPr lang="ru-RU" sz="2200" i="1" dirty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к учению гораздо более достойная задача, чем приневолить».</a:t>
            </a:r>
            <a:r>
              <a:rPr lang="ru-RU" sz="2200" dirty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/>
            </a:r>
            <a:br>
              <a:rPr lang="ru-RU" sz="2200" dirty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</a:br>
            <a:r>
              <a:rPr lang="ru-RU" sz="2200" i="1" dirty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                           </a:t>
            </a:r>
            <a:r>
              <a:rPr lang="ru-RU" sz="2200" i="1" dirty="0" smtClean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                                    (</a:t>
            </a:r>
            <a:r>
              <a:rPr lang="ru-RU" sz="2200" i="1" dirty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К.Д. Ушинский)</a:t>
            </a:r>
            <a:r>
              <a:rPr lang="ru-RU" sz="3200" dirty="0">
                <a:solidFill>
                  <a:prstClr val="black"/>
                </a:solidFill>
                <a:latin typeface="Garamond" pitchFamily="18" charset="0"/>
                <a:ea typeface="+mn-ea"/>
                <a:cs typeface="+mn-cs"/>
              </a:rPr>
              <a:t/>
            </a:r>
            <a:br>
              <a:rPr lang="ru-RU" sz="3200" dirty="0">
                <a:solidFill>
                  <a:prstClr val="black"/>
                </a:solidFill>
                <a:latin typeface="Garamond" pitchFamily="18" charset="0"/>
                <a:ea typeface="+mn-ea"/>
                <a:cs typeface="+mn-cs"/>
              </a:rPr>
            </a:br>
            <a:endParaRPr lang="ru-RU" b="1" i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itchFamily="18" charset="0"/>
            </a:endParaRPr>
          </a:p>
        </p:txBody>
      </p:sp>
      <p:pic>
        <p:nvPicPr>
          <p:cNvPr id="1029" name="Picture 5" descr="https://www.psychologos.ru/images/8/87/Shkolqnyy_stres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3212975"/>
            <a:ext cx="4680520" cy="3378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plus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b="1" i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itchFamily="18" charset="0"/>
            </a:endParaRPr>
          </a:p>
        </p:txBody>
      </p:sp>
      <p:pic>
        <p:nvPicPr>
          <p:cNvPr id="2050" name="Picture 2" descr="C:\Users\Ирина\Desktop\Безымянный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059617">
            <a:off x="415355" y="742979"/>
            <a:ext cx="2942853" cy="1944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Ирина\Desktop\Мотивация\1c0907e8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7940" y="3645024"/>
            <a:ext cx="3917311" cy="27486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ÐÐ°ÑÑÐ¸Ð½ÐºÐ¸ Ð¿Ð¾ Ð·Ð°Ð¿ÑÐ¾ÑÑ ÐÐµ ÑÐ¾ÑÑ ÑÑÐ¸ÑÑÑÑ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67467">
            <a:off x="5571785" y="771286"/>
            <a:ext cx="3104879" cy="2069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7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30" y="3645024"/>
            <a:ext cx="4032446" cy="2748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7" name="Picture 9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1185807"/>
            <a:ext cx="3263949" cy="21759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>
    <p:plus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Ирина\Desktop\Мотивация\Фото\IMG_5819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548680"/>
            <a:ext cx="8491873" cy="5661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Объект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>
    <p:plus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Ирина\Desktop\Мотивация\Фото\IMG_0029.JPG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76672"/>
            <a:ext cx="8394571" cy="5904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plus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b="1" i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pic>
        <p:nvPicPr>
          <p:cNvPr id="6149" name="Picture 5" descr="C:\Users\Ирина\Desktop\Мотивация\Фото\IMG_0090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332656"/>
            <a:ext cx="4032448" cy="3024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1" name="Picture 7" descr="C:\Users\Ирина\Desktop\Мотивация\Фото\IMG_008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32656"/>
            <a:ext cx="4032449" cy="3024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C:\Users\Ирина\Desktop\Мотивация\Фото\IMG_4043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2996952"/>
            <a:ext cx="4680520" cy="35103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>
    <p:plus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ru-RU" b="1" i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ru-RU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itchFamily="18" charset="0"/>
            </a:endParaRPr>
          </a:p>
        </p:txBody>
      </p:sp>
      <p:pic>
        <p:nvPicPr>
          <p:cNvPr id="7170" name="Picture 2" descr="C:\Users\Ирина\Desktop\Мотивация\Фото\lOi93w0Aeb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518192">
            <a:off x="416664" y="907040"/>
            <a:ext cx="4849377" cy="32258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D:\Фото\Яяя с телефона\Новая папка\IMG_0066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3068960"/>
            <a:ext cx="45720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plus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endParaRPr lang="ru-RU" sz="3200" b="1" i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571612"/>
            <a:ext cx="8229600" cy="4525963"/>
          </a:xfrm>
        </p:spPr>
        <p:txBody>
          <a:bodyPr>
            <a:normAutofit/>
          </a:bodyPr>
          <a:lstStyle/>
          <a:p>
            <a:pPr>
              <a:buNone/>
            </a:pPr>
            <a:endParaRPr lang="ru-RU" dirty="0">
              <a:latin typeface="Garamond" pitchFamily="18" charset="0"/>
            </a:endParaRPr>
          </a:p>
        </p:txBody>
      </p:sp>
      <p:pic>
        <p:nvPicPr>
          <p:cNvPr id="8194" name="Picture 2" descr="C:\Users\Ирина\Desktop\Мотивация\Фото\CNbXbFlqC8M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51590">
            <a:off x="5141948" y="325788"/>
            <a:ext cx="3723831" cy="27928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 descr="C:\Users\Ирина\Desktop\Мотивация\Фото\fp9KSaMJTBM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70751">
            <a:off x="610376" y="3993290"/>
            <a:ext cx="3553713" cy="2665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C:\Users\Ирина\Desktop\Мотивация\Фото\IGUFmtEr5r0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775369">
            <a:off x="5190336" y="3967640"/>
            <a:ext cx="3711600" cy="2485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0" name="Picture 8" descr="C:\Users\Ирина\Desktop\Мотивация\Фото\IMG_4200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871688">
            <a:off x="266809" y="340174"/>
            <a:ext cx="3515883" cy="2636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1" name="Picture 9" descr="C:\Users\Ирина\Desktop\Мотивация\Фото\mVW7jkx60Rc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1880453"/>
            <a:ext cx="3803914" cy="2852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plus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ru-RU" b="1" i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pic>
        <p:nvPicPr>
          <p:cNvPr id="1026" name="Picture 2" descr="C:\Users\Ирина\Desktop\Мотивация\rebenok-ploho-ucitsy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83215"/>
            <a:ext cx="5400600" cy="36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C:\Users\Ирина\Desktop\Мотивация\папа-с-сыном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9425" y="2310642"/>
            <a:ext cx="4176464" cy="4176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plus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ru-RU" b="1" i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ru-RU" dirty="0">
              <a:latin typeface="Garamond" pitchFamily="18" charset="0"/>
            </a:endParaRPr>
          </a:p>
        </p:txBody>
      </p:sp>
      <p:pic>
        <p:nvPicPr>
          <p:cNvPr id="10242" name="Picture 2" descr="C:\Users\Ирина\Desktop\Мотивация\vshkolu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1" t="1358" r="5213" b="4140"/>
          <a:stretch/>
        </p:blipFill>
        <p:spPr bwMode="auto">
          <a:xfrm>
            <a:off x="1619672" y="476672"/>
            <a:ext cx="5832648" cy="5560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plus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z="5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Благодарю за внимание!</a:t>
            </a:r>
            <a:endParaRPr lang="ru-RU" sz="54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itchFamily="18" charset="0"/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>
    <p:plus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652</TotalTime>
  <Words>31</Words>
  <Application>Microsoft Office PowerPoint</Application>
  <PresentationFormat>Экран (4:3)</PresentationFormat>
  <Paragraphs>14</Paragraphs>
  <Slides>11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  Муниципальное бюджетное общеобразовательное учреждение  «Средняя школа № 16 города Евпатории Республики Крым»    Мотивация к обучению младших школьников</vt:lpstr>
      <vt:lpstr>  «Учение, лишённое всякого интереса и взятое только силой принуждения, убивает в ученике охоту к овладению знаниями. Приохотить ребёнка к учению гораздо более достойная задача, чем приневолить».                                                                  (К.Д. Ушинский)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Благодарю за внимание!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Мотивация деятельности в менеджменте</dc:title>
  <dc:creator>Customer</dc:creator>
  <cp:lastModifiedBy>Ирина</cp:lastModifiedBy>
  <cp:revision>67</cp:revision>
  <dcterms:created xsi:type="dcterms:W3CDTF">2009-03-30T14:24:16Z</dcterms:created>
  <dcterms:modified xsi:type="dcterms:W3CDTF">2018-12-10T21:23:27Z</dcterms:modified>
</cp:coreProperties>
</file>