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charts/style2.xml" ContentType="application/vnd.ms-office.chartstyle+xml"/>
  <Override PartName="/ppt/charts/style1.xml" ContentType="application/vnd.ms-office.chartstyl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charts/colors2.xml" ContentType="application/vnd.ms-office.chartcolorstyle+xml"/>
  <Override PartName="/ppt/charts/colors3.xml" ContentType="application/vnd.ms-office.chartcolorstyle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Default Extension="wdp" ContentType="image/vnd.ms-photo"/>
  <Override PartName="/ppt/charts/colors1.xml" ContentType="application/vnd.ms-office.chartcolorstyle+xml"/>
  <Override PartName="/ppt/slideLayouts/slideLayout10.xml" ContentType="application/vnd.openxmlformats-officedocument.presentationml.slideLayout+xml"/>
  <Default Extension="xlsx" ContentType="application/vnd.openxmlformats-officedocument.spreadsheetml.sheet"/>
  <Override PartName="/ppt/charts/chart3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charts/style3.xml" ContentType="application/vnd.ms-office.chart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04" r:id="rId1"/>
  </p:sldMasterIdLst>
  <p:sldIdLst>
    <p:sldId id="256" r:id="rId2"/>
    <p:sldId id="264" r:id="rId3"/>
    <p:sldId id="265" r:id="rId4"/>
    <p:sldId id="268" r:id="rId5"/>
    <p:sldId id="267" r:id="rId6"/>
    <p:sldId id="269" r:id="rId7"/>
    <p:sldId id="258" r:id="rId8"/>
    <p:sldId id="259" r:id="rId9"/>
    <p:sldId id="260" r:id="rId10"/>
    <p:sldId id="272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66CC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napToGrid="0">
      <p:cViewPr varScale="1">
        <p:scale>
          <a:sx n="51" d="100"/>
          <a:sy n="51" d="100"/>
        </p:scale>
        <p:origin x="-1229" y="-8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package" Target="../embeddings/_____Microsoft_Office_Excel1.xlsx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Style" Target="style2.xml"/><Relationship Id="rId2" Type="http://schemas.microsoft.com/office/2011/relationships/chartColorStyle" Target="colors2.xml"/><Relationship Id="rId1" Type="http://schemas.openxmlformats.org/officeDocument/2006/relationships/package" Target="../embeddings/_____Microsoft_Office_Excel2.xlsx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Style" Target="style3.xml"/><Relationship Id="rId2" Type="http://schemas.microsoft.com/office/2011/relationships/chartColorStyle" Target="colors3.xml"/><Relationship Id="rId1" Type="http://schemas.openxmlformats.org/officeDocument/2006/relationships/package" Target="../embeddings/_____Microsoft_Office_Excel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tx>
        <c:rich>
          <a:bodyPr rot="0" spcFirstLastPara="1" vertOverflow="ellipsis" vert="horz" wrap="square" anchor="ctr" anchorCtr="1"/>
          <a:lstStyle/>
          <a:p>
            <a:pPr algn="ctr">
              <a:defRPr sz="1862" b="0" i="0" u="none" strike="noStrike" kern="1200" cap="none" spc="0" baseline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  <a:ea typeface="+mn-ea"/>
                <a:cs typeface="+mn-cs"/>
              </a:defRPr>
            </a:pPr>
            <a:r>
              <a:rPr lang="ru-RU" sz="2000" b="1" dirty="0" smtClean="0"/>
              <a:t>Итоги</a:t>
            </a:r>
            <a:r>
              <a:rPr lang="ru-RU" sz="2000" b="1" baseline="0" dirty="0" smtClean="0"/>
              <a:t> изучения мотивов обучения </a:t>
            </a:r>
          </a:p>
          <a:p>
            <a:pPr algn="ctr">
              <a:defRPr sz="1862" b="0" i="0" u="none" strike="noStrike" kern="1200" cap="none" spc="0" baseline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  <a:ea typeface="+mn-ea"/>
                <a:cs typeface="+mn-cs"/>
              </a:defRPr>
            </a:pPr>
            <a:r>
              <a:rPr lang="ru-RU" sz="2000" b="1" baseline="0" dirty="0" smtClean="0"/>
              <a:t>учащихся 3 класса и их родителей</a:t>
            </a:r>
            <a:endParaRPr lang="ru-RU" sz="2000" b="1" dirty="0"/>
          </a:p>
        </c:rich>
      </c:tx>
      <c:layout>
        <c:manualLayout>
          <c:xMode val="edge"/>
          <c:yMode val="edge"/>
          <c:x val="0.24349497121502334"/>
          <c:y val="4.2912100577371989E-3"/>
        </c:manualLayout>
      </c:layout>
      <c:spPr>
        <a:noFill/>
        <a:ln>
          <a:noFill/>
        </a:ln>
        <a:effectLst/>
      </c:spPr>
    </c:title>
    <c:plotArea>
      <c:layout>
        <c:manualLayout>
          <c:layoutTarget val="inner"/>
          <c:xMode val="edge"/>
          <c:yMode val="edge"/>
          <c:x val="4.7098449754206496E-2"/>
          <c:y val="8.3593596099893863E-2"/>
          <c:w val="0.93606703247097778"/>
          <c:h val="0.79919642075763175"/>
        </c:manualLayout>
      </c:layout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Дети %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dLbls>
            <c:dLbl>
              <c:idx val="4"/>
              <c:layout>
                <c:manualLayout>
                  <c:x val="-1.3773696361213561E-2"/>
                  <c:y val="7.8672051226697066E-17"/>
                </c:manualLayout>
              </c:layout>
              <c:dLblPos val="outEnd"/>
              <c:showVal val="1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2.7547392722427209E-2"/>
                  <c:y val="1.9310635649359267E-2"/>
                </c:manualLayout>
              </c:layout>
              <c:dLblPos val="outEnd"/>
              <c:showVal val="1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cap="none" spc="0" baseline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Val val="1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Лист1!$A$2:$A$15</c:f>
              <c:numCache>
                <c:formatCode>General</c:formatCode>
                <c:ptCount val="1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</c:numCache>
            </c:numRef>
          </c:cat>
          <c:val>
            <c:numRef>
              <c:f>Лист1!$B$2:$B$15</c:f>
              <c:numCache>
                <c:formatCode>0.0</c:formatCode>
                <c:ptCount val="14"/>
                <c:pt idx="0" formatCode="General">
                  <c:v>70</c:v>
                </c:pt>
                <c:pt idx="1">
                  <c:v>7.7</c:v>
                </c:pt>
                <c:pt idx="2" formatCode="General">
                  <c:v>19</c:v>
                </c:pt>
                <c:pt idx="3" formatCode="General">
                  <c:v>11.5</c:v>
                </c:pt>
                <c:pt idx="4" formatCode="General">
                  <c:v>15.4</c:v>
                </c:pt>
                <c:pt idx="5" formatCode="General">
                  <c:v>11.5</c:v>
                </c:pt>
                <c:pt idx="6" formatCode="General">
                  <c:v>7.7</c:v>
                </c:pt>
                <c:pt idx="7" formatCode="General">
                  <c:v>70</c:v>
                </c:pt>
                <c:pt idx="8" formatCode="General">
                  <c:v>54</c:v>
                </c:pt>
                <c:pt idx="9" formatCode="General">
                  <c:v>19</c:v>
                </c:pt>
                <c:pt idx="10" formatCode="General">
                  <c:v>11.5</c:v>
                </c:pt>
                <c:pt idx="11" formatCode="General">
                  <c:v>27</c:v>
                </c:pt>
                <c:pt idx="12" formatCode="General">
                  <c:v>11.5</c:v>
                </c:pt>
                <c:pt idx="13" formatCode="General">
                  <c:v>23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Родители %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dLbls>
            <c:dLbl>
              <c:idx val="4"/>
              <c:layout>
                <c:manualLayout>
                  <c:x val="1.2243285654412083E-2"/>
                  <c:y val="7.8672051226697066E-17"/>
                </c:manualLayout>
              </c:layout>
              <c:dLblPos val="outEnd"/>
              <c:showVal val="1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-3.3669035549633186E-2"/>
                  <c:y val="-6.4368785497864777E-3"/>
                </c:manualLayout>
              </c:layout>
              <c:dLblPos val="outEnd"/>
              <c:showVal val="1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cap="none" spc="0" baseline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Val val="1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Лист1!$A$2:$A$15</c:f>
              <c:numCache>
                <c:formatCode>General</c:formatCode>
                <c:ptCount val="1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</c:numCache>
            </c:numRef>
          </c:cat>
          <c:val>
            <c:numRef>
              <c:f>Лист1!$C$2:$C$15</c:f>
              <c:numCache>
                <c:formatCode>General</c:formatCode>
                <c:ptCount val="14"/>
                <c:pt idx="0">
                  <c:v>79</c:v>
                </c:pt>
                <c:pt idx="1">
                  <c:v>10.5</c:v>
                </c:pt>
                <c:pt idx="2">
                  <c:v>26</c:v>
                </c:pt>
                <c:pt idx="3">
                  <c:v>5.3</c:v>
                </c:pt>
                <c:pt idx="4">
                  <c:v>15.8</c:v>
                </c:pt>
                <c:pt idx="5">
                  <c:v>10.5</c:v>
                </c:pt>
                <c:pt idx="6">
                  <c:v>5.3</c:v>
                </c:pt>
                <c:pt idx="7">
                  <c:v>68</c:v>
                </c:pt>
                <c:pt idx="8">
                  <c:v>42</c:v>
                </c:pt>
                <c:pt idx="9">
                  <c:v>15.8</c:v>
                </c:pt>
                <c:pt idx="10">
                  <c:v>0</c:v>
                </c:pt>
                <c:pt idx="11">
                  <c:v>47</c:v>
                </c:pt>
                <c:pt idx="12">
                  <c:v>42</c:v>
                </c:pt>
                <c:pt idx="13">
                  <c:v>15.8</c:v>
                </c:pt>
              </c:numCache>
            </c:numRef>
          </c:val>
        </c:ser>
        <c:dLbls>
          <c:showVal val="1"/>
        </c:dLbls>
        <c:gapWidth val="219"/>
        <c:overlap val="-27"/>
        <c:axId val="83542784"/>
        <c:axId val="83544320"/>
      </c:barChart>
      <c:catAx>
        <c:axId val="83542784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none" spc="0" baseline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  <a:ea typeface="+mn-ea"/>
                <a:cs typeface="+mn-cs"/>
              </a:defRPr>
            </a:pPr>
            <a:endParaRPr lang="ru-RU"/>
          </a:p>
        </c:txPr>
        <c:crossAx val="83544320"/>
        <c:crosses val="autoZero"/>
        <c:auto val="1"/>
        <c:lblAlgn val="ctr"/>
        <c:lblOffset val="100"/>
      </c:catAx>
      <c:valAx>
        <c:axId val="83544320"/>
        <c:scaling>
          <c:orientation val="minMax"/>
        </c:scaling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none" spc="0" baseline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  <a:ea typeface="+mn-ea"/>
                <a:cs typeface="+mn-cs"/>
              </a:defRPr>
            </a:pPr>
            <a:endParaRPr lang="ru-RU"/>
          </a:p>
        </c:txPr>
        <c:crossAx val="835427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cap="none" spc="0" baseline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</c:chart>
  <c:spPr>
    <a:noFill/>
    <a:ln>
      <a:noFill/>
    </a:ln>
    <a:effectLst/>
  </c:spPr>
  <c:txPr>
    <a:bodyPr/>
    <a:lstStyle/>
    <a:p>
      <a:pPr>
        <a:defRPr b="0" cap="none" spc="0">
          <a:ln w="0"/>
          <a:solidFill>
            <a:schemeClr val="tx1"/>
          </a:solidFill>
          <a:effectLst>
            <a:outerShdw blurRad="38100" dist="19050" dir="2700000" algn="tl" rotWithShape="0">
              <a:schemeClr val="dk1">
                <a:alpha val="40000"/>
              </a:schemeClr>
            </a:outerShdw>
          </a:effectLst>
        </a:defRPr>
      </a:pPr>
      <a:endParaRPr lang="ru-RU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2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Итоги изучения мотивов обучения учащихся </a:t>
            </a:r>
            <a:endParaRPr lang="ru-RU" sz="20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 </a:t>
            </a:r>
            <a:r>
              <a:rPr lang="ru-RU" sz="2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класса и их родителей</a:t>
            </a:r>
          </a:p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c:rich>
      </c:tx>
      <c:layout/>
      <c:spPr>
        <a:noFill/>
        <a:ln>
          <a:noFill/>
        </a:ln>
        <a:effectLst/>
      </c:spPr>
    </c:title>
    <c:plotArea>
      <c:layout/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Дети %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Val val="1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Лист1!$A$2:$A$15</c:f>
              <c:numCache>
                <c:formatCode>General</c:formatCode>
                <c:ptCount val="1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</c:numCache>
            </c:numRef>
          </c:cat>
          <c:val>
            <c:numRef>
              <c:f>Лист1!$B$2:$B$15</c:f>
              <c:numCache>
                <c:formatCode>General</c:formatCode>
                <c:ptCount val="14"/>
                <c:pt idx="0">
                  <c:v>16</c:v>
                </c:pt>
                <c:pt idx="1">
                  <c:v>9.4</c:v>
                </c:pt>
                <c:pt idx="2">
                  <c:v>69</c:v>
                </c:pt>
                <c:pt idx="3">
                  <c:v>25</c:v>
                </c:pt>
                <c:pt idx="4">
                  <c:v>0</c:v>
                </c:pt>
                <c:pt idx="5">
                  <c:v>6.25</c:v>
                </c:pt>
                <c:pt idx="6">
                  <c:v>12.5</c:v>
                </c:pt>
                <c:pt idx="7">
                  <c:v>41</c:v>
                </c:pt>
                <c:pt idx="8">
                  <c:v>19</c:v>
                </c:pt>
                <c:pt idx="9">
                  <c:v>47</c:v>
                </c:pt>
                <c:pt idx="10">
                  <c:v>47</c:v>
                </c:pt>
                <c:pt idx="11">
                  <c:v>34</c:v>
                </c:pt>
                <c:pt idx="12">
                  <c:v>3</c:v>
                </c:pt>
                <c:pt idx="13">
                  <c:v>9.4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Родители %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Val val="1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Лист1!$A$2:$A$15</c:f>
              <c:numCache>
                <c:formatCode>General</c:formatCode>
                <c:ptCount val="1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</c:numCache>
            </c:numRef>
          </c:cat>
          <c:val>
            <c:numRef>
              <c:f>Лист1!$C$2:$C$15</c:f>
              <c:numCache>
                <c:formatCode>General</c:formatCode>
                <c:ptCount val="14"/>
                <c:pt idx="0">
                  <c:v>12</c:v>
                </c:pt>
                <c:pt idx="1">
                  <c:v>16</c:v>
                </c:pt>
                <c:pt idx="2">
                  <c:v>64</c:v>
                </c:pt>
                <c:pt idx="3">
                  <c:v>24</c:v>
                </c:pt>
                <c:pt idx="4">
                  <c:v>8</c:v>
                </c:pt>
                <c:pt idx="5">
                  <c:v>12</c:v>
                </c:pt>
                <c:pt idx="6">
                  <c:v>8</c:v>
                </c:pt>
                <c:pt idx="7">
                  <c:v>48</c:v>
                </c:pt>
                <c:pt idx="8">
                  <c:v>28</c:v>
                </c:pt>
                <c:pt idx="9">
                  <c:v>40</c:v>
                </c:pt>
                <c:pt idx="10">
                  <c:v>48</c:v>
                </c:pt>
                <c:pt idx="11">
                  <c:v>32</c:v>
                </c:pt>
                <c:pt idx="12">
                  <c:v>4</c:v>
                </c:pt>
                <c:pt idx="13">
                  <c:v>8</c:v>
                </c:pt>
              </c:numCache>
            </c:numRef>
          </c:val>
        </c:ser>
        <c:dLbls>
          <c:showVal val="1"/>
        </c:dLbls>
        <c:gapWidth val="219"/>
        <c:overlap val="-27"/>
        <c:axId val="136363392"/>
        <c:axId val="60494976"/>
      </c:barChart>
      <c:catAx>
        <c:axId val="136363392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60494976"/>
        <c:crosses val="autoZero"/>
        <c:auto val="1"/>
        <c:lblAlgn val="ctr"/>
        <c:lblOffset val="100"/>
      </c:catAx>
      <c:valAx>
        <c:axId val="60494976"/>
        <c:scaling>
          <c:orientation val="minMax"/>
        </c:scaling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363633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Итоги</a:t>
            </a:r>
            <a:r>
              <a:rPr lang="ru-RU" sz="2000" b="1" baseline="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проведения изучения обучения</a:t>
            </a:r>
          </a:p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2000" b="1" baseline="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учащихся 10 класса и их родителей</a:t>
            </a:r>
            <a:endParaRPr lang="ru-RU" sz="2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c:rich>
      </c:tx>
      <c:layout>
        <c:manualLayout>
          <c:xMode val="edge"/>
          <c:yMode val="edge"/>
          <c:x val="0.22322983861489964"/>
          <c:y val="0"/>
        </c:manualLayout>
      </c:layout>
      <c:spPr>
        <a:noFill/>
        <a:ln>
          <a:noFill/>
        </a:ln>
        <a:effectLst/>
      </c:spPr>
    </c:title>
    <c:plotArea>
      <c:layout>
        <c:manualLayout>
          <c:layoutTarget val="inner"/>
          <c:xMode val="edge"/>
          <c:yMode val="edge"/>
          <c:x val="5.0295392763404494E-2"/>
          <c:y val="5.7305131324325784E-2"/>
          <c:w val="0.93333555961754777"/>
          <c:h val="0.83099869105294599"/>
        </c:manualLayout>
      </c:layout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Дети %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Val val="1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Лист1!$A$2:$A$15</c:f>
              <c:numCache>
                <c:formatCode>General</c:formatCode>
                <c:ptCount val="1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</c:numCache>
            </c:numRef>
          </c:cat>
          <c:val>
            <c:numRef>
              <c:f>Лист1!$B$2:$B$15</c:f>
              <c:numCache>
                <c:formatCode>General</c:formatCode>
                <c:ptCount val="14"/>
                <c:pt idx="0">
                  <c:v>39</c:v>
                </c:pt>
                <c:pt idx="1">
                  <c:v>4.3</c:v>
                </c:pt>
                <c:pt idx="2">
                  <c:v>65</c:v>
                </c:pt>
                <c:pt idx="3">
                  <c:v>13</c:v>
                </c:pt>
                <c:pt idx="4">
                  <c:v>0</c:v>
                </c:pt>
                <c:pt idx="5">
                  <c:v>0</c:v>
                </c:pt>
                <c:pt idx="6">
                  <c:v>13</c:v>
                </c:pt>
                <c:pt idx="7">
                  <c:v>52</c:v>
                </c:pt>
                <c:pt idx="8">
                  <c:v>8.7000000000000011</c:v>
                </c:pt>
                <c:pt idx="9">
                  <c:v>65</c:v>
                </c:pt>
                <c:pt idx="10">
                  <c:v>30</c:v>
                </c:pt>
                <c:pt idx="11">
                  <c:v>52</c:v>
                </c:pt>
                <c:pt idx="12">
                  <c:v>4.3</c:v>
                </c:pt>
                <c:pt idx="13">
                  <c:v>0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Родители %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dLbls>
            <c:dLbl>
              <c:idx val="3"/>
              <c:layout>
                <c:manualLayout>
                  <c:x val="1.414750005319238E-2"/>
                  <c:y val="0"/>
                </c:manualLayout>
              </c:layout>
              <c:dLblPos val="outEnd"/>
              <c:showVal val="1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Val val="1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Лист1!$A$2:$A$15</c:f>
              <c:numCache>
                <c:formatCode>General</c:formatCode>
                <c:ptCount val="1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</c:numCache>
            </c:numRef>
          </c:cat>
          <c:val>
            <c:numRef>
              <c:f>Лист1!$C$2:$C$15</c:f>
              <c:numCache>
                <c:formatCode>General</c:formatCode>
                <c:ptCount val="14"/>
                <c:pt idx="0">
                  <c:v>50</c:v>
                </c:pt>
                <c:pt idx="1">
                  <c:v>6.25</c:v>
                </c:pt>
                <c:pt idx="2">
                  <c:v>75</c:v>
                </c:pt>
                <c:pt idx="3">
                  <c:v>12.5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69</c:v>
                </c:pt>
                <c:pt idx="8">
                  <c:v>0</c:v>
                </c:pt>
                <c:pt idx="9">
                  <c:v>43</c:v>
                </c:pt>
                <c:pt idx="10">
                  <c:v>31</c:v>
                </c:pt>
                <c:pt idx="11">
                  <c:v>94</c:v>
                </c:pt>
                <c:pt idx="12">
                  <c:v>0</c:v>
                </c:pt>
                <c:pt idx="13">
                  <c:v>0</c:v>
                </c:pt>
              </c:numCache>
            </c:numRef>
          </c:val>
        </c:ser>
        <c:dLbls>
          <c:showVal val="1"/>
        </c:dLbls>
        <c:gapWidth val="219"/>
        <c:overlap val="-27"/>
        <c:axId val="136366720"/>
        <c:axId val="136577408"/>
      </c:barChart>
      <c:catAx>
        <c:axId val="136366720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36577408"/>
        <c:crosses val="autoZero"/>
        <c:auto val="1"/>
        <c:lblAlgn val="ctr"/>
        <c:lblOffset val="100"/>
      </c:catAx>
      <c:valAx>
        <c:axId val="136577408"/>
        <c:scaling>
          <c:orientation val="minMax"/>
        </c:scaling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363667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1C5FCB-A1C8-4435-B00C-F13CB5F77194}" type="datetimeFigureOut">
              <a:rPr lang="ru-RU" smtClean="0"/>
              <a:pPr/>
              <a:t>11.12.2018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038FE-46BE-4860-9F2D-C353B5268365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7" name="Picture 4" descr="http://www.playcast.ru/uploads/2014/03/18/7897637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330" y="-76200"/>
            <a:ext cx="2675720" cy="31665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http://flatcast.web.tr/images/imported/2014/01/564.pn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0201573" flipH="1">
            <a:off x="6018061" y="3426857"/>
            <a:ext cx="2999614" cy="35168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566765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1C5FCB-A1C8-4435-B00C-F13CB5F77194}" type="datetimeFigureOut">
              <a:rPr lang="ru-RU" smtClean="0"/>
              <a:pPr/>
              <a:t>11.12.2018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038FE-46BE-4860-9F2D-C353B5268365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7" name="Picture 4" descr="http://www.playcast.ru/uploads/2014/03/18/7897637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1919107">
            <a:off x="6333361" y="3702708"/>
            <a:ext cx="2675720" cy="31665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3401505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1C5FCB-A1C8-4435-B00C-F13CB5F77194}" type="datetimeFigureOut">
              <a:rPr lang="ru-RU" smtClean="0"/>
              <a:pPr/>
              <a:t>11.12.2018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038FE-46BE-4860-9F2D-C353B5268365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7" name="Picture 2" descr="https://img-fotki.yandex.ru/get/51/132297003.db/0_1375e5_89c17fd9_orig.png"/>
          <p:cNvPicPr>
            <a:picLocks noChangeAspect="1" noChangeArrowheads="1"/>
          </p:cNvPicPr>
          <p:nvPr userDrawn="1"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44699" y="434446"/>
            <a:ext cx="5441951" cy="61044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http://www.playcast.ru/uploads/2014/03/18/7897637.pn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9924056">
            <a:off x="5358710" y="3211436"/>
            <a:ext cx="1878145" cy="2222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7800588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1C5FCB-A1C8-4435-B00C-F13CB5F77194}" type="datetimeFigureOut">
              <a:rPr lang="ru-RU" smtClean="0"/>
              <a:pPr/>
              <a:t>11.12.2018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038FE-46BE-4860-9F2D-C353B526836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5081575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1C5FCB-A1C8-4435-B00C-F13CB5F77194}" type="datetimeFigureOut">
              <a:rPr lang="ru-RU" smtClean="0"/>
              <a:pPr/>
              <a:t>11.12.2018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038FE-46BE-4860-9F2D-C353B526836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230438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1C5FCB-A1C8-4435-B00C-F13CB5F77194}" type="datetimeFigureOut">
              <a:rPr lang="ru-RU" smtClean="0"/>
              <a:pPr/>
              <a:t>11.12.2018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038FE-46BE-4860-9F2D-C353B526836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0729349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1C5FCB-A1C8-4435-B00C-F13CB5F77194}" type="datetimeFigureOut">
              <a:rPr lang="ru-RU" smtClean="0"/>
              <a:pPr/>
              <a:t>11.12.2018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038FE-46BE-4860-9F2D-C353B5268365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5" name="Picture 2" descr="http://www.clipartkid.com/images/276/lined-paper-clip-art-at-clker-com-vector-clip-art-online-royalty-IsxFnz-clipart.png"/>
          <p:cNvPicPr>
            <a:picLocks noChangeAspect="1" noChangeArrowheads="1"/>
          </p:cNvPicPr>
          <p:nvPr userDrawn="1"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6181" y="379821"/>
            <a:ext cx="8737686" cy="62231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5551963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1C5FCB-A1C8-4435-B00C-F13CB5F77194}" type="datetimeFigureOut">
              <a:rPr lang="ru-RU" smtClean="0"/>
              <a:pPr/>
              <a:t>11.12.2018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038FE-46BE-4860-9F2D-C353B526836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818509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1C5FCB-A1C8-4435-B00C-F13CB5F77194}" type="datetimeFigureOut">
              <a:rPr lang="ru-RU" smtClean="0"/>
              <a:pPr/>
              <a:t>11.12.2018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038FE-46BE-4860-9F2D-C353B526836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885224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1C5FCB-A1C8-4435-B00C-F13CB5F77194}" type="datetimeFigureOut">
              <a:rPr lang="ru-RU" smtClean="0"/>
              <a:pPr/>
              <a:t>11.12.2018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038FE-46BE-4860-9F2D-C353B526836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716286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1C5FCB-A1C8-4435-B00C-F13CB5F77194}" type="datetimeFigureOut">
              <a:rPr lang="ru-RU" smtClean="0"/>
              <a:pPr/>
              <a:t>11.12.2018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038FE-46BE-4860-9F2D-C353B526836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0867407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1C5FCB-A1C8-4435-B00C-F13CB5F77194}" type="datetimeFigureOut">
              <a:rPr lang="ru-RU" smtClean="0"/>
              <a:pPr/>
              <a:t>11.12.2018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038FE-46BE-4860-9F2D-C353B5268365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0" name="Picture 4" descr="http://img-fotki.yandex.ru/get/6511/16969765.4c/0_69076_6cb9a934_orig.png"/>
          <p:cNvPicPr>
            <a:picLocks noChangeAspect="1" noChangeArrowheads="1"/>
          </p:cNvPicPr>
          <p:nvPr userDrawn="1"/>
        </p:nvPicPr>
        <p:blipFill rotWithShape="1">
          <a:blip r:embed="rId2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brightnessContrast bright="68000" contrast="5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4456" r="46743"/>
          <a:stretch/>
        </p:blipFill>
        <p:spPr bwMode="auto">
          <a:xfrm>
            <a:off x="6570134" y="-108920"/>
            <a:ext cx="2504856" cy="5386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4" descr="http://www.playcast.ru/uploads/2014/03/18/7897637.png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1919107">
            <a:off x="6333361" y="3702708"/>
            <a:ext cx="2675720" cy="31665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4" descr="http://www.playcast.ru/uploads/2014/03/18/7897637.png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47961">
            <a:off x="136765" y="-53259"/>
            <a:ext cx="2675720" cy="31665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0059264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microsoft.com/office/2007/relationships/hdphoto" Target="../media/hdphoto2.wdp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microsoft.com/office/2007/relationships/hdphoto" Target="../media/hdphoto1.wdp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1C5FCB-A1C8-4435-B00C-F13CB5F77194}" type="datetimeFigureOut">
              <a:rPr lang="ru-RU" smtClean="0"/>
              <a:pPr/>
              <a:t>11.12.2018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B038FE-46BE-4860-9F2D-C353B5268365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7" name="Picture 4" descr="http://img-fotki.yandex.ru/get/6511/16969765.4c/0_69076_6cb9a934_orig.png"/>
          <p:cNvPicPr>
            <a:picLocks noChangeAspect="1" noChangeArrowheads="1"/>
          </p:cNvPicPr>
          <p:nvPr userDrawn="1"/>
        </p:nvPicPr>
        <p:blipFill rotWithShape="1">
          <a:blip r:embed="rId14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 xmlns="">
                  <a14:imgLayer r:embed="rId15">
                    <a14:imgEffect>
                      <a14:brightnessContrast bright="68000" contrast="5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5040" r="-1"/>
          <a:stretch/>
        </p:blipFill>
        <p:spPr bwMode="auto">
          <a:xfrm>
            <a:off x="50800" y="6484572"/>
            <a:ext cx="6519333" cy="5386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http://img-fotki.yandex.ru/get/6511/16969765.4c/0_69076_6cb9a934_orig.png"/>
          <p:cNvPicPr>
            <a:picLocks noChangeAspect="1" noChangeArrowheads="1"/>
          </p:cNvPicPr>
          <p:nvPr userDrawn="1"/>
        </p:nvPicPr>
        <p:blipFill rotWithShape="1">
          <a:blip r:embed="rId14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 xmlns="">
                  <a14:imgLayer r:embed="rId15">
                    <a14:imgEffect>
                      <a14:brightnessContrast bright="68000" contrast="5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5333" r="-1"/>
          <a:stretch/>
        </p:blipFill>
        <p:spPr bwMode="auto">
          <a:xfrm>
            <a:off x="76200" y="-111861"/>
            <a:ext cx="6493933" cy="5386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http://img-fotki.yandex.ru/get/6511/16969765.4c/0_69076_6cb9a934_orig.png"/>
          <p:cNvPicPr>
            <a:picLocks noChangeAspect="1" noChangeArrowheads="1"/>
          </p:cNvPicPr>
          <p:nvPr userDrawn="1"/>
        </p:nvPicPr>
        <p:blipFill rotWithShape="1">
          <a:blip r:embed="rId16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 xmlns="">
                  <a14:imgLayer r:embed="rId17">
                    <a14:imgEffect>
                      <a14:brightnessContrast bright="68000" contrast="5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4456" r="46842"/>
          <a:stretch/>
        </p:blipFill>
        <p:spPr bwMode="auto">
          <a:xfrm>
            <a:off x="6570134" y="6484571"/>
            <a:ext cx="2496228" cy="5386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http://img-fotki.yandex.ru/get/6511/16969765.4c/0_69076_6cb9a934_orig.png"/>
          <p:cNvPicPr>
            <a:picLocks noChangeAspect="1" noChangeArrowheads="1"/>
          </p:cNvPicPr>
          <p:nvPr userDrawn="1"/>
        </p:nvPicPr>
        <p:blipFill rotWithShape="1">
          <a:blip r:embed="rId14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 xmlns="">
                  <a14:imgLayer r:embed="rId15">
                    <a14:imgEffect>
                      <a14:brightnessContrast bright="68000" contrast="5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4456" r="46743"/>
          <a:stretch/>
        </p:blipFill>
        <p:spPr bwMode="auto">
          <a:xfrm>
            <a:off x="6570134" y="-108920"/>
            <a:ext cx="2504856" cy="5386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 descr="http://img-fotki.yandex.ru/get/6511/16969765.4c/0_69076_6cb9a934_orig.png"/>
          <p:cNvPicPr>
            <a:picLocks noChangeAspect="1" noChangeArrowheads="1"/>
          </p:cNvPicPr>
          <p:nvPr userDrawn="1"/>
        </p:nvPicPr>
        <p:blipFill rotWithShape="1">
          <a:blip r:embed="rId14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 xmlns="">
                  <a14:imgLayer r:embed="rId15">
                    <a14:imgEffect>
                      <a14:brightnessContrast bright="68000" contrast="5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4456"/>
          <a:stretch/>
        </p:blipFill>
        <p:spPr bwMode="auto">
          <a:xfrm rot="5400000">
            <a:off x="5691775" y="3185527"/>
            <a:ext cx="6570133" cy="5386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 descr="http://img-fotki.yandex.ru/get/6511/16969765.4c/0_69076_6cb9a934_orig.png"/>
          <p:cNvPicPr>
            <a:picLocks noChangeAspect="1" noChangeArrowheads="1"/>
          </p:cNvPicPr>
          <p:nvPr userDrawn="1"/>
        </p:nvPicPr>
        <p:blipFill rotWithShape="1">
          <a:blip r:embed="rId14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 xmlns="">
                  <a14:imgLayer r:embed="rId15">
                    <a14:imgEffect>
                      <a14:brightnessContrast bright="68000" contrast="5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4456"/>
          <a:stretch/>
        </p:blipFill>
        <p:spPr bwMode="auto">
          <a:xfrm rot="5400000">
            <a:off x="-3195052" y="3173205"/>
            <a:ext cx="6570133" cy="5386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626173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5" r:id="rId1"/>
    <p:sldLayoutId id="2147483906" r:id="rId2"/>
    <p:sldLayoutId id="2147483907" r:id="rId3"/>
    <p:sldLayoutId id="2147483908" r:id="rId4"/>
    <p:sldLayoutId id="2147483909" r:id="rId5"/>
    <p:sldLayoutId id="2147483910" r:id="rId6"/>
    <p:sldLayoutId id="2147483911" r:id="rId7"/>
    <p:sldLayoutId id="2147483912" r:id="rId8"/>
    <p:sldLayoutId id="2147483913" r:id="rId9"/>
    <p:sldLayoutId id="2147483914" r:id="rId10"/>
    <p:sldLayoutId id="2147483915" r:id="rId11"/>
    <p:sldLayoutId id="2147483916" r:id="rId1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 txBox="1">
            <a:spLocks/>
          </p:cNvSpPr>
          <p:nvPr/>
        </p:nvSpPr>
        <p:spPr>
          <a:xfrm>
            <a:off x="827828" y="1122629"/>
            <a:ext cx="7886700" cy="94641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fontAlgn="base">
              <a:spcAft>
                <a:spcPct val="0"/>
              </a:spcAft>
              <a:defRPr/>
            </a:pPr>
            <a:endParaRPr lang="ru-RU" sz="6000" b="1" dirty="0">
              <a:ln w="19050">
                <a:solidFill>
                  <a:prstClr val="white"/>
                </a:solidFill>
                <a:prstDash val="solid"/>
              </a:ln>
              <a:solidFill>
                <a:srgbClr val="0070C0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Monotype Corsiva" pitchFamily="66" charset="0"/>
              <a:cs typeface="Arial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388943" y="6055206"/>
            <a:ext cx="182857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/>
              <a:t>http://pedsovet.su/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704108" y="595744"/>
            <a:ext cx="6026727" cy="46474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2400" b="1" dirty="0" smtClean="0">
              <a:solidFill>
                <a:schemeClr val="accent5">
                  <a:lumMod val="50000"/>
                </a:schemeClr>
              </a:solidFill>
              <a:latin typeface="Batang" pitchFamily="18" charset="-127"/>
              <a:ea typeface="Batang" pitchFamily="18" charset="-127"/>
            </a:endParaRPr>
          </a:p>
          <a:p>
            <a:pPr algn="ctr"/>
            <a:r>
              <a:rPr lang="ru-RU" sz="24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ea typeface="Batang" pitchFamily="18" charset="-127"/>
                <a:cs typeface="Times New Roman" pitchFamily="18" charset="0"/>
              </a:rPr>
              <a:t>Педагогический совет</a:t>
            </a:r>
          </a:p>
          <a:p>
            <a:pPr algn="ctr"/>
            <a:r>
              <a:rPr lang="ru-RU" sz="2400" b="1" i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ea typeface="Batang" pitchFamily="18" charset="-127"/>
                <a:cs typeface="Times New Roman" pitchFamily="18" charset="0"/>
              </a:rPr>
              <a:t>«Как мотивировать учащихся к учению?»</a:t>
            </a:r>
          </a:p>
          <a:p>
            <a:pPr algn="ctr"/>
            <a:endParaRPr lang="ru-RU" sz="2400" b="1" dirty="0" smtClean="0">
              <a:solidFill>
                <a:schemeClr val="accent5">
                  <a:lumMod val="50000"/>
                </a:schemeClr>
              </a:solidFill>
              <a:latin typeface="Times New Roman" pitchFamily="18" charset="0"/>
              <a:ea typeface="Batang" pitchFamily="18" charset="-127"/>
              <a:cs typeface="Times New Roman" pitchFamily="18" charset="0"/>
            </a:endParaRPr>
          </a:p>
          <a:p>
            <a:pPr algn="ctr"/>
            <a:endParaRPr lang="ru-RU" sz="2400" b="1" dirty="0">
              <a:solidFill>
                <a:schemeClr val="accent5">
                  <a:lumMod val="50000"/>
                </a:schemeClr>
              </a:solidFill>
              <a:latin typeface="Times New Roman" pitchFamily="18" charset="0"/>
              <a:ea typeface="Batang" pitchFamily="18" charset="-127"/>
              <a:cs typeface="Times New Roman" pitchFamily="18" charset="0"/>
            </a:endParaRPr>
          </a:p>
          <a:p>
            <a:pPr algn="ctr"/>
            <a:r>
              <a:rPr lang="ru-RU" sz="28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ea typeface="Batang" pitchFamily="18" charset="-127"/>
                <a:cs typeface="Times New Roman" pitchFamily="18" charset="0"/>
              </a:rPr>
              <a:t>«</a:t>
            </a:r>
            <a:r>
              <a:rPr lang="ru-RU" sz="28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ea typeface="Batang" pitchFamily="18" charset="-127"/>
                <a:cs typeface="Times New Roman" pitchFamily="18" charset="0"/>
              </a:rPr>
              <a:t>Возрастные особенности мотивации учения у учащихся»</a:t>
            </a:r>
            <a:endParaRPr lang="ru-RU" sz="2800" dirty="0">
              <a:solidFill>
                <a:schemeClr val="accent5">
                  <a:lumMod val="50000"/>
                </a:schemeClr>
              </a:solidFill>
              <a:latin typeface="Times New Roman" pitchFamily="18" charset="0"/>
              <a:ea typeface="Batang" pitchFamily="18" charset="-127"/>
              <a:cs typeface="Times New Roman" pitchFamily="18" charset="0"/>
            </a:endParaRPr>
          </a:p>
          <a:p>
            <a:pPr algn="ctr"/>
            <a:endParaRPr lang="ru-RU" sz="2400" b="1" dirty="0" smtClean="0">
              <a:solidFill>
                <a:schemeClr val="accent5">
                  <a:lumMod val="50000"/>
                </a:schemeClr>
              </a:solidFill>
              <a:latin typeface="Times New Roman" pitchFamily="18" charset="0"/>
              <a:ea typeface="Batang" pitchFamily="18" charset="-127"/>
              <a:cs typeface="Times New Roman" pitchFamily="18" charset="0"/>
            </a:endParaRPr>
          </a:p>
          <a:p>
            <a:pPr algn="r"/>
            <a:r>
              <a:rPr lang="ru-RU" sz="24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ea typeface="Batang" pitchFamily="18" charset="-127"/>
                <a:cs typeface="Times New Roman" pitchFamily="18" charset="0"/>
              </a:rPr>
              <a:t>Доклад педагога-психолога </a:t>
            </a:r>
          </a:p>
          <a:p>
            <a:pPr algn="r"/>
            <a:r>
              <a:rPr lang="ru-RU" sz="24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ea typeface="Batang" pitchFamily="18" charset="-127"/>
                <a:cs typeface="Times New Roman" pitchFamily="18" charset="0"/>
              </a:rPr>
              <a:t>МБОУ «СШ № 16»</a:t>
            </a:r>
          </a:p>
          <a:p>
            <a:pPr algn="r"/>
            <a:r>
              <a:rPr lang="ru-RU" sz="24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ea typeface="Batang" pitchFamily="18" charset="-127"/>
                <a:cs typeface="Times New Roman" pitchFamily="18" charset="0"/>
              </a:rPr>
              <a:t>Кислой Татьяны Александровны</a:t>
            </a:r>
          </a:p>
          <a:p>
            <a:pPr algn="ctr"/>
            <a:endParaRPr lang="ru-RU" sz="2400" b="1" dirty="0">
              <a:solidFill>
                <a:schemeClr val="accent5">
                  <a:lumMod val="50000"/>
                </a:schemeClr>
              </a:solidFill>
              <a:latin typeface="Times New Roman" pitchFamily="18" charset="0"/>
              <a:ea typeface="Batang" pitchFamily="18" charset="-127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74275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540326"/>
            <a:ext cx="8229600" cy="863023"/>
          </a:xfrm>
        </p:spPr>
        <p:txBody>
          <a:bodyPr>
            <a:noAutofit/>
          </a:bodyPr>
          <a:lstStyle/>
          <a:p>
            <a:pPr algn="just"/>
            <a:r>
              <a:rPr lang="ru-RU" altLang="ru-RU" sz="2000" b="1" dirty="0" smtClean="0">
                <a:solidFill>
                  <a:schemeClr val="accent5">
                    <a:lumMod val="50000"/>
                  </a:schemeClr>
                </a:solidFill>
              </a:rPr>
              <a:t>Учебная мотивация</a:t>
            </a:r>
            <a:r>
              <a:rPr lang="ru-RU" altLang="ru-RU" sz="2000" dirty="0" smtClean="0">
                <a:solidFill>
                  <a:schemeClr val="accent5">
                    <a:lumMod val="50000"/>
                  </a:schemeClr>
                </a:solidFill>
              </a:rPr>
              <a:t> – проявляемая учащимися мотивированная активность при достижении целей учения. Наиболее значимыми для учащихся являются следующие мотивы</a:t>
            </a:r>
            <a:r>
              <a:rPr lang="ru-RU" altLang="ru-RU" sz="2400" dirty="0" smtClean="0">
                <a:solidFill>
                  <a:schemeClr val="accent5">
                    <a:lumMod val="50000"/>
                  </a:schemeClr>
                </a:solidFill>
              </a:rPr>
              <a:t>:</a:t>
            </a:r>
            <a:endParaRPr lang="ru-RU" altLang="ru-RU" sz="2400" dirty="0" smtClean="0"/>
          </a:p>
        </p:txBody>
      </p:sp>
      <p:sp>
        <p:nvSpPr>
          <p:cNvPr id="5123" name="Rectangle 3"/>
          <p:cNvSpPr>
            <a:spLocks noGrp="1" noChangeArrowheads="1"/>
          </p:cNvSpPr>
          <p:nvPr>
            <p:ph idx="1"/>
          </p:nvPr>
        </p:nvSpPr>
        <p:spPr>
          <a:xfrm>
            <a:off x="953222" y="1717963"/>
            <a:ext cx="7484196" cy="4134139"/>
          </a:xfrm>
        </p:spPr>
        <p:txBody>
          <a:bodyPr>
            <a:normAutofit/>
          </a:bodyPr>
          <a:lstStyle/>
          <a:p>
            <a:pPr algn="just" eaLnBrk="1" hangingPunct="1">
              <a:lnSpc>
                <a:spcPct val="80000"/>
              </a:lnSpc>
              <a:buFontTx/>
              <a:buNone/>
            </a:pPr>
            <a:r>
              <a:rPr lang="ru-RU" altLang="ru-RU" b="1" dirty="0" smtClean="0">
                <a:solidFill>
                  <a:schemeClr val="accent5">
                    <a:lumMod val="50000"/>
                  </a:schemeClr>
                </a:solidFill>
              </a:rPr>
              <a:t>   </a:t>
            </a:r>
            <a:endParaRPr lang="ru-RU" altLang="ru-RU" sz="2400" dirty="0" smtClean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1053" y="1482436"/>
            <a:ext cx="7813965" cy="4211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dirty="0" smtClean="0"/>
              <a:t>Младший школьный возраст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>
          <a:xfrm>
            <a:off x="3348039" y="1385455"/>
            <a:ext cx="4535197" cy="4405745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algn="just" eaLnBrk="1" hangingPunct="1">
              <a:lnSpc>
                <a:spcPct val="80000"/>
              </a:lnSpc>
              <a:buFontTx/>
              <a:buNone/>
            </a:pPr>
            <a:r>
              <a:rPr lang="ru-RU" altLang="ru-RU" sz="2000" dirty="0" smtClean="0"/>
              <a:t>	</a:t>
            </a:r>
            <a:r>
              <a:rPr lang="ru-RU" altLang="ru-RU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В мотивации учения младших школьников ведущую роль играют </a:t>
            </a:r>
            <a:r>
              <a:rPr lang="ru-RU" altLang="ru-RU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широкие социальные мотивы, прежде всего «позиционный» мотив (быть хорошим учеником) и мотив долга и ответственности (чувство долга перед учителями и родителями).</a:t>
            </a:r>
            <a:r>
              <a:rPr lang="ru-RU" altLang="ru-RU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altLang="ru-RU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  Собственно учебная мотивация не занимает  значимого места в мотивации учения детей в начальной школе, они не испытывают серьезного интереса к содержанию и способам учебной деятельности. </a:t>
            </a:r>
          </a:p>
        </p:txBody>
      </p:sp>
      <p:pic>
        <p:nvPicPr>
          <p:cNvPr id="6149" name="Picture 5" descr="osob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0824" y="1401280"/>
            <a:ext cx="2949575" cy="42724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3879273" y="401782"/>
            <a:ext cx="4433453" cy="1745672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ru-RU" altLang="ru-RU" dirty="0" smtClean="0"/>
              <a:t>    </a:t>
            </a:r>
            <a:r>
              <a:rPr lang="ru-RU" altLang="ru-RU" sz="4900" dirty="0" smtClean="0"/>
              <a:t>Подростковый</a:t>
            </a:r>
            <a:br>
              <a:rPr lang="ru-RU" altLang="ru-RU" sz="4900" dirty="0" smtClean="0"/>
            </a:br>
            <a:r>
              <a:rPr lang="ru-RU" altLang="ru-RU" sz="4900" dirty="0" smtClean="0"/>
              <a:t> возраст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idx="1"/>
          </p:nvPr>
        </p:nvSpPr>
        <p:spPr>
          <a:xfrm>
            <a:off x="215179" y="2576945"/>
            <a:ext cx="7792748" cy="3325091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algn="just" eaLnBrk="1" hangingPunct="1">
              <a:lnSpc>
                <a:spcPct val="80000"/>
              </a:lnSpc>
              <a:buFontTx/>
              <a:buNone/>
            </a:pPr>
            <a:r>
              <a:rPr lang="ru-RU" altLang="ru-RU" sz="1800" dirty="0" smtClean="0"/>
              <a:t>     </a:t>
            </a:r>
            <a:r>
              <a:rPr lang="ru-RU" altLang="ru-RU" sz="2400" dirty="0" smtClean="0"/>
              <a:t>С переходом на основное общее образование происходят </a:t>
            </a:r>
            <a:r>
              <a:rPr lang="ru-RU" altLang="ru-RU" sz="2400" b="1" dirty="0" smtClean="0"/>
              <a:t>серьезные изменения в мотивационной сфере детей.</a:t>
            </a:r>
            <a:r>
              <a:rPr lang="ru-RU" altLang="ru-RU" sz="2400" dirty="0" smtClean="0"/>
              <a:t> </a:t>
            </a:r>
            <a:r>
              <a:rPr lang="ru-RU" altLang="ru-RU" sz="2400" u="sng" dirty="0" smtClean="0"/>
              <a:t>Мотив долга и ответственности отходит на вторые позиции, а другие социальные мотивы подростком недостаточно осознаны. </a:t>
            </a:r>
          </a:p>
          <a:p>
            <a:pPr algn="just" eaLnBrk="1" hangingPunct="1">
              <a:lnSpc>
                <a:spcPct val="80000"/>
              </a:lnSpc>
              <a:buFontTx/>
              <a:buNone/>
            </a:pPr>
            <a:r>
              <a:rPr lang="ru-RU" altLang="ru-RU" sz="2400" dirty="0" smtClean="0"/>
              <a:t>  Важнейшая потребность детей подросткового возраста – </a:t>
            </a:r>
            <a:r>
              <a:rPr lang="ru-RU" altLang="ru-RU" sz="2400" u="sng" dirty="0" smtClean="0"/>
              <a:t>это потребность в самоутверждении, желание занять определенное место в коллективе.</a:t>
            </a:r>
            <a:r>
              <a:rPr lang="ru-RU" altLang="ru-RU" sz="2400" dirty="0" smtClean="0"/>
              <a:t> Поэтому притязание на признание со стороны сверстников может стать важным </a:t>
            </a:r>
            <a:r>
              <a:rPr lang="ru-RU" altLang="ru-RU" sz="2400" u="sng" dirty="0" smtClean="0"/>
              <a:t>стимулом к учению.</a:t>
            </a:r>
          </a:p>
          <a:p>
            <a:pPr algn="just" eaLnBrk="1" hangingPunct="1">
              <a:lnSpc>
                <a:spcPct val="80000"/>
              </a:lnSpc>
              <a:buFontTx/>
              <a:buNone/>
            </a:pPr>
            <a:endParaRPr lang="ru-RU" altLang="ru-RU" sz="2400" u="sng" dirty="0" smtClean="0"/>
          </a:p>
        </p:txBody>
      </p:sp>
      <p:pic>
        <p:nvPicPr>
          <p:cNvPr id="2" name="Picture 2" descr="http://5psy.ru/wp-content/uploads/2014/08/schoolchild-240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9764" y="286521"/>
            <a:ext cx="3826289" cy="212359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54182" y="2632364"/>
            <a:ext cx="7398327" cy="33101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100" b="1" dirty="0" smtClean="0"/>
              <a:t>У старших школьников главными становятся мотивы, определяемые представлениями о своем будущем. В этом возрасте отмечается большая избирательность познавательных мотивов, которая продиктована выбором профессии. Происходит рождение новых мотивов — профессиональных. Они и начинают преобладать. Усиливается интерес к выбору способа действий с учебным предметом, к методам теоретического и творческого мышления. Существенно развиваются мотивы самообразования. </a:t>
            </a:r>
          </a:p>
        </p:txBody>
      </p:sp>
      <p:pic>
        <p:nvPicPr>
          <p:cNvPr id="9218" name="Picture 2" descr="http://www.idrenome.ru/img/contents/2833/47d038452bed13694477c24668f3f7f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5019" y="262578"/>
            <a:ext cx="3602182" cy="2400517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4316628" y="1149928"/>
            <a:ext cx="3289517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dirty="0" smtClean="0"/>
              <a:t>Старшие школьники</a:t>
            </a:r>
            <a:endParaRPr lang="ru-RU" sz="4400" dirty="0"/>
          </a:p>
        </p:txBody>
      </p:sp>
    </p:spTree>
    <p:extLst>
      <p:ext uri="{BB962C8B-B14F-4D97-AF65-F5344CB8AC3E}">
        <p14:creationId xmlns:p14="http://schemas.microsoft.com/office/powerpoint/2010/main" xmlns="" val="4032358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9" name="Содержимое 8" descr="для презентации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21672" y="166254"/>
            <a:ext cx="8686801" cy="6511637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Диаграмма 9"/>
          <p:cNvGraphicFramePr/>
          <p:nvPr>
            <p:extLst>
              <p:ext uri="{D42A27DB-BD31-4B8C-83A1-F6EECF244321}">
                <p14:modId xmlns:p14="http://schemas.microsoft.com/office/powerpoint/2010/main" xmlns="" val="1644485953"/>
              </p:ext>
            </p:extLst>
          </p:nvPr>
        </p:nvGraphicFramePr>
        <p:xfrm>
          <a:off x="304800" y="207818"/>
          <a:ext cx="8298426" cy="61733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xmlns="" val="251500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Диаграмма 6"/>
          <p:cNvGraphicFramePr/>
          <p:nvPr>
            <p:extLst>
              <p:ext uri="{D42A27DB-BD31-4B8C-83A1-F6EECF244321}">
                <p14:modId xmlns:p14="http://schemas.microsoft.com/office/powerpoint/2010/main" xmlns="" val="1186183818"/>
              </p:ext>
            </p:extLst>
          </p:nvPr>
        </p:nvGraphicFramePr>
        <p:xfrm>
          <a:off x="216310" y="265471"/>
          <a:ext cx="8760541" cy="63123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xmlns="" val="2951004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xmlns="" val="4065747627"/>
              </p:ext>
            </p:extLst>
          </p:nvPr>
        </p:nvGraphicFramePr>
        <p:xfrm>
          <a:off x="167149" y="339213"/>
          <a:ext cx="8976851" cy="65187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xmlns="" val="3844117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1103456"/>
          </a:xfrm>
        </p:spPr>
        <p:txBody>
          <a:bodyPr/>
          <a:lstStyle/>
          <a:p>
            <a:pPr algn="ctr"/>
            <a:r>
              <a:rPr lang="ru-RU" dirty="0" smtClean="0"/>
              <a:t>Рекомендации педагогам по развитию мотивации у учащихся: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28650" y="1454727"/>
            <a:ext cx="7886700" cy="4722236"/>
          </a:xfrm>
        </p:spPr>
        <p:txBody>
          <a:bodyPr>
            <a:normAutofit lnSpcReduction="10000"/>
          </a:bodyPr>
          <a:lstStyle/>
          <a:p>
            <a:r>
              <a:rPr lang="ru-RU" dirty="0" smtClean="0">
                <a:solidFill>
                  <a:srgbClr val="002060"/>
                </a:solidFill>
              </a:rPr>
              <a:t>заботиться о создании общей положительной атмосферы на уроке</a:t>
            </a:r>
          </a:p>
          <a:p>
            <a:r>
              <a:rPr lang="ru-RU" dirty="0" smtClean="0">
                <a:solidFill>
                  <a:srgbClr val="002060"/>
                </a:solidFill>
              </a:rPr>
              <a:t>создавать ситуации успеха в учебной деятельности,</a:t>
            </a:r>
          </a:p>
          <a:p>
            <a:r>
              <a:rPr lang="ru-RU" dirty="0" smtClean="0">
                <a:solidFill>
                  <a:srgbClr val="002060"/>
                </a:solidFill>
              </a:rPr>
              <a:t>использовать интерес учеников к наглядности;</a:t>
            </a:r>
          </a:p>
          <a:p>
            <a:r>
              <a:rPr lang="ru-RU" dirty="0" smtClean="0">
                <a:solidFill>
                  <a:srgbClr val="002060"/>
                </a:solidFill>
              </a:rPr>
              <a:t>целенаправленно эмоционально стимулировать детей на уроке, </a:t>
            </a:r>
          </a:p>
          <a:p>
            <a:r>
              <a:rPr lang="ru-RU" dirty="0" smtClean="0">
                <a:solidFill>
                  <a:srgbClr val="002060"/>
                </a:solidFill>
              </a:rPr>
              <a:t>При развитии мотива достижения ориентируйте учеников на самооценку деятельности</a:t>
            </a:r>
          </a:p>
          <a:p>
            <a:r>
              <a:rPr lang="ru-RU" dirty="0" smtClean="0">
                <a:solidFill>
                  <a:srgbClr val="002060"/>
                </a:solidFill>
              </a:rPr>
              <a:t>помогайте ученикам увидеть связь между их усилиями и результатами труда</a:t>
            </a:r>
          </a:p>
          <a:p>
            <a:r>
              <a:rPr lang="ru-RU" dirty="0" smtClean="0">
                <a:solidFill>
                  <a:srgbClr val="002060"/>
                </a:solidFill>
              </a:rPr>
              <a:t>не допускать учебных перегрузок, переутомления и одновременно низкой плотности режима работы </a:t>
            </a:r>
          </a:p>
          <a:p>
            <a:r>
              <a:rPr lang="ru-RU" dirty="0" smtClean="0">
                <a:solidFill>
                  <a:srgbClr val="002060"/>
                </a:solidFill>
              </a:rPr>
              <a:t>стимулировать познавательный интерес многообразием приемов занимательности</a:t>
            </a:r>
          </a:p>
          <a:p>
            <a:r>
              <a:rPr lang="ru-RU" dirty="0" smtClean="0">
                <a:solidFill>
                  <a:srgbClr val="002060"/>
                </a:solidFill>
              </a:rPr>
              <a:t>использовать проблемно-поисковые методы обучения.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722</TotalTime>
  <Words>240</Words>
  <Application>Microsoft Office PowerPoint</Application>
  <PresentationFormat>Экран (4:3)</PresentationFormat>
  <Paragraphs>42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Слайд 1</vt:lpstr>
      <vt:lpstr>Учебная мотивация – проявляемая учащимися мотивированная активность при достижении целей учения. Наиболее значимыми для учащихся являются следующие мотивы:</vt:lpstr>
      <vt:lpstr>Младший школьный возраст</vt:lpstr>
      <vt:lpstr>    Подростковый  возраст</vt:lpstr>
      <vt:lpstr>Слайд 5</vt:lpstr>
      <vt:lpstr>Слайд 6</vt:lpstr>
      <vt:lpstr>Слайд 7</vt:lpstr>
      <vt:lpstr>Слайд 8</vt:lpstr>
      <vt:lpstr>Слайд 9</vt:lpstr>
      <vt:lpstr>Рекомендации педагогам по развитию мотивации у учащихся:</vt:lpstr>
    </vt:vector>
  </TitlesOfParts>
  <Company>Home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Администратор</cp:lastModifiedBy>
  <cp:revision>71</cp:revision>
  <dcterms:created xsi:type="dcterms:W3CDTF">2016-08-25T16:46:48Z</dcterms:created>
  <dcterms:modified xsi:type="dcterms:W3CDTF">2018-12-11T12:10:23Z</dcterms:modified>
</cp:coreProperties>
</file>