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75" r:id="rId6"/>
    <p:sldId id="272" r:id="rId7"/>
    <p:sldId id="273" r:id="rId8"/>
    <p:sldId id="274" r:id="rId9"/>
    <p:sldId id="262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70724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0592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41727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4433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518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343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0615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12930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9462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737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39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09061D-3FBD-4E17-9747-E7A0AB036163}" type="datetimeFigureOut">
              <a:rPr lang="ru-RU" smtClean="0"/>
              <a:t>27.11.2018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0FF8B-D19B-4BAB-944A-77A1EF0FC2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58065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3063"/>
            <a:ext cx="12192000" cy="6871063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706879" y="1871372"/>
            <a:ext cx="9562012" cy="2200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Психолого-педагогический консилиум:</a:t>
            </a:r>
            <a:endParaRPr lang="ru-RU" sz="3200" i="1" dirty="0" smtClean="0">
              <a:solidFill>
                <a:schemeClr val="accent6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«Педагогическая адаптация учащихся 5-х классов к обучению в основной школе: </a:t>
            </a: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ru-RU" sz="3200" b="1" i="1" dirty="0" smtClean="0">
                <a:solidFill>
                  <a:schemeClr val="accent6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оптимальных условий».</a:t>
            </a:r>
            <a:endParaRPr lang="ru-RU" sz="3200" i="1" dirty="0">
              <a:solidFill>
                <a:schemeClr val="accent6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37209" y="4479460"/>
            <a:ext cx="9535888" cy="11169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Дата проведения: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27 ноября 2018 года</a:t>
            </a:r>
            <a:endParaRPr lang="ru-RU" sz="2800" dirty="0" smtClean="0">
              <a:solidFill>
                <a:schemeClr val="accent2">
                  <a:lumMod val="50000"/>
                </a:schemeClr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2800" b="1" i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Место проведения: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методический кабинет МБОУ «СШ №16»</a:t>
            </a:r>
            <a:endParaRPr lang="ru-RU" sz="2800" dirty="0">
              <a:solidFill>
                <a:schemeClr val="accent2">
                  <a:lumMod val="50000"/>
                </a:schemeClr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603863" y="348530"/>
            <a:ext cx="930075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МУНИЦИПАЛЬНОЕ БЮДЖЕТНОЕ ОБЩЕОБРАЗОВАТЕЛЬНОЕ УЧРЕЖДЕНИЕ</a:t>
            </a:r>
          </a:p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  «СРЕДНЯЯ ШКОЛА №16 ГОРОДА ЕВПАТОРИИ РЕСПУБЛИКИ КРЫМ»</a:t>
            </a:r>
          </a:p>
          <a:p>
            <a:pPr algn="ctr">
              <a:spcBef>
                <a:spcPct val="0"/>
              </a:spcBef>
            </a:pPr>
            <a:r>
              <a:rPr lang="ru-RU" altLang="ru-RU" b="1" dirty="0" smtClean="0">
                <a:latin typeface="Arial" panose="020B0604020202020204" pitchFamily="34" charset="0"/>
              </a:rPr>
              <a:t>(МБОУ «СШ №16»)</a:t>
            </a:r>
            <a:endParaRPr lang="ru-RU" altLang="ru-RU" b="1" dirty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499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2046514" y="1195813"/>
            <a:ext cx="9239795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ЦЕЛИ: 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коллективное изучение трудностей в обучении пятиклассников;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выявление причин трудностей учащихся и учителей;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разработка учебно-воспитательных мероприятий по устранению этих причин;</a:t>
            </a:r>
          </a:p>
          <a:p>
            <a:pPr marL="342900" lvl="0" indent="-342900">
              <a:spcAft>
                <a:spcPts val="0"/>
              </a:spcAft>
              <a:buFont typeface="Times New Roman" panose="02020603050405020304" pitchFamily="18" charset="0"/>
              <a:buChar char="-"/>
              <a:tabLst>
                <a:tab pos="457200" algn="l"/>
              </a:tabLs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налаживание сотрудничества между учителями, преподающими в 5классах.</a:t>
            </a:r>
          </a:p>
          <a:p>
            <a:pPr marL="450215" indent="-450215">
              <a:spcAft>
                <a:spcPts val="0"/>
              </a:spcAft>
            </a:pPr>
            <a:r>
              <a:rPr lang="ru-RU" sz="32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</a:t>
            </a:r>
            <a:endParaRPr lang="ru-RU" sz="32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48343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801188" y="298034"/>
            <a:ext cx="11773989" cy="68018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kern="0" dirty="0" smtClean="0">
                <a:effectLst/>
                <a:latin typeface="Times New Roman" panose="02020603050405020304" pitchFamily="18" charset="0"/>
              </a:rPr>
              <a:t>План консилиума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Тема и цели консилиума.  (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Зам.директора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УВР Т.В. 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Полищук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Результаты психолого-педагогического обследования учащихся 5-х классов.  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Педагог-психолог </a:t>
            </a:r>
            <a:r>
              <a:rPr lang="en-US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Кислая</a:t>
            </a:r>
            <a:r>
              <a:rPr lang="en-US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Т.А.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Отчеты классных руководителей 5-х классов об адаптации учащихся: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1.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Бухлаева Ю.А.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5-А класс;</a:t>
            </a:r>
            <a:b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Самединов И.А.-А.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5-Б класс;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3. 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Мошковская Т.М.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5-В класс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4. Сравнительный анализ успеваемости учащихся 5-х классов по результатам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обучения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4 классах 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  по результатам 1 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четверти 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по предметам:</a:t>
            </a:r>
            <a:b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а) русский язык – Осетрова Т.М., </a:t>
            </a: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Тоширова Ю.Н., Борзыкина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Е.Б.</a:t>
            </a:r>
            <a:endParaRPr lang="uk-UA" sz="2400" b="1" i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 математика –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Самединов И.А.-А.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в) английский язык –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Беленькая Л.В., Бухлаева Ю.А.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биология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uk-UA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Лисовая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Л.Н.</a:t>
            </a: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география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</a:t>
            </a:r>
            <a:r>
              <a:rPr lang="ru-RU" sz="2400" b="1" i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Пименовская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Я.В.</a:t>
            </a:r>
            <a:endParaRPr lang="ru-RU" sz="2400" b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>
              <a:spcAft>
                <a:spcPts val="0"/>
              </a:spcAft>
              <a:tabLst>
                <a:tab pos="457200" algn="l"/>
              </a:tabLst>
            </a:pP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е)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история</a:t>
            </a:r>
            <a:r>
              <a:rPr lang="uk-UA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400" b="1" dirty="0" err="1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обществознание</a:t>
            </a:r>
            <a:r>
              <a:rPr lang="uk-UA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– Долецкий Э.В., Коваленко В.В., Мошковская Т.М.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uk-UA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1885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94" y="0"/>
            <a:ext cx="12254593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661851" y="2067509"/>
            <a:ext cx="112688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85800" indent="-457200">
              <a:spcAft>
                <a:spcPts val="0"/>
              </a:spcAft>
              <a:buAutoNum type="arabicPeriod" startAt="5"/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Преемственность между учителями начальных классов и учителями-предметниками, работающими в 5 классах. </a:t>
            </a:r>
          </a:p>
          <a:p>
            <a:pPr marL="228600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(Классные руководители бывших 4 классов: </a:t>
            </a:r>
          </a:p>
          <a:p>
            <a:pPr marL="228600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400" b="1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                              </a:t>
            </a:r>
            <a:r>
              <a:rPr lang="ru-RU" sz="2400" b="1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Кожаева Л.И., Лопатина Л.П., Петрова Е.В.)</a:t>
            </a:r>
            <a:endParaRPr lang="ru-RU" sz="2400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22860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</a:t>
            </a:r>
          </a:p>
          <a:p>
            <a:pPr marL="228600">
              <a:spcAft>
                <a:spcPts val="0"/>
              </a:spcAft>
            </a:pP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  <a:p>
            <a:pPr marL="228600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6</a:t>
            </a:r>
            <a:r>
              <a:rPr lang="ru-RU" sz="24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Выводы и рекомендации.</a:t>
            </a:r>
            <a:endParaRPr lang="ru-RU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321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669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203267" y="481599"/>
            <a:ext cx="8508275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ВЫВОДЫ: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49580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Период адаптации к обучению в основной школе у учащихся 5-х классов проходит в пределах нормы и, в основном, завершен. 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93223" y="2328258"/>
            <a:ext cx="960555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РЕКОМЕНДАЦИИ:</a:t>
            </a:r>
            <a:endParaRPr lang="ru-RU" sz="11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1.Администрации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1.1. Создать условия для четкой организации учебно-воспитательного процесса уч-ся 5 классов.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1.2. Осуществлять контроль деятельности классных руководителей и учителей, работающих в 5-х классов, с учетом специфики данного периода и результатов диагностики.</a:t>
            </a:r>
          </a:p>
          <a:p>
            <a:pPr>
              <a:spcAft>
                <a:spcPts val="0"/>
              </a:spcAf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ru-RU" sz="11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79543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1793965" y="626073"/>
            <a:ext cx="9292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Для снижения школьной тревожности: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2.1. Классным руководителям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создать в классе атмосферу дружелюбия и искреннего стремления помочь друг другу;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вовлечь изолированных учеников в интересную деятельность, помочь достигнуть успеха в той деятельности, от которой, прежде всего, зависит положение ребенка (преодоление неуспеваемости и т.д.);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отсутствие сравнений ребенка с другими учащимися, акцент делается на сравнении с самим собою;</a:t>
            </a:r>
          </a:p>
          <a:p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стимуляция оптимистического взгляда на возможности ученика (повышение самооценки способствует снижению тревожности и более эффективной деятельности, поддержка и одобрение не могут быть чрезмерными, если они </a:t>
            </a:r>
            <a:r>
              <a:rPr lang="ru-RU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заслужены).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4299307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995748" y="138282"/>
            <a:ext cx="896112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2.2 Учителям-предметникам (постоянно):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в работе с детьми принимать во внимание трудности адаптационного периода, возрастные особенности, тип ведущей деятельности пятиклассников;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учитывать, что высокий темп – одна из причин, мешающая пятиклассникам усваивать материал;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поощрять детей на виду у всего класса. Уметь найти в ответах каждого ученика, что-то особенное;</a:t>
            </a:r>
          </a:p>
          <a:p>
            <a:pPr algn="just"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создавать ситуацию успеха.</a:t>
            </a: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05097" y="3608358"/>
            <a:ext cx="1118180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2.3. Для повышения учебной мотивации необходимо: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ru-RU" sz="24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содействовать развитию учебной мотивации через формирование: активной позиции школьника, положительного отношения к учению, познавательного интереса;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- учитель должен выстраивать учебный процесс таким образом, чтобы передача знаний и умений сопровождалась формированием и укреплением мотивационной сферы учащихся.</a:t>
            </a:r>
          </a:p>
        </p:txBody>
      </p:sp>
    </p:spTree>
    <p:extLst>
      <p:ext uri="{BB962C8B-B14F-4D97-AF65-F5344CB8AC3E}">
        <p14:creationId xmlns:p14="http://schemas.microsoft.com/office/powerpoint/2010/main" val="355170269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254"/>
            <a:ext cx="12192000" cy="6858000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2847701" y="389266"/>
            <a:ext cx="863890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endParaRPr lang="ru-RU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23783" y="1305342"/>
            <a:ext cx="11523215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ru-RU" sz="2400" b="1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 Психологу школы (в течение года):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3.1. Создать и организовать коррекционную работу с группой уч-ся, которые испытывают трудности в общении.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3.2. Проводить индивидуальные консультации для родителей и уч-ся по проблемным вопросам воспитания.                                                                                                                           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3.3. Проводить тренинги с уч-ся 5х классов для уменьшения  эмоционального напряжения, создания оптимальных  условий обучения и воспитания детей в семье и  школе.</a:t>
            </a:r>
          </a:p>
          <a:p>
            <a:pPr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840290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3178629" y="1912760"/>
            <a:ext cx="6096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Спасибо за работу!</a:t>
            </a:r>
          </a:p>
          <a:p>
            <a:pPr algn="ctr"/>
            <a:r>
              <a:rPr lang="ru-RU" sz="4000" b="1" i="1" dirty="0" smtClean="0">
                <a:solidFill>
                  <a:srgbClr val="C00000"/>
                </a:solidFill>
              </a:rPr>
              <a:t>Дальнейших успехов!</a:t>
            </a:r>
            <a:endParaRPr lang="ru-RU" sz="4000" b="1" i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405049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296</TotalTime>
  <Words>510</Words>
  <Application>Microsoft Office PowerPoint</Application>
  <PresentationFormat>Широкоэкранный</PresentationFormat>
  <Paragraphs>62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Arial</vt:lpstr>
      <vt:lpstr>Arial Narrow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63</cp:revision>
  <dcterms:created xsi:type="dcterms:W3CDTF">2016-11-21T05:57:16Z</dcterms:created>
  <dcterms:modified xsi:type="dcterms:W3CDTF">2018-11-27T08:51:46Z</dcterms:modified>
</cp:coreProperties>
</file>