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1"/>
  </p:handoutMasterIdLst>
  <p:sldIdLst>
    <p:sldId id="273" r:id="rId2"/>
    <p:sldId id="276" r:id="rId3"/>
    <p:sldId id="261" r:id="rId4"/>
    <p:sldId id="274" r:id="rId5"/>
    <p:sldId id="262" r:id="rId6"/>
    <p:sldId id="287" r:id="rId7"/>
    <p:sldId id="277" r:id="rId8"/>
    <p:sldId id="286" r:id="rId9"/>
    <p:sldId id="278" r:id="rId10"/>
    <p:sldId id="279" r:id="rId11"/>
    <p:sldId id="280" r:id="rId12"/>
    <p:sldId id="289" r:id="rId13"/>
    <p:sldId id="288" r:id="rId14"/>
    <p:sldId id="282" r:id="rId15"/>
    <p:sldId id="283" r:id="rId16"/>
    <p:sldId id="284" r:id="rId17"/>
    <p:sldId id="285" r:id="rId18"/>
    <p:sldId id="290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319"/>
    <a:srgbClr val="173A8D"/>
    <a:srgbClr val="003374"/>
    <a:srgbClr val="C9A093"/>
    <a:srgbClr val="F1F1F1"/>
    <a:srgbClr val="385592"/>
    <a:srgbClr val="3A5896"/>
    <a:srgbClr val="1D3C7A"/>
    <a:srgbClr val="21396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67" y="1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9"/>
          <a:stretch/>
        </p:blipFill>
        <p:spPr>
          <a:xfrm flipH="1">
            <a:off x="6454588" y="4810128"/>
            <a:ext cx="2689412" cy="204787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2077" y="1990991"/>
            <a:ext cx="7819845" cy="1638031"/>
          </a:xfrm>
        </p:spPr>
        <p:txBody>
          <a:bodyPr>
            <a:normAutofit fontScale="90000"/>
          </a:bodyPr>
          <a:lstStyle/>
          <a:p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Методический семинар </a:t>
            </a:r>
            <a:b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«Приёмы мнемотехники на уроках в начальной школе»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6762" y="3800446"/>
            <a:ext cx="6858000" cy="1655762"/>
          </a:xfrm>
        </p:spPr>
        <p:txBody>
          <a:bodyPr/>
          <a:lstStyle/>
          <a:p>
            <a: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подготовила</a:t>
            </a:r>
            <a:b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  <a:b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первой квалификационной категории</a:t>
            </a:r>
            <a:b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Кибальникова</a:t>
            </a:r>
            <a:r>
              <a:rPr lang="ru-RU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Вера Сергеевна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6762" y="334371"/>
            <a:ext cx="79276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ОБЩЕОБРАЗОВАТЕЛЬНОЕ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УЧРЕЖДЕНИЕ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«СРЕДНЯЯ ШКОЛА № 16 ГОРОДА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ЕВПАТОРИИ</a:t>
            </a:r>
          </a:p>
          <a:p>
            <a:pPr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РЕСПУБЛИКИ КРЫМ»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(МБОУ «СШ № 16»)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187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808514" y="222069"/>
            <a:ext cx="5960173" cy="6324505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/>
            </a:r>
            <a:b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endParaRPr lang="en-US" sz="2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27863" y="3775166"/>
            <a:ext cx="501613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Память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- это медная доска, покрытая буквами, которые время незаметно сглаживает, если порой не возобновлять их резцом.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Джон Локк </a:t>
            </a:r>
          </a:p>
          <a:p>
            <a:pPr algn="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(британский педагог и философ).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833" y="1"/>
            <a:ext cx="7615647" cy="252113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Мнемотехника – это совокупность различных приемов, которые позволяют легче запоминать большие объемы информации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5459" y="2090057"/>
            <a:ext cx="7869891" cy="4086906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Нам сложно запомнить абстрактные или разрозненные данные (цифры, списки слов и иные последовательности, пункты речи и другие единицы информации) и легче запомнить связи между объектами, связи между новой информацией и уже имеющейся, ассоциации, наши эмоции по отношению к чему-либо.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мнемотехники: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формировать навыки запоминания, умение детей управлять своим вниманием, сделать его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«послушным»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стимулировать интеллектуальное развитие ребенка;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способствовать запоминанию любой информации;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повышать интерес к урокам.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906" y="0"/>
            <a:ext cx="7839635" cy="572153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Эта методика рассчитана на системную работу с детьми по нескольким направлениям: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-развитие логического и образного мышления;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-развитие внимания и памяти;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-развитие речи и воображения;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-математическая подготовка;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-подготовка руки ребёнка к письму;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-психологический практикум.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gray">
          <a:xfrm>
            <a:off x="2835909" y="3462438"/>
            <a:ext cx="4043657" cy="400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050" name="AutoShape 2" descr="ÐÐ°ÑÑÐ¸Ð½ÐºÐ¸ Ð¿Ð¾ Ð·Ð°Ð¿ÑÐ¾ÑÑ ÐºÐ°ÑÑÐ¸Ð½ÐºÐ¸ ÑÐµÐ¼Ñ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906" y="0"/>
            <a:ext cx="7839635" cy="167204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Мнемоприёмы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для уроков русского языка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Эффективное усвоение  мнемотехники на уроках  русского языка позволяет обеспечить высокий уровень запоминания орфограмм в словах, написание которых не проверяется правилами.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Изучаемая орфограмма превращается детьми в знакомый образ, связанный с воспоминаниями и ассоциациями ребёнка,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с лексическим значением слова.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Примеры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мнемотаблиц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на уроках русского языка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леново\Downloads\image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327" y="1504453"/>
            <a:ext cx="2968043" cy="4711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8" name="Picture 4" descr="C:\Users\леново\Downloads\hello_html_54b18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3544" y="1483270"/>
            <a:ext cx="4762500" cy="33813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6589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уроках чтения и развития 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речи можно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мнемопрёмы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использовать при: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5459" y="1711234"/>
            <a:ext cx="7869891" cy="4898571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обогащении словарного запаса,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• обучении пересказу,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• составлении рассказов,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• разучивании стихотворений, 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скороговорок,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чистоговорок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• отгадывании загадок.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«Воробей»</a:t>
            </a:r>
            <a:b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Л. </a:t>
            </a:r>
            <a:r>
              <a:rPr lang="ru-RU" sz="3600" b="1" dirty="0" err="1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Гусельникова</a:t>
            </a:r>
            <a:endParaRPr lang="ru-RU" sz="3600" b="1" dirty="0" smtClean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143000"/>
            <a:ext cx="5829300" cy="5429250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Юркий, маленький, смешной.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В перьях грудка, спинка...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Серый, шустрый, озорной.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Легок, как пушинка.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Говорит: </a:t>
            </a:r>
            <a:r>
              <a:rPr lang="ru-RU" sz="12800" dirty="0" err="1" smtClean="0">
                <a:latin typeface="Times New Roman" pitchFamily="18" charset="0"/>
                <a:cs typeface="Times New Roman" pitchFamily="18" charset="0"/>
              </a:rPr>
              <a:t>Чирик-чирик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Крошки собирает.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К холодам давно привык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Дом свой не бросает.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Всех других он посмелей.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Эта птица - воробей.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5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88" y="2571750"/>
            <a:ext cx="2778125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«Воробей»</a:t>
            </a:r>
            <a:b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Л. </a:t>
            </a:r>
            <a:r>
              <a:rPr lang="ru-RU" sz="3600" b="1" dirty="0" err="1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Гусельникова</a:t>
            </a:r>
            <a:endParaRPr lang="ru-RU" sz="3600" b="1" dirty="0" smtClean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286375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Юркий, маленький, смешной.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В перьях грудка, спинка...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Серый, шустрый, озорной.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Легок, как пушинка.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Говорит: </a:t>
            </a:r>
            <a:r>
              <a:rPr lang="ru-RU" sz="12800" dirty="0" err="1" smtClean="0">
                <a:latin typeface="Times New Roman" pitchFamily="18" charset="0"/>
                <a:cs typeface="Times New Roman" pitchFamily="18" charset="0"/>
              </a:rPr>
              <a:t>Чирик-чирик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Крошки собирает.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К холодам давно привык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Дом свой не бросает.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Всех других он посмелей.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Эта птица - воробей.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5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357438" y="1643063"/>
            <a:ext cx="2000250" cy="3571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643188"/>
            <a:ext cx="1643063" cy="3571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88" y="4071938"/>
            <a:ext cx="1357312" cy="3571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14500" y="5072063"/>
            <a:ext cx="785813" cy="3571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43063" y="6000750"/>
            <a:ext cx="1000125" cy="35718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6153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75" y="2786063"/>
            <a:ext cx="2809875" cy="252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«Воробей»</a:t>
            </a:r>
            <a:b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Л. </a:t>
            </a:r>
            <a:r>
              <a:rPr lang="ru-RU" sz="3600" b="1" dirty="0" err="1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Гусельникова</a:t>
            </a:r>
            <a:endParaRPr lang="ru-RU" sz="3600" b="1" dirty="0" smtClean="0">
              <a:solidFill>
                <a:srgbClr val="C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5286375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    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Юркий, маленький, смешной.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В перьях грудка, спинка...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Серый, шустрый, озорной.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Легок, как пушинка.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Говорит: </a:t>
            </a:r>
            <a:r>
              <a:rPr lang="ru-RU" sz="12800" dirty="0" err="1" smtClean="0">
                <a:latin typeface="Times New Roman" pitchFamily="18" charset="0"/>
                <a:cs typeface="Times New Roman" pitchFamily="18" charset="0"/>
              </a:rPr>
              <a:t>Чирик-чирик</a:t>
            </a: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Крошки собирает.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К холодам давно привык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Дом свой не бросает.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Всех других он посмелей. </a:t>
            </a:r>
            <a:br>
              <a:rPr lang="ru-RU" sz="1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800" dirty="0" smtClean="0">
                <a:latin typeface="Times New Roman" pitchFamily="18" charset="0"/>
                <a:cs typeface="Times New Roman" pitchFamily="18" charset="0"/>
              </a:rPr>
              <a:t>Эта птица - воробей.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5900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357438" y="1643063"/>
            <a:ext cx="2000250" cy="3571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643188"/>
            <a:ext cx="1643063" cy="3571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28688" y="4071938"/>
            <a:ext cx="1357312" cy="3571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14500" y="5072063"/>
            <a:ext cx="785813" cy="35718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43063" y="6000750"/>
            <a:ext cx="1000125" cy="35718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57625" y="2071688"/>
            <a:ext cx="1357313" cy="3571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86063" y="3071813"/>
            <a:ext cx="1571625" cy="35718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86188" y="3571875"/>
            <a:ext cx="1214437" cy="3571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7625" y="4572000"/>
            <a:ext cx="1357313" cy="3571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643313" y="5572125"/>
            <a:ext cx="1714500" cy="3571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718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57875" y="2786063"/>
            <a:ext cx="2928938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Как действует мнемотехника на уроках математики?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Образы придумываются по ассоциациям, внешнему сходству цифры и предмета. Допустим, 1 – это подъемный кран (внешнее сходство), а 3 – Змей Горыныч (3 головы + число 3 и буква З похожи). Тогда, чтобы запомнить число 13, нужно представить подъемный кран, которым управляет Змей Горыныч.</a:t>
            </a:r>
            <a:b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3 классе мы будем изучать таблицу умножения числа 9. Вот и пример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мнемотаблицы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для этого числа.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 descr="C:\Users\леново\Downloads\Без названия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074" y="438650"/>
            <a:ext cx="3997234" cy="39765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3" descr="C:\Users\леново\Downloads\ris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7267" y="922539"/>
            <a:ext cx="2226733" cy="2682811"/>
          </a:xfrm>
          <a:prstGeom prst="rect">
            <a:avLst/>
          </a:prstGeom>
          <a:noFill/>
        </p:spPr>
      </p:pic>
      <p:pic>
        <p:nvPicPr>
          <p:cNvPr id="4" name="Picture 4" descr="C:\Users\леново\Downloads\House_buildings_home_building_vecto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58405" y="1071962"/>
            <a:ext cx="2428884" cy="24288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Окружающий мир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Рифмованные строки для запоминания порядка цветов в спектре. </a:t>
            </a:r>
          </a:p>
          <a:p>
            <a:r>
              <a:rPr lang="ru-RU" dirty="0" smtClean="0"/>
              <a:t>Порядок планет Солнечной системы (мне очень помогает).</a:t>
            </a:r>
          </a:p>
          <a:p>
            <a:r>
              <a:rPr lang="ru-RU" dirty="0" smtClean="0"/>
              <a:t>Составление собственных примеров цепи питания и «невидимых нитей» в природных сообществах.</a:t>
            </a:r>
          </a:p>
          <a:p>
            <a:r>
              <a:rPr lang="ru-RU" dirty="0" smtClean="0"/>
              <a:t>Опыты для лучшей визуализации примеров состояний воды, развития  растений.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леново\Downloads\Без названия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074" y="634412"/>
            <a:ext cx="3291839" cy="51263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22" name="Picture 2" descr="C:\Users\леново\Downloads\shpionskiy_roman_akunin_chitat_61488_1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6719" y="1293223"/>
            <a:ext cx="4632959" cy="34747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Мнемотехника при запоминании иностранных слов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Ассоциации с родным языком: изучаем транскрипцию на основе схожести звучания.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Придумываем образы конкретных примеров:</a:t>
            </a:r>
            <a:r>
              <a:rPr lang="ru-RU" b="1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Звук [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æ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бабочка широко распахнула крылья.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Рисуем к стихотворениям, которые учим,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мнемотаблицы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Рифмуем английские слова с русскими.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Сопровождаем образами и действиями всё, что изучаем.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Примеры рифмовок для уроков английского языка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70000" lnSpcReduction="20000"/>
          </a:bodyPr>
          <a:lstStyle/>
          <a:p>
            <a:pPr lvl="0">
              <a:buNone/>
            </a:pPr>
            <a:r>
              <a:rPr lang="ru-RU" dirty="0" smtClean="0"/>
              <a:t>Мальчик я</a:t>
            </a:r>
          </a:p>
          <a:p>
            <a:pPr>
              <a:buNone/>
            </a:pPr>
            <a:r>
              <a:rPr lang="en-US" dirty="0" smtClean="0"/>
              <a:t>I</a:t>
            </a:r>
            <a:r>
              <a:rPr lang="ru-RU" dirty="0" smtClean="0"/>
              <a:t>’</a:t>
            </a:r>
            <a:r>
              <a:rPr lang="en-US" dirty="0" smtClean="0"/>
              <a:t>m a boy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 горки еду ледяной.</a:t>
            </a:r>
          </a:p>
          <a:p>
            <a:pPr>
              <a:buNone/>
            </a:pPr>
            <a:r>
              <a:rPr lang="ru-RU" dirty="0" smtClean="0"/>
              <a:t>Съеду раз, потом второй, </a:t>
            </a:r>
          </a:p>
          <a:p>
            <a:pPr>
              <a:buNone/>
            </a:pPr>
            <a:r>
              <a:rPr lang="ru-RU" dirty="0" smtClean="0"/>
              <a:t>Видишь смелый я какой!</a:t>
            </a:r>
          </a:p>
          <a:p>
            <a:pPr lvl="0"/>
            <a:endParaRPr lang="ru-RU" dirty="0" smtClean="0"/>
          </a:p>
          <a:p>
            <a:pPr lvl="0">
              <a:buNone/>
            </a:pPr>
            <a:r>
              <a:rPr lang="ru-RU" dirty="0" smtClean="0"/>
              <a:t>Есть друг у тебя?</a:t>
            </a:r>
          </a:p>
          <a:p>
            <a:pPr>
              <a:buNone/>
            </a:pPr>
            <a:r>
              <a:rPr lang="en-US" dirty="0" smtClean="0"/>
              <a:t>Have you a friend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Совет дай тому, у кого его нет:</a:t>
            </a:r>
          </a:p>
          <a:p>
            <a:pPr>
              <a:buNone/>
            </a:pPr>
            <a:r>
              <a:rPr lang="ru-RU" dirty="0" smtClean="0"/>
              <a:t>Если ты хочешь, чтоб были друзья</a:t>
            </a:r>
          </a:p>
          <a:p>
            <a:pPr>
              <a:buNone/>
            </a:pPr>
            <a:r>
              <a:rPr lang="ru-RU" dirty="0" smtClean="0"/>
              <a:t>Старайся пореже твердить </a:t>
            </a:r>
            <a:r>
              <a:rPr lang="ru-RU" i="1" dirty="0" smtClean="0"/>
              <a:t>я</a:t>
            </a:r>
            <a:r>
              <a:rPr lang="ru-RU" dirty="0" smtClean="0"/>
              <a:t> да </a:t>
            </a:r>
            <a:r>
              <a:rPr lang="ru-RU" i="1" dirty="0" smtClean="0"/>
              <a:t>я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 lvl="0">
              <a:buNone/>
            </a:pPr>
            <a:r>
              <a:rPr lang="ru-RU" dirty="0" smtClean="0"/>
              <a:t> Это птица.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It</a:t>
            </a:r>
            <a:r>
              <a:rPr lang="ru-RU" dirty="0" smtClean="0"/>
              <a:t>’</a:t>
            </a:r>
            <a:r>
              <a:rPr lang="en-US" dirty="0" smtClean="0"/>
              <a:t>s a bird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Она зернышки клюет.</a:t>
            </a:r>
          </a:p>
          <a:p>
            <a:pPr>
              <a:buNone/>
            </a:pPr>
            <a:r>
              <a:rPr lang="ru-RU" dirty="0" smtClean="0"/>
              <a:t> Вот свинья.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It is a pig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Не читает она книг.</a:t>
            </a:r>
          </a:p>
          <a:p>
            <a:pPr>
              <a:buNone/>
            </a:pPr>
            <a:r>
              <a:rPr lang="ru-RU" dirty="0" smtClean="0"/>
              <a:t> Это конь?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Is it a horse</a:t>
            </a:r>
            <a:r>
              <a:rPr lang="ru-RU" dirty="0" smtClean="0"/>
              <a:t>?</a:t>
            </a:r>
          </a:p>
          <a:p>
            <a:pPr>
              <a:buNone/>
            </a:pPr>
            <a:r>
              <a:rPr lang="ru-RU" dirty="0" smtClean="0"/>
              <a:t> Он тут кушает овес?</a:t>
            </a:r>
          </a:p>
          <a:p>
            <a:pPr>
              <a:buNone/>
            </a:pPr>
            <a:r>
              <a:rPr lang="ru-RU" dirty="0" smtClean="0"/>
              <a:t> И съедает целый пуд.</a:t>
            </a:r>
          </a:p>
          <a:p>
            <a:pPr>
              <a:buNone/>
            </a:pPr>
            <a:r>
              <a:rPr lang="ru-RU" dirty="0" smtClean="0"/>
              <a:t> Славный конь!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The horse is good</a:t>
            </a:r>
            <a:r>
              <a:rPr lang="ru-RU" dirty="0" smtClean="0"/>
              <a:t>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еново\Downloads\Свидетельство проекта infourok.ru №ФК911097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5837" y="156755"/>
            <a:ext cx="2658345" cy="3762102"/>
          </a:xfrm>
          <a:prstGeom prst="rect">
            <a:avLst/>
          </a:prstGeom>
          <a:noFill/>
        </p:spPr>
      </p:pic>
      <p:pic>
        <p:nvPicPr>
          <p:cNvPr id="1027" name="Picture 3" descr="C:\Users\леново\Downloads\Свидетельство проекта infourok.ru №ФК911097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318" y="195945"/>
            <a:ext cx="2630653" cy="3722912"/>
          </a:xfrm>
          <a:prstGeom prst="rect">
            <a:avLst/>
          </a:prstGeom>
          <a:noFill/>
        </p:spPr>
      </p:pic>
      <p:pic>
        <p:nvPicPr>
          <p:cNvPr id="3" name="Picture 2" descr="C:\Users\леново\Downloads\Свидетельство проекта infourok.ru №БЯ384937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559" y="3409406"/>
            <a:ext cx="2436817" cy="3448594"/>
          </a:xfrm>
          <a:prstGeom prst="rect">
            <a:avLst/>
          </a:prstGeom>
          <a:noFill/>
        </p:spPr>
      </p:pic>
      <p:pic>
        <p:nvPicPr>
          <p:cNvPr id="1028" name="Picture 4" descr="C:\Users\леново\Downloads\Сертификат Кибальникова Вера Сергеевна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0034" y="0"/>
            <a:ext cx="2293520" cy="3244221"/>
          </a:xfrm>
          <a:prstGeom prst="rect">
            <a:avLst/>
          </a:prstGeom>
          <a:noFill/>
        </p:spPr>
      </p:pic>
      <p:pic>
        <p:nvPicPr>
          <p:cNvPr id="4" name="Picture 2" descr="J:\Благодарность проекта infourok.ru №ЭБ967024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61482" y="3396343"/>
            <a:ext cx="2446047" cy="3461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8906" y="0"/>
            <a:ext cx="4082911" cy="335715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Задача, конечно, не слишком простая: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Играя учить и учиться играя.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Но если с учёбой сложить развлеченье,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То радостью будет любое ученье!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0368" y="3841639"/>
            <a:ext cx="3969050" cy="22325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8124" y="676067"/>
            <a:ext cx="4085571" cy="22981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0010" y="3206206"/>
            <a:ext cx="2425338" cy="32337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623</TotalTime>
  <Words>437</Words>
  <Application>Microsoft Office PowerPoint</Application>
  <PresentationFormat>Экран (4:3)</PresentationFormat>
  <Paragraphs>89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Monotype Corsiva</vt:lpstr>
      <vt:lpstr>Times New Roman</vt:lpstr>
      <vt:lpstr>Office Theme</vt:lpstr>
      <vt:lpstr>Методический семинар  «Приёмы мнемотехники на уроках в начальной школе»</vt:lpstr>
      <vt:lpstr>         </vt:lpstr>
      <vt:lpstr>Мнемотехника – это совокупность различных приемов, которые позволяют легче запоминать большие объемы информации</vt:lpstr>
      <vt:lpstr>Задачи мнемотехники:</vt:lpstr>
      <vt:lpstr>Эта методика рассчитана на системную работу с детьми по нескольким направлениям:  -развитие логического и образного мышления; -развитие внимания и памяти; -развитие речи и воображения; -математическая подготовка; -подготовка руки ребёнка к письму; -психологический практикум. </vt:lpstr>
      <vt:lpstr>Мнемоприёмы  для уроков русского языка</vt:lpstr>
      <vt:lpstr>Примеры мнемотаблиц на уроках русского языка</vt:lpstr>
      <vt:lpstr>На уроках чтения и развития  речи можно мнемопрёмы использовать при:</vt:lpstr>
      <vt:lpstr>«Воробей» Л. Гусельникова</vt:lpstr>
      <vt:lpstr>«Воробей» Л. Гусельникова</vt:lpstr>
      <vt:lpstr>«Воробей» Л. Гусельникова</vt:lpstr>
      <vt:lpstr>Как действует мнемотехника на уроках математики?</vt:lpstr>
      <vt:lpstr>Презентация PowerPoint</vt:lpstr>
      <vt:lpstr>Окружающий мир</vt:lpstr>
      <vt:lpstr>Презентация PowerPoint</vt:lpstr>
      <vt:lpstr>Мнемотехника при запоминании иностранных слов</vt:lpstr>
      <vt:lpstr>Примеры рифмовок для уроков английского языка</vt:lpstr>
      <vt:lpstr>Презентация PowerPoint</vt:lpstr>
      <vt:lpstr>Задача, конечно, не слишком простая: Играя учить и учиться играя. Но если с учёбой сложить развлеченье, То радостью будет любое ученье! </vt:lpstr>
    </vt:vector>
  </TitlesOfParts>
  <Company>PJSC "New Engineering Technologies"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user01</cp:lastModifiedBy>
  <cp:revision>101</cp:revision>
  <dcterms:created xsi:type="dcterms:W3CDTF">2016-11-18T14:12:19Z</dcterms:created>
  <dcterms:modified xsi:type="dcterms:W3CDTF">2018-11-13T12:03:07Z</dcterms:modified>
</cp:coreProperties>
</file>