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9" r:id="rId6"/>
    <p:sldId id="272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60" r:id="rId15"/>
    <p:sldId id="261" r:id="rId16"/>
    <p:sldId id="262" r:id="rId17"/>
    <p:sldId id="263" r:id="rId18"/>
    <p:sldId id="275" r:id="rId19"/>
    <p:sldId id="273" r:id="rId20"/>
    <p:sldId id="274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7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03196-4B3C-44B2-946D-AC20169647B5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100-8E6E-48A2-8F06-B72A3F77F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544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03196-4B3C-44B2-946D-AC20169647B5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100-8E6E-48A2-8F06-B72A3F77F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595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03196-4B3C-44B2-946D-AC20169647B5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100-8E6E-48A2-8F06-B72A3F77F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757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03196-4B3C-44B2-946D-AC20169647B5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100-8E6E-48A2-8F06-B72A3F77F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31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03196-4B3C-44B2-946D-AC20169647B5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100-8E6E-48A2-8F06-B72A3F77F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844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03196-4B3C-44B2-946D-AC20169647B5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100-8E6E-48A2-8F06-B72A3F77F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697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03196-4B3C-44B2-946D-AC20169647B5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100-8E6E-48A2-8F06-B72A3F77F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188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03196-4B3C-44B2-946D-AC20169647B5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100-8E6E-48A2-8F06-B72A3F77F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168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03196-4B3C-44B2-946D-AC20169647B5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100-8E6E-48A2-8F06-B72A3F77F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596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03196-4B3C-44B2-946D-AC20169647B5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100-8E6E-48A2-8F06-B72A3F77F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843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03196-4B3C-44B2-946D-AC20169647B5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1E100-8E6E-48A2-8F06-B72A3F77F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046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03196-4B3C-44B2-946D-AC20169647B5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1E100-8E6E-48A2-8F06-B72A3F77F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395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rduinomaster.ru/uroki-arduino/robot-mashinka-avtomobil-arduino/" TargetMode="External"/><Relationship Id="rId2" Type="http://schemas.openxmlformats.org/officeDocument/2006/relationships/hyperlink" Target="https://www.metod_obrazovanie_pedagoga_v_usloviyah_realizacii_fgos-27781.ht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bz.ru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05273"/>
            <a:ext cx="9144000" cy="4516017"/>
          </a:xfrm>
        </p:spPr>
        <p:txBody>
          <a:bodyPr anchor="t">
            <a:normAutofit/>
          </a:bodyPr>
          <a:lstStyle/>
          <a:p>
            <a:pPr fontAlgn="base">
              <a:lnSpc>
                <a:spcPct val="115000"/>
              </a:lnSpc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МУНИЦИПАЛЬНОЕ БЮДЖЕТНОЕ ОБЩЕОБРАЗОВАТЕЛЬНОЕ УЧРЕЖДЕНИЕ</a:t>
            </a:r>
            <a:br>
              <a:rPr lang="ru-RU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«СРЕДНЯЯ ШКОЛА № 16 ГОРОДА ЕВПАТОРИИ РЕСПУБЛИКИ КРЫМ» 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(МБОУ «СШ № 16»)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1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педагогического мастерства учителей технологии через самообразовательную деятельность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721290"/>
            <a:ext cx="9635412" cy="1622360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Составитель Минаев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Р.М.</a:t>
            </a:r>
          </a:p>
          <a:p>
            <a:pPr algn="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технологии </a:t>
            </a:r>
          </a:p>
          <a:p>
            <a:pPr algn="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МБОУ«СШ №16» </a:t>
            </a:r>
          </a:p>
          <a:p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Евпатория – 2019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14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0613"/>
          </a:xfrm>
        </p:spPr>
        <p:txBody>
          <a:bodyPr anchor="t">
            <a:normAutofit fontScale="90000"/>
          </a:bodyPr>
          <a:lstStyle/>
          <a:p>
            <a:pPr marL="342900" lvl="0" indent="-342900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педагогического мастерства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учителей технологий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19674"/>
            <a:ext cx="10515600" cy="529978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Цель: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ознакомление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видами новых модулей предмета «Технология» в образовательной среде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Задачи: 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Повышение качества урока как основной формы организации учебной деятельности</a:t>
            </a:r>
          </a:p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Применение современных педагогических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технологий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Направления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деятельности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педагогического мастерства учителей:</a:t>
            </a:r>
          </a:p>
          <a:p>
            <a:pPr marL="285750" indent="0" algn="just"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 открытые уроки и внеклассные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мероприятия;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0" algn="just"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 методические темы по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самообразованию;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Организация повышения квалификации:</a:t>
            </a:r>
          </a:p>
          <a:p>
            <a:pPr marL="285750" indent="0" algn="just"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 курсы повышения квалификации;</a:t>
            </a:r>
          </a:p>
          <a:p>
            <a:pPr marL="285750" indent="0" algn="just"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б)посещение городских МО;</a:t>
            </a:r>
          </a:p>
          <a:p>
            <a:pPr marL="285750" indent="0" algn="just">
              <a:spcAft>
                <a:spcPts val="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в)посещение городских семинаров.</a:t>
            </a:r>
          </a:p>
          <a:p>
            <a:pPr lvl="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Изучение нормативных документов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613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1161"/>
          </a:xfrm>
        </p:spPr>
        <p:txBody>
          <a:bodyPr>
            <a:normAutofit/>
          </a:bodyPr>
          <a:lstStyle/>
          <a:p>
            <a:r>
              <a:rPr lang="ru-RU" sz="25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педагогического мастерства учителей технологий</a:t>
            </a:r>
            <a:endParaRPr lang="ru-RU" sz="25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75657"/>
            <a:ext cx="10515600" cy="5001306"/>
          </a:xfrm>
        </p:spPr>
        <p:txBody>
          <a:bodyPr/>
          <a:lstStyle/>
          <a:p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Необходимость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в самообразовании как особом виде деятельности профессионала, как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человека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в условиях развитого информационного пространства все время возрастает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Педагогические критерии успешности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учителя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Уровень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обученности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наших учеников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Уровень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сформированности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общеучебных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умений и навыков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Образование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педагогов и повышение квалификации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Способность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к самоанализу,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рефлексии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93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педагогического мастерства учителей технологий</a:t>
            </a:r>
            <a:endParaRPr lang="ru-RU" sz="2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Мотивы, побуждающие учителя к самообразованию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Ежедневная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работа с информацией.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Желание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творчества.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Стремительный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рост современной </a:t>
            </a:r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науки.</a:t>
            </a:r>
            <a:endParaRPr lang="ru-RU" i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Конкуренция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Общественное 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</a:rPr>
              <a:t>мнение.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Материальное </a:t>
            </a:r>
            <a:r>
              <a:rPr lang="ru-RU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стимулирование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67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педагогического мастерства учителей технологий</a:t>
            </a:r>
            <a:endParaRPr lang="ru-RU" sz="2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 о педагогическом мастерстве вопрос постоянный.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человечество освоило способы передачи знаний, умений,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накопленных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человечеством за многие годы, возникает проблема, как и кто лучше всего сможет научить и воспитать подрастающее поколение.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Уровень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подготовки и индивидуальных особенностей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учителей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технологии позволит определить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формы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и методы их обучения, пути повышения их педагогического мастерства.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курсах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необходимо учитывать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особенности личности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преподавателя и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его возможности,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интересы.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относятся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новым технологиям довольно критично. Не хотят ничего менять,  не считают нужным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видят необходимости в применении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ИКТ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68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916783" cy="718457"/>
          </a:xfrm>
        </p:spPr>
        <p:txBody>
          <a:bodyPr anchor="t"/>
          <a:lstStyle/>
          <a:p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педагогического мастерства учителей технологий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73" y="1951630"/>
            <a:ext cx="4711992" cy="3439236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839788" y="1175657"/>
            <a:ext cx="5672979" cy="469333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Главным путем к успешному овладению педагогическим мастерством и техникой К.Д. Ушинский считал воплощение идей саморазвития,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что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учитель учит до тех пор,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пока сам учится. </a:t>
            </a:r>
          </a:p>
          <a:p>
            <a:pPr>
              <a:lnSpc>
                <a:spcPct val="107000"/>
              </a:lnSpc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информацией.</a:t>
            </a:r>
          </a:p>
          <a:p>
            <a:pPr>
              <a:lnSpc>
                <a:spcPct val="107000"/>
              </a:lnSpc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Повышение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квалификации.</a:t>
            </a:r>
          </a:p>
          <a:p>
            <a:pPr>
              <a:lnSpc>
                <a:spcPct val="107000"/>
              </a:lnSpc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Самообразование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учителя.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 ИКТ-компетентность.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Министерство образования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2019 утвердила концепцию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школьного предмета “Технология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53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педагогического мастерства учителей технологий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87607"/>
            <a:ext cx="9845842" cy="518614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концепции предметной области «Технология»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621" y="2006221"/>
            <a:ext cx="9304421" cy="436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20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педагогического мастерства учителей технологий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540043"/>
            <a:ext cx="10022305" cy="561473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концепции предметной области «Технология»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700" y="2101516"/>
            <a:ext cx="8800599" cy="437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81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педагогического мастерства учителей технологий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27747"/>
            <a:ext cx="10515600" cy="609600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концепции предметной области «Технология»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925" y="2037347"/>
            <a:ext cx="8306552" cy="434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3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педагогического мастерства учителей технологий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31495"/>
            <a:ext cx="10515600" cy="529389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концепции предметной области «Технология»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775" y="1860884"/>
            <a:ext cx="8201025" cy="442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7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педагогического мастерства учителей технологий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47537"/>
            <a:ext cx="10515600" cy="60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концепции предметной области «Технология»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405" y="1957137"/>
            <a:ext cx="7965657" cy="4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3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251927"/>
            <a:ext cx="10767494" cy="662473"/>
          </a:xfrm>
        </p:spPr>
        <p:txBody>
          <a:bodyPr anchor="t"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педагогического мастерства учителей технологий</a:t>
            </a:r>
            <a:endParaRPr lang="ru-RU" sz="2600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>
          <a:xfrm>
            <a:off x="839788" y="914400"/>
            <a:ext cx="3932237" cy="4954588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«Технология»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 пространство профессиональной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ориентации  и самоопределения личности,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проявится в: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3D - моделирование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аддитивные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технологии;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робототехника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системы автоматического управления; технологии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электротехники; технологии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умного дома</a:t>
            </a:r>
          </a:p>
        </p:txBody>
      </p:sp>
      <p:pic>
        <p:nvPicPr>
          <p:cNvPr id="1026" name="Picture 2" descr="SOLIDWORKS 2017 3D-печать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87" y="1299411"/>
            <a:ext cx="6286917" cy="404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04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515600" cy="1600200"/>
          </a:xfrm>
        </p:spPr>
        <p:txBody>
          <a:bodyPr anchor="t"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педагогического мастерства учителей технологий</a:t>
            </a:r>
            <a:endParaRPr lang="ru-RU" sz="26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424564" y="994612"/>
            <a:ext cx="5222257" cy="5074402"/>
          </a:xfrm>
          <a:ln>
            <a:noFill/>
          </a:ln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программное обеспечение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Autodesk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пока бесплатно для образовательных учреждений. </a:t>
            </a:r>
          </a:p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Tinkercad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онлайн-режим</a:t>
            </a:r>
            <a:r>
              <a:rPr lang="ru-RU" sz="2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-этот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программный продукт можно использовать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 в 5-х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-7-х классах.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аналоги, есть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Sketchup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Blender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Черчение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компьютере,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КОМПАС-3D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LT</a:t>
            </a:r>
          </a:p>
        </p:txBody>
      </p:sp>
      <p:pic>
        <p:nvPicPr>
          <p:cNvPr id="2050" name="Picture 2" descr="Фото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050" y="1350336"/>
            <a:ext cx="4870450" cy="228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Фото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1" r="13331"/>
          <a:stretch>
            <a:fillRect/>
          </a:stretch>
        </p:blipFill>
        <p:spPr bwMode="auto">
          <a:xfrm>
            <a:off x="6369050" y="3636335"/>
            <a:ext cx="4870450" cy="258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0076" y="3825856"/>
            <a:ext cx="2062717" cy="2517701"/>
          </a:xfrm>
          <a:prstGeom prst="rect">
            <a:avLst/>
          </a:prstGeom>
        </p:spPr>
      </p:pic>
      <p:cxnSp>
        <p:nvCxnSpPr>
          <p:cNvPr id="12" name="Скругленная соединительная линия 11"/>
          <p:cNvCxnSpPr/>
          <p:nvPr/>
        </p:nvCxnSpPr>
        <p:spPr>
          <a:xfrm flipV="1">
            <a:off x="5390147" y="2614863"/>
            <a:ext cx="1363579" cy="352926"/>
          </a:xfrm>
          <a:prstGeom prst="curvedConnector3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Скругленная соединительная линия 13"/>
          <p:cNvCxnSpPr/>
          <p:nvPr/>
        </p:nvCxnSpPr>
        <p:spPr>
          <a:xfrm>
            <a:off x="5390147" y="3468807"/>
            <a:ext cx="1507958" cy="493593"/>
          </a:xfrm>
          <a:prstGeom prst="curvedConnector3">
            <a:avLst>
              <a:gd name="adj1" fmla="val 54255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52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педагогического мастерства учителей технологий</a:t>
            </a:r>
            <a:endParaRPr lang="ru-RU" sz="2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030972" cy="4351338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 начале этого года был принят новый образовательный стандарт урока “Технология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– 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Павел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Фролов (основатель и продюсер проекта «РОББО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такие модули, как робототехника,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схемотехника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интернет вещей,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3D-печать. Эти направления школа сама по выбору сможет включать в нужном количестве в уроки технологии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lego_mindstorm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171" y="1825625"/>
            <a:ext cx="585760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8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педагогического мастерства учителей технологий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5076491" cy="4486275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 был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для двух целевых аудиторий: для домашнего пользования (дети и любители) и для использования в образовательных учреждениях (ученики и преподаватели). Для каждой группы создан базовый набор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 коробочная версия Lego EV3 и образовательная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версия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LEGO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MINDSTORMS Education EV3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45544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Образовательная версия LEGO MINDSTOR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691" y="1690688"/>
            <a:ext cx="5715000" cy="461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04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педагогического мастерства учителей технологий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835316" cy="435133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</a:rPr>
              <a:t>Языки </a:t>
            </a:r>
            <a:r>
              <a:rPr lang="ru-RU" dirty="0">
                <a:latin typeface="Times New Roman" panose="02020603050405020304" pitchFamily="18" charset="0"/>
              </a:rPr>
              <a:t>программирования </a:t>
            </a:r>
            <a:r>
              <a:rPr lang="ru-RU" dirty="0" smtClean="0">
                <a:latin typeface="Times New Roman" panose="02020603050405020304" pitchFamily="18" charset="0"/>
              </a:rPr>
              <a:t>роботов:</a:t>
            </a:r>
            <a:endParaRPr lang="ru-RU" dirty="0">
              <a:latin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</a:rPr>
              <a:t>Ассемблер </a:t>
            </a:r>
            <a:endParaRPr lang="ru-RU" dirty="0">
              <a:latin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</a:rPr>
              <a:t>Basic</a:t>
            </a:r>
            <a:endParaRPr lang="ru-RU" dirty="0">
              <a:latin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</a:rPr>
              <a:t>C / C ++</a:t>
            </a:r>
          </a:p>
          <a:p>
            <a:r>
              <a:rPr lang="ru-RU" dirty="0" err="1">
                <a:latin typeface="Times New Roman" panose="02020603050405020304" pitchFamily="18" charset="0"/>
              </a:rPr>
              <a:t>Java</a:t>
            </a:r>
            <a:endParaRPr lang="ru-RU" dirty="0">
              <a:latin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</a:rPr>
              <a:t>C #</a:t>
            </a:r>
          </a:p>
          <a:p>
            <a:r>
              <a:rPr lang="ru-RU" dirty="0" err="1">
                <a:latin typeface="Times New Roman" panose="02020603050405020304" pitchFamily="18" charset="0"/>
              </a:rPr>
              <a:t>Python</a:t>
            </a:r>
            <a:endParaRPr lang="ru-RU" dirty="0">
              <a:latin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</a:rPr>
              <a:t>Программное обеспечение </a:t>
            </a:r>
            <a:r>
              <a:rPr lang="ru-RU" dirty="0" err="1">
                <a:latin typeface="Times New Roman" panose="02020603050405020304" pitchFamily="18" charset="0"/>
              </a:rPr>
              <a:t>Arduino</a:t>
            </a:r>
            <a:endParaRPr lang="ru-RU" dirty="0">
              <a:latin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2690" y="1488740"/>
            <a:ext cx="3448050" cy="19240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213" y="3210844"/>
            <a:ext cx="3448050" cy="19240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2690" y="3692106"/>
            <a:ext cx="4210552" cy="2200276"/>
          </a:xfrm>
          <a:prstGeom prst="rect">
            <a:avLst/>
          </a:prstGeom>
        </p:spPr>
      </p:pic>
      <p:cxnSp>
        <p:nvCxnSpPr>
          <p:cNvPr id="8" name="Прямая со стрелкой 7"/>
          <p:cNvCxnSpPr/>
          <p:nvPr/>
        </p:nvCxnSpPr>
        <p:spPr>
          <a:xfrm flipV="1">
            <a:off x="2967789" y="2261937"/>
            <a:ext cx="4724901" cy="35292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6577263" y="5261811"/>
            <a:ext cx="1115427" cy="43313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65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педагогического мастерства учителей технологий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9812" y="1825625"/>
            <a:ext cx="4395536" cy="4351338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ардуино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автомобиля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Arduino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требует понимания и навыков работы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сразу 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несколькими важными компонентами.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Собрать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конструкцию, шасси с двигателями, обеспечить правильное питание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arduinomaster.ru/wp-content/uploads/2019/04/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874" y="1507957"/>
            <a:ext cx="3689684" cy="385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arduinomaster.ru/wp-content/uploads/2019/04/IMG_49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063" y="2093494"/>
            <a:ext cx="3272590" cy="239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74846" y="5493000"/>
            <a:ext cx="57935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>
                <a:solidFill>
                  <a:srgbClr val="444444"/>
                </a:solidFill>
                <a:latin typeface="Verdana" panose="020B0604030504040204" pitchFamily="34" charset="0"/>
              </a:rPr>
              <a:t>Общая схема машинки на </a:t>
            </a:r>
            <a:r>
              <a:rPr lang="ru-RU" sz="2400" i="1" dirty="0" err="1">
                <a:solidFill>
                  <a:srgbClr val="444444"/>
                </a:solidFill>
                <a:latin typeface="Verdana" panose="020B0604030504040204" pitchFamily="34" charset="0"/>
              </a:rPr>
              <a:t>Ардуино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933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8664"/>
          </a:xfrm>
        </p:spPr>
        <p:txBody>
          <a:bodyPr/>
          <a:lstStyle/>
          <a:p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педагогического мастерства учителей технологий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работы показал, что использование современных ИКТ-технологий на уроках: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активизирует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познавательную деятельность учащихся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мотивацию учащихся к изучаемому предмету;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экономит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на объяснение материала;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позволяет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дифференцировать и индивидуализировать работу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72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1359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Совершенствование педагогического мастерства учителей технологий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47536"/>
            <a:ext cx="10515600" cy="479658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Самообразование и ФГОС // Методическая копилка. URL: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https://www.metod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_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obrazovanie_pedagoga_v_usloviyah_realizacii_fgos-27781.htm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«Самообразование современного учителя» // kopilkaurokov.ru. URL: https://kopilkaurokov.ru/vsemUchitelam/presentacii/priezientatsiia-samoobrazovaniie-sovriemiennogho-uchitielia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https://edu.ascon.ru/main/schools/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Издательство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«БИНОМ. Лаборатория знаний»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http://lbz.ru/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://arduinomaster.ru/uroki-arduino/robot-mashinka-avtomobil-arduino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nera-msc.ru/catalog/lego-education/bazovyy-nabor-lego-mindstorms-education-ev3.html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42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4862" y="1411705"/>
            <a:ext cx="5614738" cy="2310064"/>
          </a:xfrm>
          <a:prstGeom prst="rect">
            <a:avLst/>
          </a:prstGeom>
        </p:spPr>
      </p:pic>
      <p:pic>
        <p:nvPicPr>
          <p:cNvPr id="6" name="Рисунок 2" descr="products2.jpg"/>
          <p:cNvPicPr>
            <a:picLocks noChangeAspect="1"/>
          </p:cNvPicPr>
          <p:nvPr/>
        </p:nvPicPr>
        <p:blipFill>
          <a:blip r:embed="rId3"/>
          <a:srcRect l="3125" t="20531" r="3906" b="5296"/>
          <a:stretch>
            <a:fillRect/>
          </a:stretch>
        </p:blipFill>
        <p:spPr bwMode="auto">
          <a:xfrm>
            <a:off x="1909636" y="3982452"/>
            <a:ext cx="8501063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6733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</TotalTime>
  <Words>754</Words>
  <Application>Microsoft Office PowerPoint</Application>
  <PresentationFormat>Широкоэкранный</PresentationFormat>
  <Paragraphs>99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Verdana</vt:lpstr>
      <vt:lpstr>Тема Office</vt:lpstr>
      <vt:lpstr>МУНИЦИПАЛЬНОЕ БЮДЖЕТНОЕ ОБЩЕОБРАЗОВАТЕЛЬНОЕ УЧРЕЖДЕНИЕ  «СРЕДНЯЯ ШКОЛА № 16 ГОРОДА ЕВПАТОРИИ РЕСПУБЛИКИ КРЫМ»  (МБОУ «СШ № 16»)    Совершенствование педагогического мастерства учителей технологии через самообразовательную деятельность</vt:lpstr>
      <vt:lpstr>Совершенствование педагогического мастерства учителей технологий</vt:lpstr>
      <vt:lpstr>Совершенствование педагогического мастерства учителей технологий</vt:lpstr>
      <vt:lpstr>Совершенствование педагогического мастерства учителей технологий</vt:lpstr>
      <vt:lpstr>Совершенствование педагогического мастерства учителей технологий</vt:lpstr>
      <vt:lpstr>Совершенствование педагогического мастерства учителей технологий</vt:lpstr>
      <vt:lpstr>Совершенствование педагогического мастерства учителей технологий</vt:lpstr>
      <vt:lpstr>Совершенствование педагогического мастерства учителей технологий</vt:lpstr>
      <vt:lpstr>Совершенствование педагогического мастерства учителей технологий</vt:lpstr>
      <vt:lpstr>Совершенствование педагогического мастерства учителей технологий</vt:lpstr>
      <vt:lpstr>Совершенствование педагогического мастерства учителей технологий</vt:lpstr>
      <vt:lpstr>Совершенствование педагогического мастерства учителей технологий</vt:lpstr>
      <vt:lpstr>Совершенствование педагогического мастерства учителей технологий</vt:lpstr>
      <vt:lpstr>Совершенствование педагогического мастерства учителей технологий</vt:lpstr>
      <vt:lpstr>Совершенствование педагогического мастерства учителей технологий</vt:lpstr>
      <vt:lpstr>Совершенствование педагогического мастерства учителей технологий</vt:lpstr>
      <vt:lpstr>Совершенствование педагогического мастерства учителей технологий</vt:lpstr>
      <vt:lpstr>Совершенствование педагогического мастерства учителей технологий</vt:lpstr>
      <vt:lpstr>Совершенствование педагогического мастерства учителей технологий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ОБЩЕОБРАЗОВАТЕЛЬНОЕ УЧРЕЖДЕНИЕ  «СРЕДНЯЯ ШКОЛА № 16 ГОРОДА ЕВПАТОРИИ РЕСПУБЛИКИ КРЫМ»  (МБОУ «СШ № 16») Совершенствование педагогического мастерства учителей школы через самообразовательную деятельность</dc:title>
  <dc:creator>Li Миналиев</dc:creator>
  <cp:lastModifiedBy>МО Технологии и др</cp:lastModifiedBy>
  <cp:revision>42</cp:revision>
  <dcterms:created xsi:type="dcterms:W3CDTF">2019-11-09T16:55:06Z</dcterms:created>
  <dcterms:modified xsi:type="dcterms:W3CDTF">2019-11-12T11:12:55Z</dcterms:modified>
</cp:coreProperties>
</file>