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71" r:id="rId16"/>
    <p:sldId id="269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1260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/>
          <p:nvPr/>
        </p:nvSpPr>
        <p:spPr>
          <a:xfrm>
            <a:off x="1828800" y="3159125"/>
            <a:ext cx="457200" cy="1035050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26B57-7DBF-425A-8ACB-FAB8CA0D4F50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65D1-A798-442F-8022-F8DE9924C3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7F94C-1181-479B-8AAC-B731FCD66BA4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A5BC9-D302-4B5B-856C-117155C31F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7"/>
          <p:cNvSpPr txBox="1"/>
          <p:nvPr/>
        </p:nvSpPr>
        <p:spPr>
          <a:xfrm>
            <a:off x="4267200" y="4075113"/>
            <a:ext cx="457200" cy="10144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C05C9-A273-45FD-A9D7-2AC06953FC90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04763-533C-4BE9-B05D-3C568504D8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3CC12-D05E-4549-BDC4-E62B7355E1CD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D3DDF-55F6-407C-8461-F86555EF8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2"/>
          <p:cNvSpPr txBox="1"/>
          <p:nvPr/>
        </p:nvSpPr>
        <p:spPr>
          <a:xfrm>
            <a:off x="1057275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8" name="TextBox 17"/>
          <p:cNvSpPr txBox="1"/>
          <p:nvPr/>
        </p:nvSpPr>
        <p:spPr>
          <a:xfrm>
            <a:off x="4779963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B661C-0FD0-4C0B-9D95-A38E3CC986C4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730F5-F2BE-416A-ADDB-C914FE7E87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177185-BC58-41FB-931E-ECF03BC8991A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6B7F0-7214-4B23-8F71-C54428642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6E868-4E5A-4735-B357-0EF6CEF2ED18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E3B40-994F-4A5F-934F-6EFA7F4245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5329238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24A95-7CB2-4F1C-9496-C029C3DAACB3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EAC0A-FAD4-4011-8D36-0C5340C3C3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/>
          <p:cNvSpPr txBox="1"/>
          <p:nvPr/>
        </p:nvSpPr>
        <p:spPr>
          <a:xfrm>
            <a:off x="2435225" y="3332163"/>
            <a:ext cx="457200" cy="922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0E0D0-5164-4E7B-8A36-69DE2E85BDB9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41D9A-8CB4-4627-8205-3FF1E48625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2D6E1-A9AB-40FE-AC9A-99985B917F5D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A7425-50A3-4F3D-B6D1-731C94E63F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C435B-4466-4CC1-841D-FB014D75B650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C39B8-4DCF-4303-9389-108F364F2A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smtClean="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D62C6082-22DE-4221-968F-E6C9BB39732E}" type="datetimeFigureOut">
              <a:rPr lang="ru-RU"/>
              <a:pPr>
                <a:defRPr/>
              </a:pPr>
              <a:t>чт 13.12.18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 smtClean="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1C01556A-B9C1-48DF-92C1-B97693A449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5" r:id="rId2"/>
    <p:sldLayoutId id="2147483697" r:id="rId3"/>
    <p:sldLayoutId id="2147483694" r:id="rId4"/>
    <p:sldLayoutId id="2147483698" r:id="rId5"/>
    <p:sldLayoutId id="2147483693" r:id="rId6"/>
    <p:sldLayoutId id="2147483692" r:id="rId7"/>
    <p:sldLayoutId id="2147483699" r:id="rId8"/>
    <p:sldLayoutId id="2147483700" r:id="rId9"/>
    <p:sldLayoutId id="2147483691" r:id="rId10"/>
    <p:sldLayoutId id="214748369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fontAlgn="base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gif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7" Type="http://schemas.openxmlformats.org/officeDocument/2006/relationships/image" Target="../media/image10.jpeg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13.xml"/><Relationship Id="rId4" Type="http://schemas.openxmlformats.org/officeDocument/2006/relationships/slide" Target="slid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slide" Target="slide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gif"/><Relationship Id="rId4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850" y="2205038"/>
            <a:ext cx="8569325" cy="87947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Здоровый образ жизни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3068961"/>
            <a:ext cx="7036643" cy="792088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Режим труда  и отдыха, хороший сон – составляющие здорового образа жизни</a:t>
            </a:r>
            <a:endParaRPr lang="ru-RU" dirty="0"/>
          </a:p>
        </p:txBody>
      </p:sp>
      <p:sp>
        <p:nvSpPr>
          <p:cNvPr id="4" name="Управляющая кнопка: далее 3">
            <a:hlinkClick r:id="" action="ppaction://hlinkshowjump?jump=nextslide" highlightClick="1"/>
          </p:cNvPr>
          <p:cNvSpPr/>
          <p:nvPr/>
        </p:nvSpPr>
        <p:spPr>
          <a:xfrm>
            <a:off x="8243888" y="6350000"/>
            <a:ext cx="576262" cy="39211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333375"/>
            <a:ext cx="1933575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WordArt 6"/>
          <p:cNvSpPr>
            <a:spLocks noChangeArrowheads="1" noChangeShapeType="1" noTextEdit="1"/>
          </p:cNvSpPr>
          <p:nvPr/>
        </p:nvSpPr>
        <p:spPr bwMode="auto">
          <a:xfrm>
            <a:off x="539750" y="3789040"/>
            <a:ext cx="7993063" cy="2232248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33333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10 класс Урок № </a:t>
            </a:r>
            <a:r>
              <a:rPr lang="ru-RU" sz="36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26 </a:t>
            </a:r>
          </a:p>
          <a:p>
            <a:pPr algn="ctr"/>
            <a:r>
              <a:rPr lang="ru-RU" sz="3600" b="1" kern="1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Разработал :Учитель </a:t>
            </a:r>
            <a:r>
              <a:rPr lang="ru-RU" sz="3600" b="1" kern="10" dirty="0" smtClean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Times New Roman"/>
                <a:cs typeface="Times New Roman"/>
              </a:rPr>
              <a:t>ОБЖ Зубков Н.А.</a:t>
            </a:r>
            <a:endParaRPr lang="ru-RU" sz="3600" b="1" kern="10" dirty="0">
              <a:ln w="9525">
                <a:solidFill>
                  <a:srgbClr val="FF0000"/>
                </a:solidFill>
                <a:round/>
                <a:headEnd/>
                <a:tailEnd/>
              </a:ln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0825" y="1341438"/>
            <a:ext cx="5616575" cy="3095625"/>
          </a:xfrm>
        </p:spPr>
        <p:txBody>
          <a:bodyPr/>
          <a:lstStyle/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b="1" dirty="0" smtClean="0">
                <a:effectLst/>
              </a:rPr>
              <a:t>   Здоровый </a:t>
            </a:r>
            <a:r>
              <a:rPr lang="ru-RU" b="1" dirty="0">
                <a:effectLst/>
              </a:rPr>
              <a:t>образ жизни</a:t>
            </a:r>
            <a:r>
              <a:rPr lang="ru-RU" dirty="0">
                <a:effectLst/>
              </a:rPr>
              <a:t> — образ </a:t>
            </a:r>
            <a:r>
              <a:rPr lang="ru-RU" dirty="0" smtClean="0">
                <a:effectLst/>
              </a:rPr>
              <a:t>жизни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человека</a:t>
            </a:r>
            <a:r>
              <a:rPr lang="ru-RU" dirty="0">
                <a:effectLst/>
              </a:rPr>
              <a:t>, направленный на профилактику болезней и укрепление здоровья.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850" y="115888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/>
              <a:t>Здоровый образ жизни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8038" y="3413125"/>
            <a:ext cx="54022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243888" y="6350000"/>
            <a:ext cx="576262" cy="39211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388" y="1700213"/>
            <a:ext cx="5040312" cy="2016125"/>
          </a:xfrm>
        </p:spPr>
        <p:txBody>
          <a:bodyPr/>
          <a:lstStyle/>
          <a:p>
            <a:pPr marL="47548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Умственная и физическая нагрузка</a:t>
            </a:r>
          </a:p>
          <a:p>
            <a:pPr marL="47548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Активный отдых</a:t>
            </a:r>
          </a:p>
          <a:p>
            <a:pPr marL="47548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Сон</a:t>
            </a:r>
          </a:p>
          <a:p>
            <a:pPr marL="475488" indent="-45720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dirty="0" smtClean="0"/>
              <a:t>Питание и др.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288" y="-100013"/>
            <a:ext cx="8208962" cy="1368426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 smtClean="0"/>
              <a:t>Основные элементы жизнедеятельности человека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7125" y="3716338"/>
            <a:ext cx="3883025" cy="263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243888" y="6350000"/>
            <a:ext cx="576262" cy="392113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03155">
            <a:off x="777875" y="4365625"/>
            <a:ext cx="1960563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41288" y="1989138"/>
            <a:ext cx="9001125" cy="647700"/>
          </a:xfrm>
        </p:spPr>
        <p:txBody>
          <a:bodyPr>
            <a:normAutofit fontScale="92500" lnSpcReduction="10000"/>
          </a:bodyPr>
          <a:lstStyle/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/>
              <a:t>   Умственная нагрузка(труд) – это деятельность человеческого мозга (Читанее книг, учеба в школе, решение задач).</a:t>
            </a:r>
            <a:endParaRPr lang="ru-RU" dirty="0"/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850" y="620713"/>
            <a:ext cx="8640763" cy="914400"/>
          </a:xfrm>
        </p:spPr>
        <p:txBody>
          <a:bodyPr/>
          <a:lstStyle/>
          <a:p>
            <a:pPr marL="18288" algn="ctr" fontAlgn="auto">
              <a:spcAft>
                <a:spcPts val="0"/>
              </a:spcAft>
              <a:defRPr/>
            </a:pPr>
            <a:r>
              <a:rPr lang="ru-RU" sz="4000" dirty="0"/>
              <a:t>Умственная и физическая нагрузка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2250" y="2565400"/>
            <a:ext cx="8813800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Palatino Linotype" pitchFamily="18" charset="0"/>
              </a:rPr>
              <a:t>   Физическая нагрузка – это деятельность человека, которая совершается при участии мышц, которые, сокращаясь, совершают работу в физиологическом смысле слова. </a:t>
            </a:r>
          </a:p>
          <a:p>
            <a:r>
              <a:rPr lang="ru-RU">
                <a:latin typeface="Palatino Linotype" pitchFamily="18" charset="0"/>
              </a:rPr>
              <a:t>Физические нагрузки делятся на три типа: </a:t>
            </a:r>
          </a:p>
          <a:p>
            <a:pPr marL="800100" lvl="1" indent="-342900">
              <a:buFont typeface="Palatino Linotype" pitchFamily="18" charset="0"/>
              <a:buAutoNum type="arabicPeriod"/>
            </a:pPr>
            <a:r>
              <a:rPr lang="ru-RU" u="sng">
                <a:latin typeface="Palatino Linotype" pitchFamily="18" charset="0"/>
                <a:hlinkClick r:id="rId2" action="ppaction://hlinksldjump"/>
              </a:rPr>
              <a:t>Легкие</a:t>
            </a:r>
            <a:r>
              <a:rPr lang="ru-RU">
                <a:latin typeface="Palatino Linotype" pitchFamily="18" charset="0"/>
                <a:hlinkClick r:id="rId2" action="ppaction://hlinksldjump"/>
              </a:rPr>
              <a:t> </a:t>
            </a:r>
            <a:endParaRPr lang="ru-RU">
              <a:latin typeface="Palatino Linotype" pitchFamily="18" charset="0"/>
            </a:endParaRPr>
          </a:p>
          <a:p>
            <a:pPr marL="800100" lvl="1" indent="-342900">
              <a:buFont typeface="Palatino Linotype" pitchFamily="18" charset="0"/>
              <a:buAutoNum type="arabicPeriod"/>
            </a:pPr>
            <a:r>
              <a:rPr lang="ru-RU" u="sng">
                <a:latin typeface="Palatino Linotype" pitchFamily="18" charset="0"/>
                <a:hlinkClick r:id="rId3" action="ppaction://hlinksldjump"/>
              </a:rPr>
              <a:t>Средней тяжести </a:t>
            </a:r>
            <a:endParaRPr lang="ru-RU" u="sng">
              <a:latin typeface="Palatino Linotype" pitchFamily="18" charset="0"/>
            </a:endParaRPr>
          </a:p>
          <a:p>
            <a:pPr marL="800100" lvl="1" indent="-342900">
              <a:buFont typeface="Palatino Linotype" pitchFamily="18" charset="0"/>
              <a:buAutoNum type="arabicPeriod"/>
            </a:pPr>
            <a:r>
              <a:rPr lang="ru-RU" u="sng">
                <a:latin typeface="Palatino Linotype" pitchFamily="18" charset="0"/>
                <a:hlinkClick r:id="rId4" action="ppaction://hlinksldjump"/>
              </a:rPr>
              <a:t>Тяжелые</a:t>
            </a:r>
            <a:endParaRPr lang="ru-RU" sz="1400">
              <a:latin typeface="Palatino Linotype" pitchFamily="18" charset="0"/>
            </a:endParaRPr>
          </a:p>
        </p:txBody>
      </p:sp>
      <p:sp>
        <p:nvSpPr>
          <p:cNvPr id="5" name="Управляющая кнопка: далее 4">
            <a:hlinkClick r:id="rId5" action="ppaction://hlinksldjump" highlightClick="1"/>
          </p:cNvPr>
          <p:cNvSpPr/>
          <p:nvPr/>
        </p:nvSpPr>
        <p:spPr>
          <a:xfrm>
            <a:off x="8172450" y="6165850"/>
            <a:ext cx="720725" cy="50323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71775" y="5392738"/>
            <a:ext cx="3216275" cy="1300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288" y="1628775"/>
            <a:ext cx="8497887" cy="2160588"/>
          </a:xfrm>
        </p:spPr>
        <p:txBody>
          <a:bodyPr/>
          <a:lstStyle/>
          <a:p>
            <a:pPr marL="274320" lvl="1" indent="-256032" fontAlgn="auto">
              <a:spcAft>
                <a:spcPts val="0"/>
              </a:spcAft>
              <a:buFont typeface="Wingdings" pitchFamily="2" charset="2"/>
              <a:buChar char=""/>
              <a:defRPr/>
            </a:pPr>
            <a:r>
              <a:rPr lang="ru-RU" dirty="0" smtClean="0"/>
              <a:t>Это работы</a:t>
            </a:r>
            <a:r>
              <a:rPr lang="ru-RU" dirty="0"/>
              <a:t>, выполняемые без поднятия и переноса тяжестей. </a:t>
            </a:r>
            <a:r>
              <a:rPr lang="ru-RU" sz="1400" dirty="0"/>
              <a:t>Это работы в швейном производстве, в точном приборостроении и машиностроении, в полиграфии, в связи и т.д.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260350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4000" dirty="0" smtClean="0"/>
              <a:t>Легкие физические нагрузки</a:t>
            </a:r>
            <a:endParaRPr lang="ru-RU" sz="4000" dirty="0"/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179388" y="6165850"/>
            <a:ext cx="576262" cy="50323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5763" y="3357563"/>
            <a:ext cx="4125912" cy="330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950" y="1412875"/>
            <a:ext cx="8856663" cy="2303463"/>
          </a:xfrm>
        </p:spPr>
        <p:txBody>
          <a:bodyPr/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 smtClean="0"/>
              <a:t>Это работы</a:t>
            </a:r>
            <a:r>
              <a:rPr lang="ru-RU" dirty="0"/>
              <a:t>, связанные с постоянной ходьбой и переноской небольших (до 10 кг) тяжестей. </a:t>
            </a:r>
            <a:r>
              <a:rPr lang="ru-RU" sz="1600" dirty="0"/>
              <a:t>Это работа в механосборочных цехах, в механизированных мартеновских, прокатных, литейных, кузнечных, термических цехах и т.д.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476250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 smtClean="0"/>
              <a:t>Физические нагрузки средней тяжести</a:t>
            </a:r>
            <a:endParaRPr lang="ru-RU" sz="3600" dirty="0"/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179388" y="6165850"/>
            <a:ext cx="576262" cy="50323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150" y="3068638"/>
            <a:ext cx="550862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07950" y="1628775"/>
            <a:ext cx="8928100" cy="2016125"/>
          </a:xfrm>
        </p:spPr>
        <p:txBody>
          <a:bodyPr/>
          <a:lstStyle/>
          <a:p>
            <a:pPr marL="274320" lvl="1" indent="-256032" fontAlgn="auto">
              <a:spcAft>
                <a:spcPts val="0"/>
              </a:spcAft>
              <a:buFont typeface="Wingdings" pitchFamily="2" charset="2"/>
              <a:buChar char=""/>
              <a:defRPr/>
            </a:pPr>
            <a:r>
              <a:rPr lang="ru-RU" dirty="0" smtClean="0"/>
              <a:t>Это работы</a:t>
            </a:r>
            <a:r>
              <a:rPr lang="ru-RU" dirty="0"/>
              <a:t>, связанные с постоянным передвижением и переноской значительных (более 10 кг) тяжестей. </a:t>
            </a:r>
            <a:r>
              <a:rPr lang="ru-RU" sz="1400" dirty="0"/>
              <a:t>Это кузнечные работы с ручной ковкой, литейные с ручной набивкой и заливкой опок и т.д.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0825" y="333375"/>
            <a:ext cx="8642350" cy="935038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4000" dirty="0" smtClean="0"/>
              <a:t>Тяжелые физические </a:t>
            </a:r>
            <a:r>
              <a:rPr lang="ru-RU" sz="4000" dirty="0"/>
              <a:t>нагрузки</a:t>
            </a:r>
          </a:p>
        </p:txBody>
      </p:sp>
      <p:sp>
        <p:nvSpPr>
          <p:cNvPr id="5" name="Управляющая кнопка: назад 4">
            <a:hlinkClick r:id="rId2" action="ppaction://hlinksldjump" highlightClick="1"/>
          </p:cNvPr>
          <p:cNvSpPr/>
          <p:nvPr/>
        </p:nvSpPr>
        <p:spPr>
          <a:xfrm>
            <a:off x="179388" y="6165850"/>
            <a:ext cx="576262" cy="503238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575" y="3028950"/>
            <a:ext cx="5327650" cy="338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750" y="1341438"/>
            <a:ext cx="8135938" cy="3671887"/>
          </a:xfrm>
        </p:spPr>
        <p:txBody>
          <a:bodyPr>
            <a:normAutofit fontScale="77500" lnSpcReduction="20000"/>
          </a:bodyPr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 smtClean="0">
                <a:effectLst/>
                <a:hlinkClick r:id="rId2" action="ppaction://hlinksldjump"/>
              </a:rPr>
              <a:t>воспитывать </a:t>
            </a:r>
            <a:r>
              <a:rPr lang="ru-RU" dirty="0">
                <a:effectLst/>
                <a:hlinkClick r:id="rId2" action="ppaction://hlinksldjump"/>
              </a:rPr>
              <a:t>с раннего детства </a:t>
            </a:r>
            <a:r>
              <a:rPr lang="ru-RU" dirty="0" smtClean="0">
                <a:effectLst/>
                <a:hlinkClick r:id="rId2" action="ppaction://hlinksldjump"/>
              </a:rPr>
              <a:t>здоровые привычки </a:t>
            </a:r>
            <a:r>
              <a:rPr lang="ru-RU" dirty="0">
                <a:effectLst/>
                <a:hlinkClick r:id="rId2" action="ppaction://hlinksldjump"/>
              </a:rPr>
              <a:t>и </a:t>
            </a:r>
            <a:r>
              <a:rPr lang="ru-RU" dirty="0" smtClean="0">
                <a:effectLst/>
                <a:hlinkClick r:id="rId2" action="ppaction://hlinksldjump"/>
              </a:rPr>
              <a:t>навыки;*</a:t>
            </a:r>
            <a:endParaRPr lang="ru-RU" dirty="0" smtClean="0">
              <a:effectLst/>
            </a:endParaRP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>
              <a:effectLst/>
            </a:endParaRPr>
          </a:p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>
                <a:effectLst/>
              </a:rPr>
              <a:t>п</a:t>
            </a:r>
            <a:r>
              <a:rPr lang="ru-RU" dirty="0" smtClean="0">
                <a:effectLst/>
              </a:rPr>
              <a:t>роживать в безопасная </a:t>
            </a:r>
            <a:r>
              <a:rPr lang="ru-RU" dirty="0">
                <a:effectLst/>
              </a:rPr>
              <a:t>и благоприятная для </a:t>
            </a:r>
            <a:r>
              <a:rPr lang="ru-RU" dirty="0" smtClean="0">
                <a:effectLst/>
              </a:rPr>
              <a:t>обитания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окружающей среде, знать </a:t>
            </a:r>
            <a:r>
              <a:rPr lang="ru-RU" dirty="0">
                <a:effectLst/>
              </a:rPr>
              <a:t>о влиянии неблагоприятных факторов окружающей среды на </a:t>
            </a:r>
            <a:r>
              <a:rPr lang="ru-RU" dirty="0" smtClean="0">
                <a:effectLst/>
              </a:rPr>
              <a:t>здоровье;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>
              <a:effectLst/>
            </a:endParaRPr>
          </a:p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 smtClean="0">
                <a:effectLst/>
              </a:rPr>
              <a:t>отказаться </a:t>
            </a:r>
            <a:r>
              <a:rPr lang="ru-RU" dirty="0">
                <a:effectLst/>
              </a:rPr>
              <a:t>от курения, употребления наркотиков, употребления алкоголя</a:t>
            </a:r>
            <a:r>
              <a:rPr lang="ru-RU" dirty="0" smtClean="0">
                <a:effectLst/>
              </a:rPr>
              <a:t>.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>
              <a:effectLst/>
            </a:endParaRPr>
          </a:p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>
                <a:effectLst/>
              </a:rPr>
              <a:t>и</a:t>
            </a:r>
            <a:r>
              <a:rPr lang="ru-RU" dirty="0" smtClean="0">
                <a:effectLst/>
              </a:rPr>
              <a:t>меть здоровое</a:t>
            </a:r>
            <a:r>
              <a:rPr lang="ru-RU" dirty="0">
                <a:effectLst/>
              </a:rPr>
              <a:t> питание: умеренное, соответствующее физиологическим особенностям конкретного человека, информированность о качестве употребляемых продуктов</a:t>
            </a:r>
            <a:r>
              <a:rPr lang="ru-RU" dirty="0" smtClean="0">
                <a:effectLst/>
              </a:rPr>
              <a:t>;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>
              <a:effectLst/>
            </a:endParaRPr>
          </a:p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 smtClean="0">
                <a:effectLst/>
              </a:rPr>
              <a:t>Соблюдать личную </a:t>
            </a:r>
            <a:r>
              <a:rPr lang="ru-RU" dirty="0">
                <a:effectLst/>
              </a:rPr>
              <a:t>и </a:t>
            </a:r>
            <a:r>
              <a:rPr lang="ru-RU" dirty="0" smtClean="0">
                <a:effectLst/>
              </a:rPr>
              <a:t>общественную гигиену: </a:t>
            </a:r>
            <a:r>
              <a:rPr lang="ru-RU" dirty="0">
                <a:effectLst/>
              </a:rPr>
              <a:t>совокупность гигиенических правил, соблюдение и выполнение которых способствует сохранению и укреплению здоровья, владение навыками первой помощи.</a:t>
            </a:r>
          </a:p>
          <a:p>
            <a:pPr marL="274320" indent="-256032" fontAlgn="auto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950" y="260350"/>
            <a:ext cx="8856663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 smtClean="0"/>
              <a:t>Что нужно делать, чтобы иметь здоровый образ жизни?</a:t>
            </a:r>
            <a:endParaRPr lang="ru-RU" sz="2800" dirty="0"/>
          </a:p>
        </p:txBody>
      </p:sp>
      <p:sp>
        <p:nvSpPr>
          <p:cNvPr id="4" name="Управляющая кнопка: далее 3">
            <a:hlinkClick r:id="rId3" action="ppaction://hlinksldjump" highlightClick="1"/>
          </p:cNvPr>
          <p:cNvSpPr/>
          <p:nvPr/>
        </p:nvSpPr>
        <p:spPr>
          <a:xfrm>
            <a:off x="8027988" y="6092825"/>
            <a:ext cx="504825" cy="504825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0825" y="260350"/>
            <a:ext cx="8769350" cy="1223963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>
                <a:effectLst/>
              </a:rPr>
              <a:t>Здоровые привычки и навыки</a:t>
            </a:r>
            <a:endParaRPr lang="ru-RU" dirty="0"/>
          </a:p>
        </p:txBody>
      </p:sp>
      <p:sp>
        <p:nvSpPr>
          <p:cNvPr id="21506" name="TextBox 4"/>
          <p:cNvSpPr txBox="1">
            <a:spLocks noChangeArrowheads="1"/>
          </p:cNvSpPr>
          <p:nvPr/>
        </p:nvSpPr>
        <p:spPr bwMode="auto">
          <a:xfrm>
            <a:off x="250825" y="1685925"/>
            <a:ext cx="58340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Palatino Linotype" pitchFamily="18" charset="0"/>
              <a:buAutoNum type="arabicPeriod"/>
            </a:pPr>
            <a:r>
              <a:rPr lang="ru-RU">
                <a:latin typeface="Palatino Linotype" pitchFamily="18" charset="0"/>
                <a:hlinkClick r:id="rId2" action="ppaction://hlinksldjump"/>
              </a:rPr>
              <a:t>Не употреблять вредные вещества.</a:t>
            </a:r>
            <a:endParaRPr lang="ru-RU">
              <a:latin typeface="Palatino Linotype" pitchFamily="18" charset="0"/>
            </a:endParaRPr>
          </a:p>
          <a:p>
            <a:pPr marL="342900" indent="-342900">
              <a:buFont typeface="Palatino Linotype" pitchFamily="18" charset="0"/>
              <a:buAutoNum type="arabicPeriod"/>
            </a:pPr>
            <a:r>
              <a:rPr lang="ru-RU">
                <a:latin typeface="Palatino Linotype" pitchFamily="18" charset="0"/>
                <a:hlinkClick r:id="rId3" action="ppaction://hlinksldjump"/>
              </a:rPr>
              <a:t>Соблюдение гигиены.</a:t>
            </a:r>
            <a:endParaRPr lang="ru-RU">
              <a:latin typeface="Palatino Linotype" pitchFamily="18" charset="0"/>
            </a:endParaRPr>
          </a:p>
          <a:p>
            <a:pPr marL="342900" indent="-342900">
              <a:buFont typeface="Palatino Linotype" pitchFamily="18" charset="0"/>
              <a:buAutoNum type="arabicPeriod"/>
            </a:pPr>
            <a:r>
              <a:rPr lang="ru-RU">
                <a:latin typeface="Palatino Linotype" pitchFamily="18" charset="0"/>
                <a:hlinkClick r:id="rId4" action="ppaction://hlinksldjump"/>
              </a:rPr>
              <a:t>Закаливание организма.</a:t>
            </a:r>
            <a:endParaRPr lang="ru-RU">
              <a:latin typeface="Palatino Linotype" pitchFamily="18" charset="0"/>
            </a:endParaRPr>
          </a:p>
          <a:p>
            <a:pPr marL="342900" indent="-342900">
              <a:buFont typeface="Palatino Linotype" pitchFamily="18" charset="0"/>
              <a:buAutoNum type="arabicPeriod"/>
            </a:pPr>
            <a:r>
              <a:rPr lang="ru-RU">
                <a:latin typeface="Palatino Linotype" pitchFamily="18" charset="0"/>
                <a:hlinkClick r:id="rId5" action="ppaction://hlinksldjump"/>
              </a:rPr>
              <a:t>Занятие спортом.</a:t>
            </a:r>
            <a:endParaRPr lang="ru-RU">
              <a:latin typeface="Palatino Linotype" pitchFamily="18" charset="0"/>
            </a:endParaRPr>
          </a:p>
        </p:txBody>
      </p:sp>
      <p:sp>
        <p:nvSpPr>
          <p:cNvPr id="6" name="Управляющая кнопка: домой 5">
            <a:hlinkClick r:id="rId6" action="ppaction://hlinksldjump" highlightClick="1"/>
          </p:cNvPr>
          <p:cNvSpPr/>
          <p:nvPr/>
        </p:nvSpPr>
        <p:spPr>
          <a:xfrm>
            <a:off x="250825" y="6165850"/>
            <a:ext cx="649288" cy="5762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1508" name="Рисунок 6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00563" y="2146300"/>
            <a:ext cx="44577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692150"/>
            <a:ext cx="8135938" cy="3673475"/>
          </a:xfrm>
        </p:spPr>
        <p:txBody>
          <a:bodyPr/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ru-RU" sz="1800" dirty="0" smtClean="0"/>
              <a:t>В данный момент многие люди употребляют вредные вещества (курят сигареты, пьют алкоголь, употребляют наркотики и т.д.), все это очень плохо сказывается на их организме, т.к. из-за никотина в сигаретах страдают легкие, из-за алкоголя страдают почки, и все это приводит к большим последствиям, которые могут привести к летальному исходу.</a:t>
            </a:r>
            <a:endParaRPr lang="ru-RU" sz="1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388" y="692150"/>
            <a:ext cx="8569325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Употребление вредных веществ.</a:t>
            </a:r>
            <a:endParaRPr lang="ru-RU" dirty="0"/>
          </a:p>
        </p:txBody>
      </p:sp>
      <p:pic>
        <p:nvPicPr>
          <p:cNvPr id="22531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413" y="3284538"/>
            <a:ext cx="6067425" cy="327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323850" y="6092825"/>
            <a:ext cx="431800" cy="3603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33375"/>
            <a:ext cx="8135938" cy="6102350"/>
          </a:xfrm>
        </p:spPr>
      </p:pic>
      <p:sp>
        <p:nvSpPr>
          <p:cNvPr id="6" name="Управляющая кнопка: домой 5">
            <a:hlinkClick r:id="rId3" action="ppaction://hlinksldjump" highlightClick="1"/>
          </p:cNvPr>
          <p:cNvSpPr/>
          <p:nvPr/>
        </p:nvSpPr>
        <p:spPr>
          <a:xfrm>
            <a:off x="323850" y="6135688"/>
            <a:ext cx="431800" cy="360362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0825" y="836613"/>
            <a:ext cx="7993063" cy="2887662"/>
          </a:xfrm>
        </p:spPr>
        <p:txBody>
          <a:bodyPr/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>
                <a:effectLst/>
              </a:rPr>
              <a:t>Закаливание — испытанное средство укрепления </a:t>
            </a:r>
            <a:r>
              <a:rPr lang="ru-RU" dirty="0" smtClean="0">
                <a:effectLst/>
              </a:rPr>
              <a:t>здоровья. </a:t>
            </a:r>
            <a:r>
              <a:rPr lang="ru-RU" dirty="0">
                <a:effectLst/>
              </a:rPr>
              <a:t>В основе закаливающих процедур лежит многократное воздействие тепла, охлаждения и солнечных лучей. При этом у человека постепенно вырабатывается адаптация к внешней среде. 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2988" y="188913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/>
              <a:t>Закаливание организма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4579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2138" y="2924175"/>
            <a:ext cx="4962525" cy="372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Управляющая кнопка: домой 4">
            <a:hlinkClick r:id="rId3" action="ppaction://hlinksldjump" highlightClick="1"/>
          </p:cNvPr>
          <p:cNvSpPr/>
          <p:nvPr/>
        </p:nvSpPr>
        <p:spPr>
          <a:xfrm>
            <a:off x="323850" y="6092825"/>
            <a:ext cx="431800" cy="360363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1484313"/>
            <a:ext cx="4608513" cy="4968875"/>
          </a:xfrm>
        </p:spPr>
        <p:txBody>
          <a:bodyPr/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ru-RU" dirty="0" smtClean="0"/>
              <a:t>Спорт является, достаточно мощным, безлекарственным средством профилактики заболеваний человека, оказывающий огромное влияние на его здоровье. Оно, здоровье, являясь бесценным достоянием любого человека и в целом всего общества, способствует выполнению основных жизненных задач и планов, помогает преодолевать трудности и обеспечивает людям долгую, активную и радостную жизнь.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188" y="404813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/>
              <a:t>Занятие спортом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638" y="4910138"/>
            <a:ext cx="1947862" cy="194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70895">
            <a:off x="7318375" y="263525"/>
            <a:ext cx="1328738" cy="282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11188" y="1268413"/>
            <a:ext cx="6096000" cy="3657600"/>
          </a:xfrm>
        </p:spPr>
        <p:txBody>
          <a:bodyPr/>
          <a:lstStyle/>
          <a:p>
            <a:pPr marL="274320" indent="-256032" fontAlgn="auto">
              <a:spcAft>
                <a:spcPts val="0"/>
              </a:spcAft>
              <a:defRPr/>
            </a:pPr>
            <a:r>
              <a:rPr lang="ru-RU" sz="2400" b="1" dirty="0">
                <a:effectLst/>
              </a:rPr>
              <a:t>Здоровый образ жизни – это…</a:t>
            </a:r>
            <a:endParaRPr lang="ru-RU" sz="2400" dirty="0">
              <a:effectLst/>
            </a:endParaRP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 smtClean="0">
                <a:effectLst/>
              </a:rPr>
              <a:t>     а</a:t>
            </a:r>
            <a:r>
              <a:rPr lang="ru-RU" sz="1600" dirty="0">
                <a:effectLst/>
              </a:rPr>
              <a:t>) мировоззрение человека, которое складывается из знаний о здоровье;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 smtClean="0">
                <a:effectLst/>
              </a:rPr>
              <a:t>     б</a:t>
            </a:r>
            <a:r>
              <a:rPr lang="ru-RU" sz="1600" dirty="0">
                <a:effectLst/>
              </a:rPr>
              <a:t>) индивидуальная система поведения человека, направленная на сохранение </a:t>
            </a:r>
            <a:r>
              <a:rPr lang="ru-RU" sz="1600" dirty="0" smtClean="0">
                <a:effectLst/>
              </a:rPr>
              <a:t>и </a:t>
            </a:r>
            <a:r>
              <a:rPr lang="ru-RU" sz="1600" dirty="0">
                <a:effectLst/>
              </a:rPr>
              <a:t>укрепление здоровья;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 smtClean="0">
                <a:effectLst/>
              </a:rPr>
              <a:t>     в</a:t>
            </a:r>
            <a:r>
              <a:rPr lang="ru-RU" sz="1600" dirty="0">
                <a:effectLst/>
              </a:rPr>
              <a:t>) система жизнедеятельности человека, в </a:t>
            </a:r>
            <a:r>
              <a:rPr lang="ru-RU" sz="1600" dirty="0" smtClean="0">
                <a:effectLst/>
              </a:rPr>
              <a:t>которой главным </a:t>
            </a:r>
            <a:r>
              <a:rPr lang="ru-RU" sz="1600" dirty="0">
                <a:effectLst/>
              </a:rPr>
              <a:t>является диетическое </a:t>
            </a:r>
            <a:r>
              <a:rPr lang="ru-RU" sz="1600" dirty="0" smtClean="0">
                <a:effectLst/>
              </a:rPr>
              <a:t>питание</a:t>
            </a:r>
            <a:r>
              <a:rPr lang="ru-RU" sz="1600" dirty="0">
                <a:effectLst/>
              </a:rPr>
              <a:t>, отказ от курения и алкоголя;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sz="1600" dirty="0" smtClean="0">
                <a:effectLst/>
              </a:rPr>
              <a:t>     г</a:t>
            </a:r>
            <a:r>
              <a:rPr lang="ru-RU" sz="1600" dirty="0">
                <a:effectLst/>
              </a:rPr>
              <a:t>) систематическое выполнение физических упражнений.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4213" y="188913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Тесты</a:t>
            </a:r>
            <a:endParaRPr lang="ru-RU" dirty="0"/>
          </a:p>
        </p:txBody>
      </p:sp>
      <p:sp>
        <p:nvSpPr>
          <p:cNvPr id="9" name="Управляющая кнопка: настраиваемая 8">
            <a:hlinkClick r:id="rId2" action="ppaction://hlinksldjump" highlightClick="1"/>
          </p:cNvPr>
          <p:cNvSpPr/>
          <p:nvPr/>
        </p:nvSpPr>
        <p:spPr>
          <a:xfrm>
            <a:off x="395288" y="2205038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Управляющая кнопка: настраиваемая 9">
            <a:hlinkClick r:id="rId2" action="ppaction://hlinksldjump" highlightClick="1"/>
          </p:cNvPr>
          <p:cNvSpPr/>
          <p:nvPr/>
        </p:nvSpPr>
        <p:spPr>
          <a:xfrm>
            <a:off x="395288" y="3452813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Управляющая кнопка: настраиваемая 10">
            <a:hlinkClick r:id="rId2" action="ppaction://hlinksldjump" highlightClick="1"/>
          </p:cNvPr>
          <p:cNvSpPr/>
          <p:nvPr/>
        </p:nvSpPr>
        <p:spPr>
          <a:xfrm>
            <a:off x="395288" y="4149725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Управляющая кнопка: настраиваемая 11">
            <a:hlinkClick r:id="rId3" action="ppaction://hlinksldjump" highlightClick="1"/>
          </p:cNvPr>
          <p:cNvSpPr/>
          <p:nvPr/>
        </p:nvSpPr>
        <p:spPr>
          <a:xfrm>
            <a:off x="395288" y="2781300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1989138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ПРАВИЛЬНО</a:t>
            </a:r>
            <a:endParaRPr lang="ru-RU" dirty="0"/>
          </a:p>
        </p:txBody>
      </p:sp>
      <p:pic>
        <p:nvPicPr>
          <p:cNvPr id="27650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3716338"/>
            <a:ext cx="23717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4954588" y="6450013"/>
            <a:ext cx="3700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Palatino Linotype" pitchFamily="18" charset="0"/>
              </a:rPr>
              <a:t>Перейти к следующему вопросу</a:t>
            </a:r>
          </a:p>
        </p:txBody>
      </p:sp>
      <p:sp>
        <p:nvSpPr>
          <p:cNvPr id="8" name="Стрелка вправо 7">
            <a:hlinkClick r:id="rId3" action="ppaction://hlinksldjump"/>
          </p:cNvPr>
          <p:cNvSpPr/>
          <p:nvPr/>
        </p:nvSpPr>
        <p:spPr>
          <a:xfrm>
            <a:off x="8643938" y="6465888"/>
            <a:ext cx="322262" cy="3698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7653" name="Рисунок 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4221163"/>
            <a:ext cx="12668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4213" y="2565400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НЕ ПРАВИЛЬНО</a:t>
            </a:r>
            <a:endParaRPr lang="ru-RU" dirty="0"/>
          </a:p>
        </p:txBody>
      </p:sp>
      <p:pic>
        <p:nvPicPr>
          <p:cNvPr id="2867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575" y="4149725"/>
            <a:ext cx="1933575" cy="193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6"/>
          <p:cNvSpPr txBox="1">
            <a:spLocks noChangeArrowheads="1"/>
          </p:cNvSpPr>
          <p:nvPr/>
        </p:nvSpPr>
        <p:spPr bwMode="auto">
          <a:xfrm>
            <a:off x="747713" y="6381750"/>
            <a:ext cx="24511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Palatino Linotype" pitchFamily="18" charset="0"/>
              </a:rPr>
              <a:t>Вернуться к вопросу </a:t>
            </a:r>
          </a:p>
        </p:txBody>
      </p:sp>
      <p:sp>
        <p:nvSpPr>
          <p:cNvPr id="10" name="Управляющая кнопка: назад 9">
            <a:hlinkClick r:id="" action="ppaction://hlinkshowjump?jump=lastslideviewed" highlightClick="1"/>
          </p:cNvPr>
          <p:cNvSpPr/>
          <p:nvPr/>
        </p:nvSpPr>
        <p:spPr>
          <a:xfrm>
            <a:off x="323850" y="6381750"/>
            <a:ext cx="423863" cy="3683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547813" y="1196975"/>
            <a:ext cx="6096000" cy="3657600"/>
          </a:xfrm>
        </p:spPr>
        <p:txBody>
          <a:bodyPr/>
          <a:lstStyle/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effectLst/>
              </a:rPr>
              <a:t>а</a:t>
            </a:r>
            <a:r>
              <a:rPr lang="ru-RU" dirty="0">
                <a:effectLst/>
              </a:rPr>
              <a:t>) улучшаются умственные способности;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б) повышается работоспособность;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в) замедляется процесс старения;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г) развивается слабость сердечной мышцы.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404813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>
                <a:effectLst/>
              </a:rPr>
              <a:t>При малоподвижном образе жизни…</a:t>
            </a:r>
            <a:r>
              <a:rPr lang="ru-RU" sz="2800" dirty="0">
                <a:effectLst/>
              </a:rPr>
              <a:t/>
            </a:r>
            <a:br>
              <a:rPr lang="ru-RU" sz="2800" dirty="0">
                <a:effectLst/>
              </a:rPr>
            </a:br>
            <a:endParaRPr lang="ru-RU" sz="2800" dirty="0"/>
          </a:p>
        </p:txBody>
      </p:sp>
      <p:sp>
        <p:nvSpPr>
          <p:cNvPr id="4" name="Управляющая кнопка: настраиваемая 3">
            <a:hlinkClick r:id="rId2" action="ppaction://hlinksldjump" highlightClick="1"/>
          </p:cNvPr>
          <p:cNvSpPr/>
          <p:nvPr/>
        </p:nvSpPr>
        <p:spPr>
          <a:xfrm>
            <a:off x="1258888" y="2349500"/>
            <a:ext cx="217487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настраиваемая 4">
            <a:hlinkClick r:id="rId2" action="ppaction://hlinksldjump" highlightClick="1"/>
          </p:cNvPr>
          <p:cNvSpPr/>
          <p:nvPr/>
        </p:nvSpPr>
        <p:spPr>
          <a:xfrm>
            <a:off x="1258888" y="2717800"/>
            <a:ext cx="217487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1258888" y="3141663"/>
            <a:ext cx="217487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1258888" y="3573463"/>
            <a:ext cx="217487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1989138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ПРАВИЛЬНО</a:t>
            </a:r>
            <a:endParaRPr lang="ru-RU" dirty="0"/>
          </a:p>
        </p:txBody>
      </p:sp>
      <p:pic>
        <p:nvPicPr>
          <p:cNvPr id="30722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3716338"/>
            <a:ext cx="23717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4954588" y="6450013"/>
            <a:ext cx="3700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Palatino Linotype" pitchFamily="18" charset="0"/>
              </a:rPr>
              <a:t>Перейти к следующему вопросу</a:t>
            </a:r>
          </a:p>
        </p:txBody>
      </p:sp>
      <p:sp>
        <p:nvSpPr>
          <p:cNvPr id="2" name="Управляющая кнопка: далее 1">
            <a:hlinkClick r:id="rId4" action="ppaction://hlinksldjump" highlightClick="1"/>
          </p:cNvPr>
          <p:cNvSpPr/>
          <p:nvPr/>
        </p:nvSpPr>
        <p:spPr>
          <a:xfrm>
            <a:off x="8604250" y="6450013"/>
            <a:ext cx="431800" cy="2921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0725" name="Рисунок 8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4221163"/>
            <a:ext cx="12668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692275" y="1557338"/>
            <a:ext cx="6096000" cy="3657600"/>
          </a:xfrm>
        </p:spPr>
        <p:txBody>
          <a:bodyPr/>
          <a:lstStyle/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effectLst/>
              </a:rPr>
              <a:t>а</a:t>
            </a:r>
            <a:r>
              <a:rPr lang="ru-RU" dirty="0">
                <a:effectLst/>
              </a:rPr>
              <a:t>) желающий бросить курить;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б) выкуривающий одну сигарету натощак;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в) выкуривающий две сигареты в день;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г) находящийся в одном помещении с курящим.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550" y="1844675"/>
            <a:ext cx="7543800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effectLst/>
              </a:rPr>
              <a:t>Пассивный курильщик – это человек…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4" name="Управляющая кнопка: настраиваемая 3">
            <a:hlinkClick r:id="rId2" action="ppaction://hlinksldjump" highlightClick="1"/>
          </p:cNvPr>
          <p:cNvSpPr/>
          <p:nvPr/>
        </p:nvSpPr>
        <p:spPr>
          <a:xfrm>
            <a:off x="1368425" y="2565400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настраиваемая 4">
            <a:hlinkClick r:id="rId2" action="ppaction://hlinksldjump" highlightClick="1"/>
          </p:cNvPr>
          <p:cNvSpPr/>
          <p:nvPr/>
        </p:nvSpPr>
        <p:spPr>
          <a:xfrm>
            <a:off x="1354138" y="2914650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1363663" y="3316288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настраиваемая 6">
            <a:hlinkClick r:id="rId3" action="ppaction://hlinksldjump" highlightClick="1"/>
          </p:cNvPr>
          <p:cNvSpPr/>
          <p:nvPr/>
        </p:nvSpPr>
        <p:spPr>
          <a:xfrm>
            <a:off x="1368425" y="3789363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1989138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ПРАВИЛЬНО</a:t>
            </a:r>
            <a:endParaRPr lang="ru-RU" dirty="0"/>
          </a:p>
        </p:txBody>
      </p:sp>
      <p:pic>
        <p:nvPicPr>
          <p:cNvPr id="32770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3716338"/>
            <a:ext cx="23717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extBox 6">
            <a:hlinkClick r:id="rId3" action="ppaction://hlinksldjump"/>
          </p:cNvPr>
          <p:cNvSpPr txBox="1">
            <a:spLocks noChangeArrowheads="1"/>
          </p:cNvSpPr>
          <p:nvPr/>
        </p:nvSpPr>
        <p:spPr bwMode="auto">
          <a:xfrm>
            <a:off x="4954588" y="6450013"/>
            <a:ext cx="37004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Palatino Linotype" pitchFamily="18" charset="0"/>
              </a:rPr>
              <a:t>Перейти к следующему вопросу</a:t>
            </a:r>
          </a:p>
        </p:txBody>
      </p:sp>
      <p:sp>
        <p:nvSpPr>
          <p:cNvPr id="2" name="Управляющая кнопка: далее 1">
            <a:hlinkClick r:id="rId4" action="ppaction://hlinksldjump" highlightClick="1"/>
          </p:cNvPr>
          <p:cNvSpPr/>
          <p:nvPr/>
        </p:nvSpPr>
        <p:spPr>
          <a:xfrm>
            <a:off x="8604250" y="6450013"/>
            <a:ext cx="431800" cy="29210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773" name="Рисунок 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4221163"/>
            <a:ext cx="12668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750" y="1412875"/>
            <a:ext cx="8496300" cy="3657600"/>
          </a:xfrm>
        </p:spPr>
        <p:txBody>
          <a:bodyPr/>
          <a:lstStyle/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 smtClean="0">
                <a:effectLst/>
              </a:rPr>
              <a:t>а</a:t>
            </a:r>
            <a:r>
              <a:rPr lang="ru-RU" dirty="0">
                <a:effectLst/>
              </a:rPr>
              <a:t>) купание в холодной воде и хождение босиком;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б) обтирание снегом по утрам;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в) укрепление здоровья посредством купания в проруби;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г) постепенное повышение устойчивости (адаптация) организма человека </a:t>
            </a:r>
            <a:r>
              <a:rPr lang="ru-RU" dirty="0" smtClean="0">
                <a:effectLst/>
              </a:rPr>
              <a:t>к </a:t>
            </a:r>
            <a:r>
              <a:rPr lang="ru-RU" dirty="0">
                <a:effectLst/>
              </a:rPr>
              <a:t>воздействию различных неблагоприятных факторов внешней среды;</a:t>
            </a:r>
          </a:p>
          <a:p>
            <a:pPr marL="18288" indent="0"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ru-RU" dirty="0">
                <a:effectLst/>
              </a:rPr>
              <a:t>д) сочетание солнечных и воздушных ванн с подвижными играми.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03350" y="476250"/>
            <a:ext cx="6459538" cy="9144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b="1" dirty="0">
                <a:effectLst/>
              </a:rPr>
              <a:t>Что такое закаливание?</a:t>
            </a:r>
            <a:r>
              <a:rPr lang="ru-RU" sz="3200" dirty="0">
                <a:effectLst/>
              </a:rPr>
              <a:t/>
            </a:r>
            <a:br>
              <a:rPr lang="ru-RU" sz="3200" dirty="0">
                <a:effectLst/>
              </a:rPr>
            </a:br>
            <a:endParaRPr lang="ru-RU" sz="3200" dirty="0"/>
          </a:p>
        </p:txBody>
      </p:sp>
      <p:sp>
        <p:nvSpPr>
          <p:cNvPr id="4" name="Управляющая кнопка: настраиваемая 3">
            <a:hlinkClick r:id="rId2" action="ppaction://hlinksldjump" highlightClick="1"/>
          </p:cNvPr>
          <p:cNvSpPr/>
          <p:nvPr/>
        </p:nvSpPr>
        <p:spPr>
          <a:xfrm>
            <a:off x="323850" y="2060575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Управляющая кнопка: настраиваемая 4">
            <a:hlinkClick r:id="rId2" action="ppaction://hlinksldjump" highlightClick="1"/>
          </p:cNvPr>
          <p:cNvSpPr/>
          <p:nvPr/>
        </p:nvSpPr>
        <p:spPr>
          <a:xfrm>
            <a:off x="319088" y="2452688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Управляющая кнопка: настраиваемая 5">
            <a:hlinkClick r:id="rId2" action="ppaction://hlinksldjump" highlightClick="1"/>
          </p:cNvPr>
          <p:cNvSpPr/>
          <p:nvPr/>
        </p:nvSpPr>
        <p:spPr>
          <a:xfrm>
            <a:off x="319088" y="2924175"/>
            <a:ext cx="215900" cy="217488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Управляющая кнопка: настраиваемая 6">
            <a:hlinkClick r:id="rId2" action="ppaction://hlinksldjump" highlightClick="1"/>
          </p:cNvPr>
          <p:cNvSpPr/>
          <p:nvPr/>
        </p:nvSpPr>
        <p:spPr>
          <a:xfrm>
            <a:off x="323850" y="4221163"/>
            <a:ext cx="215900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Управляющая кнопка: настраиваемая 7">
            <a:hlinkClick r:id="rId3" action="ppaction://hlinksldjump" highlightClick="1"/>
          </p:cNvPr>
          <p:cNvSpPr/>
          <p:nvPr/>
        </p:nvSpPr>
        <p:spPr>
          <a:xfrm>
            <a:off x="323850" y="3284538"/>
            <a:ext cx="211138" cy="215900"/>
          </a:xfrm>
          <a:prstGeom prst="actionButtonBlan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1989138"/>
            <a:ext cx="75438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ПРАВИЛЬНО</a:t>
            </a:r>
            <a:endParaRPr lang="ru-RU" dirty="0"/>
          </a:p>
        </p:txBody>
      </p:sp>
      <p:pic>
        <p:nvPicPr>
          <p:cNvPr id="34818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575" y="3716338"/>
            <a:ext cx="2371725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8313" y="4221163"/>
            <a:ext cx="1266825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205038"/>
            <a:ext cx="9144000" cy="914400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ru-RU" dirty="0" smtClean="0"/>
              <a:t>ВЕДИТЕ ЗДОРОВЫЙ ОБРАЗ ЖИЗНИ!!!</a:t>
            </a:r>
            <a:endParaRPr lang="ru-RU" dirty="0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114</TotalTime>
  <Words>616</Words>
  <Application>Microsoft Office PowerPoint</Application>
  <PresentationFormat>Экран (4:3)</PresentationFormat>
  <Paragraphs>77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Базовая</vt:lpstr>
      <vt:lpstr>Здоровый образ жизни</vt:lpstr>
      <vt:lpstr>Здоровый образ жизни</vt:lpstr>
      <vt:lpstr>Основные элементы жизнедеятельности человека</vt:lpstr>
      <vt:lpstr>Умственная и физическая нагрузка</vt:lpstr>
      <vt:lpstr>Легкие физические нагрузки</vt:lpstr>
      <vt:lpstr>Физические нагрузки средней тяжести</vt:lpstr>
      <vt:lpstr>Тяжелые физические нагрузки</vt:lpstr>
      <vt:lpstr>Что нужно делать, чтобы иметь здоровый образ жизни?</vt:lpstr>
      <vt:lpstr>Здоровые привычки и навыки</vt:lpstr>
      <vt:lpstr>Употребление вредных веществ.</vt:lpstr>
      <vt:lpstr>Слайд 11</vt:lpstr>
      <vt:lpstr>Закаливание организма.</vt:lpstr>
      <vt:lpstr>Занятие спортом</vt:lpstr>
      <vt:lpstr>Тесты</vt:lpstr>
      <vt:lpstr>ПРАВИЛЬНО</vt:lpstr>
      <vt:lpstr>НЕ ПРАВИЛЬНО</vt:lpstr>
      <vt:lpstr>При малоподвижном образе жизни… </vt:lpstr>
      <vt:lpstr>ПРАВИЛЬНО</vt:lpstr>
      <vt:lpstr>Пассивный курильщик – это человек… </vt:lpstr>
      <vt:lpstr>ПРАВИЛЬНО</vt:lpstr>
      <vt:lpstr>Что такое закаливание? </vt:lpstr>
      <vt:lpstr>ПРАВИЛЬНО</vt:lpstr>
      <vt:lpstr>ВЕДИТЕ ЗДОРОВЫЙ ОБРАЗ ЖИЗНИ!!!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Здоровый образ жизни</dc:title>
  <dc:creator>Олег</dc:creator>
  <cp:lastModifiedBy>Пользователь</cp:lastModifiedBy>
  <cp:revision>14</cp:revision>
  <dcterms:created xsi:type="dcterms:W3CDTF">2014-01-26T20:32:21Z</dcterms:created>
  <dcterms:modified xsi:type="dcterms:W3CDTF">2018-12-13T09:41:25Z</dcterms:modified>
</cp:coreProperties>
</file>