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0" autoAdjust="0"/>
    <p:restoredTop sz="93379" autoAdjust="0"/>
  </p:normalViewPr>
  <p:slideViewPr>
    <p:cSldViewPr>
      <p:cViewPr varScale="1">
        <p:scale>
          <a:sx n="77" d="100"/>
          <a:sy n="77" d="100"/>
        </p:scale>
        <p:origin x="12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39939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40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9941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2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3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4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5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6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7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8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9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0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1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2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3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95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5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9957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9958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8C237C8-FFBA-40D6-8252-2BE7166B7A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05780-1BE9-40D1-8E5B-818B649CED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067E5-9267-44E4-BD10-3E7B4DDD40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647DD-3D24-4F12-8348-B9391D058A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49305-F6E8-41E6-A0E8-4A7F58D916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47A8B7-432C-4D93-963F-411489769F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E3EC4-74A0-4825-82AC-9C4FF3E623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EE96DF-73EB-41D0-9E06-ABF01F3AB8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584D3-C951-4DB2-9336-9F5B3D449D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C5959-20AF-42C9-8BA5-522D8EB62B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F8278-2649-40D4-B6CC-1FB6DF816A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6CAE6E3-766C-4539-A1DF-E0F4C108E1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8B96408-6184-4811-93CF-6B69184C8E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1DFDEFC-9EF7-49CF-A50C-85DAB3CC2A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11D8A16-CD4F-4A8D-9051-646F22BF73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3891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1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91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93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893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893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3893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62DEC42-F3B9-4CE1-B157-229945C8F60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893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520" y="260648"/>
            <a:ext cx="9073008" cy="3528392"/>
          </a:xfrm>
        </p:spPr>
        <p:txBody>
          <a:bodyPr/>
          <a:lstStyle/>
          <a:p>
            <a:pPr lvl="0"/>
            <a:r>
              <a:rPr lang="ru-RU" sz="2400" b="1" i="1" dirty="0">
                <a:effectLst/>
              </a:rPr>
              <a:t>Анализ ШМО учителей биологии, географии, химии результатов </a:t>
            </a:r>
            <a:r>
              <a:rPr lang="ru-RU" sz="2400" b="1" i="1" dirty="0" err="1">
                <a:effectLst/>
              </a:rPr>
              <a:t>внутришкольной</a:t>
            </a:r>
            <a:r>
              <a:rPr lang="ru-RU" sz="2400" b="1" i="1" dirty="0">
                <a:effectLst/>
              </a:rPr>
              <a:t> диагностики по формированию функциональной грамотности.</a:t>
            </a:r>
          </a:p>
          <a:p>
            <a:r>
              <a:rPr lang="ru-RU" sz="2400" b="1" dirty="0">
                <a:effectLst/>
              </a:rPr>
              <a:t>(модули: финансовая и естественно-научная грамотность)</a:t>
            </a:r>
          </a:p>
          <a:p>
            <a:r>
              <a:rPr lang="ru-RU" sz="2000" b="1" dirty="0">
                <a:effectLst/>
              </a:rPr>
              <a:t>Таблица 1. Результаты диагностики по уровням </a:t>
            </a:r>
            <a:r>
              <a:rPr lang="ru-RU" sz="2000" b="1" dirty="0" err="1">
                <a:effectLst/>
              </a:rPr>
              <a:t>сформированности</a:t>
            </a:r>
            <a:r>
              <a:rPr lang="ru-RU" sz="2000" b="1" dirty="0">
                <a:effectLst/>
              </a:rPr>
              <a:t> финансовой грамотности </a:t>
            </a:r>
            <a:endParaRPr lang="ru-RU" sz="2000" b="1" dirty="0" smtClean="0">
              <a:effectLst/>
            </a:endParaRPr>
          </a:p>
          <a:p>
            <a:endParaRPr lang="ru-RU" sz="2000" b="1" dirty="0" smtClean="0">
              <a:effectLst/>
            </a:endParaRPr>
          </a:p>
          <a:p>
            <a:endParaRPr lang="ru-RU" sz="2000" b="1" dirty="0">
              <a:effectLst/>
            </a:endParaRPr>
          </a:p>
          <a:p>
            <a:endParaRPr lang="ru-RU" sz="2000" dirty="0">
              <a:effectLst/>
            </a:endParaRPr>
          </a:p>
          <a:p>
            <a:endParaRPr lang="ru-RU" sz="2000" i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067977"/>
              </p:ext>
            </p:extLst>
          </p:nvPr>
        </p:nvGraphicFramePr>
        <p:xfrm>
          <a:off x="395536" y="2636913"/>
          <a:ext cx="8280920" cy="40906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6181"/>
                <a:gridCol w="853635"/>
                <a:gridCol w="922551"/>
                <a:gridCol w="1382323"/>
                <a:gridCol w="768693"/>
                <a:gridCol w="1109665"/>
                <a:gridCol w="1109665"/>
                <a:gridCol w="598207"/>
              </a:tblGrid>
              <a:tr h="354269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класс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Всего учащихся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Выполнили работу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уровни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2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0797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недостаточный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низкий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средний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повышенный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высокий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</a:tr>
              <a:tr h="76927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7-е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51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44%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25%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18%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17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33%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</a:tr>
              <a:tr h="85559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8-е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39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30%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36%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19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48%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</a:tr>
              <a:tr h="76927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9-е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62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63%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23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37%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27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44%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59" marR="64659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6613"/>
            <a:ext cx="8686800" cy="114300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  <a:effectLst/>
              </a:rPr>
              <a:t>Таблица 2. Результаты диагностики по уровням </a:t>
            </a:r>
            <a:r>
              <a:rPr lang="ru-RU" sz="2800" dirty="0" err="1">
                <a:solidFill>
                  <a:schemeClr val="tx1"/>
                </a:solidFill>
                <a:effectLst/>
              </a:rPr>
              <a:t>сформированности</a:t>
            </a:r>
            <a:r>
              <a:rPr lang="ru-RU" sz="2800" dirty="0">
                <a:solidFill>
                  <a:schemeClr val="tx1"/>
                </a:solidFill>
                <a:effectLst/>
              </a:rPr>
              <a:t> естественно-научной грамотности. </a:t>
            </a:r>
            <a:br>
              <a:rPr lang="ru-RU" sz="2800" dirty="0">
                <a:solidFill>
                  <a:schemeClr val="tx1"/>
                </a:solidFill>
                <a:effectLst/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98952"/>
              </p:ext>
            </p:extLst>
          </p:nvPr>
        </p:nvGraphicFramePr>
        <p:xfrm>
          <a:off x="611562" y="1600199"/>
          <a:ext cx="8075237" cy="4846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0239"/>
                <a:gridCol w="952721"/>
                <a:gridCol w="1103324"/>
                <a:gridCol w="1048408"/>
                <a:gridCol w="1060888"/>
                <a:gridCol w="1061721"/>
                <a:gridCol w="1061721"/>
                <a:gridCol w="846215"/>
              </a:tblGrid>
              <a:tr h="303074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класс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Всего учащихся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Выполнили работу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уровни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6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недостаточный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низкий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средний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повышенный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высокий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626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5-е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22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29%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19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25%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29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37%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2944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6-е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140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89 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(63,6%)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 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(10%)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(7,9%)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38 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(42,7%)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21 (23,6%)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15 (16,8%)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2944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7-е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96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(81%)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(12,5%)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18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(18,75%)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26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(27%)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(12,5%)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25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(29,25%)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626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8-е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94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72%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21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34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26%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19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14%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626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9-е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82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83%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18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22%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24%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12%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24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29%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315416"/>
            <a:ext cx="8507412" cy="2160240"/>
          </a:xfrm>
        </p:spPr>
        <p:txBody>
          <a:bodyPr/>
          <a:lstStyle/>
          <a:p>
            <a:r>
              <a:rPr lang="ru-RU" sz="2400" i="1" dirty="0" smtClean="0">
                <a:solidFill>
                  <a:schemeClr val="tx1">
                    <a:lumMod val="95000"/>
                  </a:schemeClr>
                </a:solidFill>
              </a:rPr>
              <a:t>Посещение мединститута </a:t>
            </a:r>
            <a:r>
              <a:rPr lang="ru-RU" sz="2400" i="1" dirty="0" err="1" smtClean="0">
                <a:solidFill>
                  <a:schemeClr val="tx1">
                    <a:lumMod val="95000"/>
                  </a:schemeClr>
                </a:solidFill>
              </a:rPr>
              <a:t>им.Георгиевского</a:t>
            </a:r>
            <a:r>
              <a:rPr lang="ru-RU" sz="2400" i="1" dirty="0" smtClean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tx1">
                    <a:lumMod val="95000"/>
                  </a:schemeClr>
                </a:solidFill>
              </a:rPr>
              <a:t>г.Симферополь</a:t>
            </a:r>
            <a:r>
              <a:rPr lang="ru-RU" sz="2400" i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400" i="1" dirty="0" smtClean="0">
                <a:solidFill>
                  <a:schemeClr val="tx1">
                    <a:lumMod val="95000"/>
                  </a:schemeClr>
                </a:solidFill>
              </a:rPr>
              <a:t>в рамках предметной недели с целью преемственности</a:t>
            </a:r>
            <a:endParaRPr lang="ru-RU" sz="2400" i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964612" cy="4525963"/>
          </a:xfrm>
        </p:spPr>
        <p:txBody>
          <a:bodyPr/>
          <a:lstStyle/>
          <a:p>
            <a:pPr marL="0" indent="0">
              <a:buNone/>
            </a:pPr>
            <a:endParaRPr lang="ru-RU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accent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07" y="1478640"/>
            <a:ext cx="3603395" cy="24350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509" y="1478640"/>
            <a:ext cx="3685053" cy="27637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72" y="4208361"/>
            <a:ext cx="3660797" cy="24577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727" y="4208361"/>
            <a:ext cx="3460615" cy="2595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99526" y="274639"/>
            <a:ext cx="8387274" cy="1210146"/>
          </a:xfrm>
        </p:spPr>
        <p:txBody>
          <a:bodyPr/>
          <a:lstStyle/>
          <a:p>
            <a:r>
              <a:rPr lang="ru-RU" sz="2400" i="1" dirty="0" smtClean="0">
                <a:solidFill>
                  <a:schemeClr val="tx1"/>
                </a:solidFill>
                <a:effectLst/>
              </a:rPr>
              <a:t>Урок-беседа  </a:t>
            </a:r>
            <a:r>
              <a:rPr lang="ru-RU" sz="2400" i="1" dirty="0">
                <a:solidFill>
                  <a:schemeClr val="tx1"/>
                </a:solidFill>
                <a:effectLst/>
              </a:rPr>
              <a:t>«Востребованные профессии в области естественных наук (химия, биология, география</a:t>
            </a:r>
            <a:r>
              <a:rPr lang="ru-RU" sz="2400" i="1" dirty="0" smtClean="0">
                <a:solidFill>
                  <a:schemeClr val="tx1"/>
                </a:solidFill>
                <a:effectLst/>
              </a:rPr>
              <a:t>).</a:t>
            </a:r>
            <a:br>
              <a:rPr lang="ru-RU" sz="2400" i="1" dirty="0" smtClean="0">
                <a:solidFill>
                  <a:schemeClr val="tx1"/>
                </a:solidFill>
                <a:effectLst/>
              </a:rPr>
            </a:br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808038" y="1865313"/>
            <a:ext cx="28273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400" dirty="0">
              <a:latin typeface="Arial" charset="0"/>
            </a:endParaRPr>
          </a:p>
          <a:p>
            <a:pPr>
              <a:buFontTx/>
              <a:buChar char="-"/>
            </a:pPr>
            <a:endParaRPr lang="ru-RU" sz="2400" dirty="0">
              <a:latin typeface="Arial" charset="0"/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5795963" y="2205038"/>
            <a:ext cx="2879725" cy="461665"/>
          </a:xfrm>
          <a:prstGeom prst="rect">
            <a:avLst/>
          </a:prstGeom>
          <a:noFill/>
          <a:ln w="38100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2400" b="1" u="sng" dirty="0">
              <a:solidFill>
                <a:srgbClr val="0033CC"/>
              </a:solidFill>
              <a:latin typeface="Arial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6" y="1930097"/>
            <a:ext cx="4416490" cy="33123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077" y="1264926"/>
            <a:ext cx="3738072" cy="28035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99622"/>
            <a:ext cx="3874619" cy="2693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Игра-викторина «Финансовая грамотность в географии»</a:t>
            </a:r>
            <a:endParaRPr lang="ru-RU" sz="4000" i="1" dirty="0">
              <a:solidFill>
                <a:schemeClr val="tx1"/>
              </a:solidFill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059113" y="1628775"/>
            <a:ext cx="5622925" cy="4525963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ru-RU" sz="2400" b="1" dirty="0" smtClean="0"/>
              <a:t> </a:t>
            </a:r>
            <a:endParaRPr lang="ru-RU" sz="2400" b="1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78895"/>
            <a:ext cx="3046536" cy="383833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891183"/>
            <a:ext cx="3927992" cy="29459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032" y="1610272"/>
            <a:ext cx="3041214" cy="22809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61" y="1452155"/>
            <a:ext cx="2832170" cy="2510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188913"/>
            <a:ext cx="8353052" cy="611981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sz="2400" b="1" dirty="0" smtClean="0"/>
              <a:t>       </a:t>
            </a:r>
          </a:p>
          <a:p>
            <a:pPr marL="0" indent="0">
              <a:lnSpc>
                <a:spcPct val="80000"/>
              </a:lnSpc>
              <a:buNone/>
            </a:pPr>
            <a:endParaRPr lang="ru-RU" sz="2400" b="1" dirty="0"/>
          </a:p>
          <a:p>
            <a:pPr marL="0" indent="0">
              <a:lnSpc>
                <a:spcPct val="80000"/>
              </a:lnSpc>
              <a:buNone/>
            </a:pPr>
            <a:endParaRPr lang="ru-RU" sz="2400" b="1" dirty="0" smtClean="0"/>
          </a:p>
          <a:p>
            <a:pPr marL="0" indent="0">
              <a:lnSpc>
                <a:spcPct val="80000"/>
              </a:lnSpc>
              <a:buNone/>
            </a:pPr>
            <a:endParaRPr lang="ru-RU" sz="2400" b="1" dirty="0"/>
          </a:p>
          <a:p>
            <a:pPr marL="0" indent="0">
              <a:lnSpc>
                <a:spcPct val="80000"/>
              </a:lnSpc>
              <a:buNone/>
            </a:pPr>
            <a:endParaRPr lang="ru-RU" sz="2400" b="1" dirty="0" smtClean="0"/>
          </a:p>
          <a:p>
            <a:pPr marL="0" indent="0">
              <a:lnSpc>
                <a:spcPct val="80000"/>
              </a:lnSpc>
              <a:buNone/>
            </a:pPr>
            <a:endParaRPr lang="ru-RU" sz="2400" b="1" dirty="0"/>
          </a:p>
          <a:p>
            <a:pPr marL="0" indent="0">
              <a:lnSpc>
                <a:spcPct val="80000"/>
              </a:lnSpc>
              <a:buNone/>
            </a:pPr>
            <a:endParaRPr lang="ru-RU" sz="2400" b="1" dirty="0" smtClean="0"/>
          </a:p>
          <a:p>
            <a:pPr marL="0" indent="0" algn="ctr">
              <a:lnSpc>
                <a:spcPct val="80000"/>
              </a:lnSpc>
              <a:buNone/>
            </a:pPr>
            <a:r>
              <a:rPr lang="ru-RU" sz="4800" b="1" dirty="0"/>
              <a:t> </a:t>
            </a:r>
            <a:r>
              <a:rPr lang="ru-RU" sz="4800" b="1" dirty="0" smtClean="0"/>
              <a:t>                          </a:t>
            </a:r>
            <a:r>
              <a:rPr lang="ru-RU" sz="4800" b="1" dirty="0" smtClean="0"/>
              <a:t>               </a:t>
            </a:r>
            <a:r>
              <a:rPr lang="ru-RU" sz="4000" b="1" dirty="0" smtClean="0"/>
              <a:t>     Спасибо </a:t>
            </a:r>
            <a:r>
              <a:rPr lang="ru-RU" sz="4000" b="1" dirty="0" smtClean="0"/>
              <a:t>за внимание!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трудничество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591</TotalTime>
  <Words>278</Words>
  <Application>Microsoft Office PowerPoint</Application>
  <PresentationFormat>Экран (4:3)</PresentationFormat>
  <Paragraphs>146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Garamond</vt:lpstr>
      <vt:lpstr>Times New Roman</vt:lpstr>
      <vt:lpstr>Сотрудничество</vt:lpstr>
      <vt:lpstr>Презентация PowerPoint</vt:lpstr>
      <vt:lpstr>Таблица 2. Результаты диагностики по уровням сформированности естественно-научной грамотности.    </vt:lpstr>
      <vt:lpstr>Посещение мединститута им.Георгиевского, г.Симферополь в рамках предметной недели с целью преемственности</vt:lpstr>
      <vt:lpstr>Урок-беседа  «Востребованные профессии в области естественных наук (химия, биология, география). </vt:lpstr>
      <vt:lpstr>Игра-викторина «Финансовая грамотность в географии»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ГЕОГРАФИЧЕСКОЕ ПОЛОЖЕНИЕ РОССИИ</dc:title>
  <cp:lastModifiedBy>Windows User</cp:lastModifiedBy>
  <cp:revision>14</cp:revision>
  <dcterms:created xsi:type="dcterms:W3CDTF">2008-06-27T13:04:01Z</dcterms:created>
  <dcterms:modified xsi:type="dcterms:W3CDTF">2024-04-23T06:49:03Z</dcterms:modified>
</cp:coreProperties>
</file>