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61" r:id="rId5"/>
    <p:sldId id="264" r:id="rId6"/>
    <p:sldId id="259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4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012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09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51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928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54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153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53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4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A2B8D-620A-4AC2-85B8-EAA94F9F5273}" type="datetimeFigureOut">
              <a:rPr lang="ru-RU" smtClean="0"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ACE4E-8112-40A2-960A-8B048E8E1F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06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culture.ru/images/cc90b766-a4d7-5a34-98fe-9ebdd2c40f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771" y="1732408"/>
            <a:ext cx="5580485" cy="16557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 – </a:t>
            </a: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основных проблем современной школы. </a:t>
            </a:r>
            <a:endParaRPr lang="ru-RU" sz="3200" dirty="0"/>
          </a:p>
        </p:txBody>
      </p:sp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>
          <a:xfrm>
            <a:off x="143256" y="234156"/>
            <a:ext cx="9144000" cy="967931"/>
          </a:xfrm>
        </p:spPr>
        <p:txBody>
          <a:bodyPr>
            <a:normAutofit/>
          </a:bodyPr>
          <a:lstStyle/>
          <a:p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  <a:b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«Средняя школа №16 имени Героя Советского Союза Степана Иванова </a:t>
            </a:r>
            <a:b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города Евпатория Республики Крым»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91542" y="3599590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на педагогическом совете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зам.директора по УВР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Полищук Татьяны Васильевны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04901" y="6109495"/>
            <a:ext cx="23405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Евпатория – 2024г.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980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07152" y="2645083"/>
            <a:ext cx="6096000" cy="16979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«Единственный путь, ведущий к знанию - деятельность».</a:t>
            </a:r>
            <a:endParaRPr lang="ru-RU" sz="32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spcAft>
                <a:spcPts val="1000"/>
              </a:spcAft>
            </a:pPr>
            <a:r>
              <a:rPr lang="ru-RU" sz="32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Джордж Бернард Шоу</a:t>
            </a:r>
            <a:endParaRPr lang="ru-RU" sz="3200" b="1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969" y="1559414"/>
            <a:ext cx="3000527" cy="434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11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2568" y="1790438"/>
            <a:ext cx="10532499" cy="353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сновные показатели эффективности деятельности школы:</a:t>
            </a:r>
          </a:p>
          <a:p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уровень обученности учащихся;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готовность их к продолжению образования;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уровень воспитанности учащихся;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состояние здоровья детей;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уровень социальной адаптации выпускников к жизни в обществе;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уровень выполнения стандартов образования.</a:t>
            </a:r>
            <a:b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42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4933" y="712417"/>
            <a:ext cx="38561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Качество образования</a:t>
            </a: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76272" y="1235637"/>
            <a:ext cx="9180576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высокого уровня профессионализма педагогов.</a:t>
            </a:r>
            <a:endParaRPr lang="ru-RU" sz="2400" b="1" i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материально – технического обеспечения школы.</a:t>
            </a:r>
            <a:endParaRPr lang="ru-RU" sz="2400" b="1" i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создания комфортности в обучении школьников.</a:t>
            </a:r>
            <a:endParaRPr lang="ru-RU" sz="2400" b="1" i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показателей  сформированных  навыков </a:t>
            </a:r>
            <a:r>
              <a:rPr lang="ru-RU" sz="2400" b="1" i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знаний учащихся.</a:t>
            </a:r>
            <a:endParaRPr lang="ru-RU" sz="24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9509" y="3273438"/>
            <a:ext cx="7969810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750"/>
              </a:spcAft>
            </a:pPr>
            <a:r>
              <a:rPr lang="ru-RU" sz="28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повысить качество образования следует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5176" y="3806318"/>
            <a:ext cx="11091672" cy="1405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75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улучшать процессы преподавания и обучения;</a:t>
            </a:r>
            <a:endParaRPr lang="ru-RU" sz="2400" b="1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75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использовать разнообразные методики и технологии;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применять информационно-коммуникационный подход в процессе обучения.</a:t>
            </a:r>
          </a:p>
        </p:txBody>
      </p:sp>
    </p:spTree>
    <p:extLst>
      <p:ext uri="{BB962C8B-B14F-4D97-AF65-F5344CB8AC3E}">
        <p14:creationId xmlns:p14="http://schemas.microsoft.com/office/powerpoint/2010/main" val="170695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4827" y="327398"/>
            <a:ext cx="8340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Представления </a:t>
            </a:r>
            <a:r>
              <a:rPr lang="ru-RU" sz="36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качестве образования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1589" y="1022342"/>
            <a:ext cx="2392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учащихся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76855" y="1022342"/>
            <a:ext cx="25112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27088" y="1022342"/>
            <a:ext cx="22717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учителей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427" y="1717286"/>
            <a:ext cx="4124910" cy="2944368"/>
          </a:xfrm>
          <a:prstGeom prst="rect">
            <a:avLst/>
          </a:prstGeom>
        </p:spPr>
      </p:pic>
      <p:pic>
        <p:nvPicPr>
          <p:cNvPr id="1026" name="Picture 2" descr="Родители начальники: найдено 18 изображени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944" y="1728341"/>
            <a:ext cx="4572000" cy="29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38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15896" y="243763"/>
            <a:ext cx="8363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Результативность обучения учащихся 2-4 классов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2023-2024 учебный год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681067"/>
              </p:ext>
            </p:extLst>
          </p:nvPr>
        </p:nvGraphicFramePr>
        <p:xfrm>
          <a:off x="1097724" y="1323688"/>
          <a:ext cx="10698036" cy="48759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2542"/>
                <a:gridCol w="1773939"/>
                <a:gridCol w="638762"/>
                <a:gridCol w="527047"/>
                <a:gridCol w="522542"/>
                <a:gridCol w="665790"/>
                <a:gridCol w="665790"/>
                <a:gridCol w="663989"/>
                <a:gridCol w="663989"/>
                <a:gridCol w="814445"/>
                <a:gridCol w="814445"/>
                <a:gridCol w="691017"/>
                <a:gridCol w="766695"/>
                <a:gridCol w="967044"/>
              </a:tblGrid>
              <a:tr h="480918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   п/п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Учебный предмет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 </a:t>
                      </a:r>
                      <a:endParaRPr lang="ru-RU" sz="1100">
                        <a:effectLst/>
                      </a:endParaRP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учащихся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Не аттестовано по предмету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 gridSpan="8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Уровни учебных достижений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Успеваемость 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Качество</a:t>
                      </a:r>
                      <a:endParaRPr lang="ru-RU" sz="1100" dirty="0">
                        <a:effectLst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%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0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72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кол-во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09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Русский язык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193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125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09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Математика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367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175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157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90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8409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Окружающий мир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-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160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44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196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100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09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Итого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367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-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56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205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56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104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28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99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84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20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-152400" y="179755"/>
            <a:ext cx="121127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Результативность обучения учащихся 5-11 классов за 2023-2024 учебный год</a:t>
            </a:r>
            <a:endParaRPr lang="ru-RU" sz="2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699775"/>
              </p:ext>
            </p:extLst>
          </p:nvPr>
        </p:nvGraphicFramePr>
        <p:xfrm>
          <a:off x="725292" y="703740"/>
          <a:ext cx="11043036" cy="5852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9297"/>
                <a:gridCol w="1858362"/>
                <a:gridCol w="669162"/>
                <a:gridCol w="632727"/>
                <a:gridCol w="717864"/>
                <a:gridCol w="547410"/>
                <a:gridCol w="644622"/>
                <a:gridCol w="644622"/>
                <a:gridCol w="656892"/>
                <a:gridCol w="656892"/>
                <a:gridCol w="654060"/>
                <a:gridCol w="654060"/>
                <a:gridCol w="1178658"/>
                <a:gridCol w="978408"/>
              </a:tblGrid>
              <a:tr h="204552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№    п/п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Учебный предмет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Кол-во 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учащихся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vert="vert270"/>
                </a:tc>
                <a:tc rowSpan="3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Не аттестовано 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vert="vert270"/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Уровни учебных достижений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Успеваемость 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Качество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 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204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92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кол-во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кол-во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кол-во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кол-во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>
                          <a:effectLst/>
                        </a:rPr>
                        <a:t>Русский язык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801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405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190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302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50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>
                          <a:effectLst/>
                        </a:rPr>
                        <a:t>Алгебра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124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176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41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Геометрия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427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118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28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164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145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</a:tr>
              <a:tr h="1104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>
                          <a:effectLst/>
                        </a:rPr>
                        <a:t>Математика 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dirty="0">
                          <a:effectLst/>
                        </a:rPr>
                        <a:t>(</a:t>
                      </a:r>
                      <a:r>
                        <a:rPr lang="ru-RU" sz="1400" dirty="0">
                          <a:effectLst/>
                        </a:rPr>
                        <a:t>включая алгебру и начала математического анализа, и геометрию)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77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История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801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118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399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284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4097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Обществознание 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639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93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47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246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География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784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362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378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94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Физика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499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66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255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178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36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87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 anchor="ctr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 i="1" dirty="0">
                          <a:effectLst/>
                        </a:rPr>
                        <a:t>Химия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374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-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>
                          <a:effectLst/>
                        </a:rPr>
                        <a:t>-</a:t>
                      </a:r>
                      <a:endParaRPr lang="ru-RU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>
                          <a:effectLst/>
                        </a:rPr>
                        <a:t>-</a:t>
                      </a:r>
                      <a:endParaRPr lang="ru-RU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>
                          <a:effectLst/>
                        </a:rPr>
                        <a:t>159</a:t>
                      </a:r>
                      <a:endParaRPr lang="ru-RU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>
                          <a:effectLst/>
                        </a:rPr>
                        <a:t>43</a:t>
                      </a:r>
                      <a:endParaRPr lang="ru-RU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>
                          <a:effectLst/>
                        </a:rPr>
                        <a:t>157</a:t>
                      </a:r>
                      <a:endParaRPr lang="ru-RU" sz="1600" i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42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58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16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100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i="1" dirty="0">
                          <a:effectLst/>
                        </a:rPr>
                        <a:t>58</a:t>
                      </a:r>
                      <a:endParaRPr lang="ru-RU" sz="16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2045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ru-RU" sz="1600">
                          <a:effectLst/>
                        </a:rPr>
                        <a:t>Биология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801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-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55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312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39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434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54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93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  <a:tr h="7378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Итого по школе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5-11 классы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801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-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-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-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330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41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359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45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112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14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100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59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619" marR="5261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55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434</Words>
  <Application>Microsoft Office PowerPoint</Application>
  <PresentationFormat>Широкоэкранный</PresentationFormat>
  <Paragraphs>295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Symbol</vt:lpstr>
      <vt:lpstr>Times New Roman</vt:lpstr>
      <vt:lpstr>Тема Office</vt:lpstr>
      <vt:lpstr>Муниципальное бюджетное общеобразовательное учреждение  «Средняя школа №16 имени Героя Советского Союза Степана Иванова  города Евпатория Республики Крым»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учреждение  «Средняя школа №16 имени Героя Советского Союза Степана Иванова  города Евпатория Республики Крым»</dc:title>
  <dc:creator>user01</dc:creator>
  <cp:lastModifiedBy>user01</cp:lastModifiedBy>
  <cp:revision>21</cp:revision>
  <dcterms:created xsi:type="dcterms:W3CDTF">2024-11-26T11:43:32Z</dcterms:created>
  <dcterms:modified xsi:type="dcterms:W3CDTF">2024-11-27T05:17:25Z</dcterms:modified>
</cp:coreProperties>
</file>