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257" r:id="rId5"/>
    <p:sldId id="275" r:id="rId6"/>
    <p:sldId id="276" r:id="rId7"/>
    <p:sldId id="286" r:id="rId8"/>
    <p:sldId id="277" r:id="rId9"/>
    <p:sldId id="278" r:id="rId10"/>
    <p:sldId id="281" r:id="rId11"/>
    <p:sldId id="280" r:id="rId12"/>
    <p:sldId id="265" r:id="rId13"/>
    <p:sldId id="279" r:id="rId14"/>
    <p:sldId id="283" r:id="rId15"/>
    <p:sldId id="266" r:id="rId16"/>
    <p:sldId id="282" r:id="rId17"/>
    <p:sldId id="285" r:id="rId18"/>
    <p:sldId id="267" r:id="rId19"/>
    <p:sldId id="268" r:id="rId20"/>
    <p:sldId id="258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7" autoAdjust="0"/>
    <p:restoredTop sz="93797" autoAdjust="0"/>
  </p:normalViewPr>
  <p:slideViewPr>
    <p:cSldViewPr>
      <p:cViewPr varScale="1">
        <p:scale>
          <a:sx n="77" d="100"/>
          <a:sy n="77" d="100"/>
        </p:scale>
        <p:origin x="-108" y="-60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1578" y="10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BE2AAA-2CC7-4F9C-A8C6-8B9F2A3E9EF0}" type="datetimeFigureOut">
              <a:rPr lang="ru-RU" smtClean="0"/>
              <a:pPr/>
              <a:t>31.03.2017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0AD62A-9EE1-43E3-A7E5-D268F71DF3E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36448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37ADBA-1AC7-4CD6-8AFF-4E8087BA5487}" type="datetimeFigureOut">
              <a:rPr lang="ru-RU" noProof="0" smtClean="0"/>
              <a:pPr/>
              <a:t>31.03.2017</a:t>
            </a:fld>
            <a:endParaRPr lang="ru-RU" noProof="0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34C2EF-8A97-4DAF-B099-E567883644D6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7180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34C2EF-8A97-4DAF-B099-E567883644D6}" type="slidenum">
              <a:rPr lang="ru-RU" noProof="0" smtClean="0"/>
              <a:pPr/>
              <a:t>1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616288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24" r="323" b="422"/>
          <a:stretch/>
        </p:blipFill>
        <p:spPr>
          <a:xfrm>
            <a:off x="1524" y="1"/>
            <a:ext cx="12188952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8200" y="533400"/>
            <a:ext cx="8458200" cy="1828800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38200" y="2438400"/>
            <a:ext cx="7086600" cy="914400"/>
          </a:xfrm>
        </p:spPr>
        <p:txBody>
          <a:bodyPr>
            <a:normAutofit/>
          </a:bodyPr>
          <a:lstStyle>
            <a:lvl1pPr marL="0" indent="0" algn="l">
              <a:spcBef>
                <a:spcPts val="1200"/>
              </a:spcBef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4154451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ru-RU" noProof="0" smtClean="0"/>
              <a:pPr/>
              <a:t>31.03.2017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1035739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4" t="422"/>
          <a:stretch/>
        </p:blipFill>
        <p:spPr>
          <a:xfrm>
            <a:off x="0" y="0"/>
            <a:ext cx="12188952" cy="685717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2800" y="533400"/>
            <a:ext cx="7315200" cy="18288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52800" y="2438400"/>
            <a:ext cx="5486400" cy="9144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2279508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24000" y="1825625"/>
            <a:ext cx="4389120" cy="3474720"/>
          </a:xfrm>
        </p:spPr>
        <p:txBody>
          <a:bodyPr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78880" y="1825625"/>
            <a:ext cx="4389120" cy="3474720"/>
          </a:xfrm>
        </p:spPr>
        <p:txBody>
          <a:bodyPr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ru-RU" noProof="0" smtClean="0"/>
              <a:pPr/>
              <a:t>31.03.2017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1625302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4389120" cy="795867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524000" y="2624666"/>
            <a:ext cx="4389120" cy="2675467"/>
          </a:xfrm>
        </p:spPr>
        <p:txBody>
          <a:bodyPr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78880" y="1828799"/>
            <a:ext cx="4389120" cy="795867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78880" y="2624666"/>
            <a:ext cx="4389120" cy="2675467"/>
          </a:xfrm>
        </p:spPr>
        <p:txBody>
          <a:bodyPr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ru-RU" noProof="0" smtClean="0"/>
              <a:pPr/>
              <a:t>31.03.2017</a:t>
            </a:fld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2900086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ru-RU" noProof="0" smtClean="0"/>
              <a:pPr/>
              <a:t>31.03.2017</a:t>
            </a:fld>
            <a:endParaRPr lang="ru-RU" noProof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645025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ru-RU" noProof="0" smtClean="0"/>
              <a:pPr/>
              <a:t>31.03.2017</a:t>
            </a:fld>
            <a:endParaRPr lang="ru-RU" noProof="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3580071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24400" y="1828800"/>
            <a:ext cx="5943600" cy="3476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23999" y="1828800"/>
            <a:ext cx="2926080" cy="3476625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ru-RU" noProof="0" smtClean="0"/>
              <a:pPr/>
              <a:t>31.03.2017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807354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010400" y="2245995"/>
            <a:ext cx="3657600" cy="219456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ru-RU" noProof="0" smtClean="0"/>
              <a:pPr/>
              <a:t>31.03.2017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8" name="Полилиния 5"/>
          <p:cNvSpPr>
            <a:spLocks/>
          </p:cNvSpPr>
          <p:nvPr/>
        </p:nvSpPr>
        <p:spPr bwMode="gray">
          <a:xfrm>
            <a:off x="804333" y="1695450"/>
            <a:ext cx="5596467" cy="3295650"/>
          </a:xfrm>
          <a:custGeom>
            <a:avLst/>
            <a:gdLst>
              <a:gd name="T0" fmla="*/ 1279 w 1347"/>
              <a:gd name="T1" fmla="*/ 919 h 986"/>
              <a:gd name="T2" fmla="*/ 65 w 1347"/>
              <a:gd name="T3" fmla="*/ 919 h 986"/>
              <a:gd name="T4" fmla="*/ 65 w 1347"/>
              <a:gd name="T5" fmla="*/ 64 h 986"/>
              <a:gd name="T6" fmla="*/ 1279 w 1347"/>
              <a:gd name="T7" fmla="*/ 64 h 986"/>
              <a:gd name="T8" fmla="*/ 1279 w 1347"/>
              <a:gd name="T9" fmla="*/ 919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7" h="986">
                <a:moveTo>
                  <a:pt x="1279" y="919"/>
                </a:moveTo>
                <a:cubicBezTo>
                  <a:pt x="1211" y="986"/>
                  <a:pt x="121" y="974"/>
                  <a:pt x="65" y="919"/>
                </a:cubicBezTo>
                <a:cubicBezTo>
                  <a:pt x="9" y="863"/>
                  <a:pt x="0" y="128"/>
                  <a:pt x="65" y="64"/>
                </a:cubicBezTo>
                <a:cubicBezTo>
                  <a:pt x="130" y="0"/>
                  <a:pt x="1217" y="3"/>
                  <a:pt x="1279" y="64"/>
                </a:cubicBezTo>
                <a:cubicBezTo>
                  <a:pt x="1341" y="125"/>
                  <a:pt x="1347" y="852"/>
                  <a:pt x="1279" y="9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Рисунок 11"/>
          <p:cNvSpPr>
            <a:spLocks noGrp="1"/>
          </p:cNvSpPr>
          <p:nvPr>
            <p:ph type="pic" idx="1"/>
          </p:nvPr>
        </p:nvSpPr>
        <p:spPr>
          <a:xfrm>
            <a:off x="1006022" y="1874520"/>
            <a:ext cx="5193089" cy="2937510"/>
          </a:xfrm>
          <a:custGeom>
            <a:avLst/>
            <a:gdLst>
              <a:gd name="connsiteX0" fmla="*/ 2531359 w 5066932"/>
              <a:gd name="connsiteY0" fmla="*/ 21 h 2945784"/>
              <a:gd name="connsiteX1" fmla="*/ 4878015 w 5066932"/>
              <a:gd name="connsiteY1" fmla="*/ 145719 h 2945784"/>
              <a:gd name="connsiteX2" fmla="*/ 4878015 w 5066932"/>
              <a:gd name="connsiteY2" fmla="*/ 2803241 h 2945784"/>
              <a:gd name="connsiteX3" fmla="*/ 175988 w 5066932"/>
              <a:gd name="connsiteY3" fmla="*/ 2803241 h 2945784"/>
              <a:gd name="connsiteX4" fmla="*/ 175988 w 5066932"/>
              <a:gd name="connsiteY4" fmla="*/ 145719 h 2945784"/>
              <a:gd name="connsiteX5" fmla="*/ 2531359 w 5066932"/>
              <a:gd name="connsiteY5" fmla="*/ 21 h 294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6932" h="2945784">
                <a:moveTo>
                  <a:pt x="2531359" y="21"/>
                </a:moveTo>
                <a:cubicBezTo>
                  <a:pt x="3645379" y="1187"/>
                  <a:pt x="4757946" y="50918"/>
                  <a:pt x="4878015" y="145719"/>
                </a:cubicBezTo>
                <a:cubicBezTo>
                  <a:pt x="5118151" y="335320"/>
                  <a:pt x="5141390" y="2594991"/>
                  <a:pt x="4878015" y="2803241"/>
                </a:cubicBezTo>
                <a:cubicBezTo>
                  <a:pt x="4614639" y="3011491"/>
                  <a:pt x="392886" y="2974193"/>
                  <a:pt x="175988" y="2803241"/>
                </a:cubicBezTo>
                <a:cubicBezTo>
                  <a:pt x="-40909" y="2629181"/>
                  <a:pt x="-75768" y="344644"/>
                  <a:pt x="175988" y="145719"/>
                </a:cubicBezTo>
                <a:cubicBezTo>
                  <a:pt x="301866" y="46256"/>
                  <a:pt x="1417339" y="-1144"/>
                  <a:pt x="2531359" y="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noProof="0" smtClean="0"/>
              <a:t>Вставка рисунка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651318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Две карти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7" name="Полилиния 5"/>
          <p:cNvSpPr>
            <a:spLocks/>
          </p:cNvSpPr>
          <p:nvPr/>
        </p:nvSpPr>
        <p:spPr bwMode="gray">
          <a:xfrm>
            <a:off x="762000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Рисунок 14"/>
          <p:cNvSpPr>
            <a:spLocks noGrp="1"/>
          </p:cNvSpPr>
          <p:nvPr>
            <p:ph type="pic" sz="quarter" idx="13"/>
          </p:nvPr>
        </p:nvSpPr>
        <p:spPr>
          <a:xfrm>
            <a:off x="992435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18" name="Полилиния 5"/>
          <p:cNvSpPr>
            <a:spLocks/>
          </p:cNvSpPr>
          <p:nvPr/>
        </p:nvSpPr>
        <p:spPr bwMode="gray">
          <a:xfrm>
            <a:off x="5300133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Рисунок 18"/>
          <p:cNvSpPr>
            <a:spLocks noGrp="1"/>
          </p:cNvSpPr>
          <p:nvPr>
            <p:ph type="pic" sz="quarter" idx="15"/>
          </p:nvPr>
        </p:nvSpPr>
        <p:spPr>
          <a:xfrm>
            <a:off x="5530568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4"/>
          </p:nvPr>
        </p:nvSpPr>
        <p:spPr>
          <a:xfrm>
            <a:off x="1028581" y="5305425"/>
            <a:ext cx="3566160" cy="109728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20" name="Текст 16"/>
          <p:cNvSpPr>
            <a:spLocks noGrp="1"/>
          </p:cNvSpPr>
          <p:nvPr>
            <p:ph type="body" sz="quarter" idx="16"/>
          </p:nvPr>
        </p:nvSpPr>
        <p:spPr>
          <a:xfrm>
            <a:off x="5566714" y="5305425"/>
            <a:ext cx="3566160" cy="109728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2037772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ри картинки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7" name="Полилиния 5"/>
          <p:cNvSpPr>
            <a:spLocks/>
          </p:cNvSpPr>
          <p:nvPr/>
        </p:nvSpPr>
        <p:spPr bwMode="gray">
          <a:xfrm>
            <a:off x="762000" y="933449"/>
            <a:ext cx="53340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Рисунок 14"/>
          <p:cNvSpPr>
            <a:spLocks noGrp="1"/>
          </p:cNvSpPr>
          <p:nvPr>
            <p:ph type="pic" sz="quarter" idx="13"/>
          </p:nvPr>
        </p:nvSpPr>
        <p:spPr>
          <a:xfrm>
            <a:off x="991888" y="1113022"/>
            <a:ext cx="4874224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18" name="Полилиния 5"/>
          <p:cNvSpPr>
            <a:spLocks/>
          </p:cNvSpPr>
          <p:nvPr/>
        </p:nvSpPr>
        <p:spPr bwMode="gray">
          <a:xfrm>
            <a:off x="6323873" y="967316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Рисунок 18"/>
          <p:cNvSpPr>
            <a:spLocks noGrp="1"/>
          </p:cNvSpPr>
          <p:nvPr>
            <p:ph type="pic" sz="quarter" idx="15"/>
          </p:nvPr>
        </p:nvSpPr>
        <p:spPr>
          <a:xfrm>
            <a:off x="6506025" y="1109743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17" name="Текст 16"/>
          <p:cNvSpPr>
            <a:spLocks noGrp="1"/>
          </p:cNvSpPr>
          <p:nvPr>
            <p:ph type="body" sz="quarter" idx="14"/>
          </p:nvPr>
        </p:nvSpPr>
        <p:spPr>
          <a:xfrm>
            <a:off x="1028581" y="5919255"/>
            <a:ext cx="8104082" cy="49742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12" name="Полилиния 5"/>
          <p:cNvSpPr>
            <a:spLocks/>
          </p:cNvSpPr>
          <p:nvPr/>
        </p:nvSpPr>
        <p:spPr bwMode="gray">
          <a:xfrm>
            <a:off x="6323873" y="3060954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Рисунок 12"/>
          <p:cNvSpPr>
            <a:spLocks noGrp="1"/>
          </p:cNvSpPr>
          <p:nvPr>
            <p:ph type="pic" sz="quarter" idx="16"/>
          </p:nvPr>
        </p:nvSpPr>
        <p:spPr>
          <a:xfrm>
            <a:off x="6506025" y="3203381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8580" y="5305424"/>
            <a:ext cx="8104083" cy="579921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1017792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Пять изображен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63" y="283"/>
            <a:ext cx="12188952" cy="6859715"/>
          </a:xfrm>
          <a:prstGeom prst="rect">
            <a:avLst/>
          </a:prstGeom>
        </p:spPr>
      </p:pic>
      <p:sp>
        <p:nvSpPr>
          <p:cNvPr id="8" name="Полилиния 5"/>
          <p:cNvSpPr>
            <a:spLocks/>
          </p:cNvSpPr>
          <p:nvPr/>
        </p:nvSpPr>
        <p:spPr bwMode="gray">
          <a:xfrm>
            <a:off x="4182533" y="265044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3"/>
          </p:nvPr>
        </p:nvSpPr>
        <p:spPr>
          <a:xfrm>
            <a:off x="4424435" y="436315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10" name="Полилиния 5"/>
          <p:cNvSpPr>
            <a:spLocks/>
          </p:cNvSpPr>
          <p:nvPr/>
        </p:nvSpPr>
        <p:spPr bwMode="gray">
          <a:xfrm>
            <a:off x="816188" y="384723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Рисунок 10"/>
          <p:cNvSpPr>
            <a:spLocks noGrp="1"/>
          </p:cNvSpPr>
          <p:nvPr>
            <p:ph type="pic" sz="quarter" idx="15"/>
          </p:nvPr>
        </p:nvSpPr>
        <p:spPr>
          <a:xfrm>
            <a:off x="1013022" y="538232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12" name="Полилиния 5"/>
          <p:cNvSpPr>
            <a:spLocks/>
          </p:cNvSpPr>
          <p:nvPr/>
        </p:nvSpPr>
        <p:spPr bwMode="gray">
          <a:xfrm>
            <a:off x="816188" y="2478361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Рисунок 12"/>
          <p:cNvSpPr>
            <a:spLocks noGrp="1"/>
          </p:cNvSpPr>
          <p:nvPr>
            <p:ph type="pic" sz="quarter" idx="16"/>
          </p:nvPr>
        </p:nvSpPr>
        <p:spPr>
          <a:xfrm>
            <a:off x="1013022" y="2631870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14" name="Полилиния 5"/>
          <p:cNvSpPr>
            <a:spLocks/>
          </p:cNvSpPr>
          <p:nvPr/>
        </p:nvSpPr>
        <p:spPr bwMode="gray">
          <a:xfrm>
            <a:off x="816188" y="4571999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Рисунок 14"/>
          <p:cNvSpPr>
            <a:spLocks noGrp="1"/>
          </p:cNvSpPr>
          <p:nvPr>
            <p:ph type="pic" sz="quarter" idx="17"/>
          </p:nvPr>
        </p:nvSpPr>
        <p:spPr>
          <a:xfrm>
            <a:off x="1013022" y="4725508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20" name="Полилиния 5"/>
          <p:cNvSpPr>
            <a:spLocks/>
          </p:cNvSpPr>
          <p:nvPr/>
        </p:nvSpPr>
        <p:spPr bwMode="gray">
          <a:xfrm>
            <a:off x="4182533" y="3448511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Рисунок 20"/>
          <p:cNvSpPr>
            <a:spLocks noGrp="1"/>
          </p:cNvSpPr>
          <p:nvPr>
            <p:ph type="pic" sz="quarter" idx="18"/>
          </p:nvPr>
        </p:nvSpPr>
        <p:spPr>
          <a:xfrm>
            <a:off x="4424435" y="3619782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ru-RU" noProof="0" smtClean="0"/>
              <a:t>Вставка рисунка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864672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ru-RU" noProof="0" smtClean="0"/>
              <a:pPr/>
              <a:t>31.03.2017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1443261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365125"/>
            <a:ext cx="1828799" cy="4940300"/>
          </a:xfrm>
        </p:spPr>
        <p:txBody>
          <a:bodyPr vert="eaVert"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24000" y="365125"/>
            <a:ext cx="6858000" cy="4940300"/>
          </a:xfrm>
        </p:spPr>
        <p:txBody>
          <a:bodyPr vert="eaVert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ru-RU" noProof="0" smtClean="0"/>
              <a:pPr/>
              <a:t>31.03.2017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3926244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5" t="511" r="525" b="2999"/>
          <a:stretch/>
        </p:blipFill>
        <p:spPr>
          <a:xfrm>
            <a:off x="0" y="0"/>
            <a:ext cx="12188826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4000" y="1828800"/>
            <a:ext cx="91440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FC8593D-7C47-471E-A8DF-97AC4FFD13F5}" type="datetimeFigureOut">
              <a:rPr lang="ru-RU" noProof="0" smtClean="0"/>
              <a:pPr/>
              <a:t>31.03.2017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89D71E3-7D81-4C24-B9D8-6B108755C64C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xmlns="" val="36165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2" r:id="rId11"/>
    <p:sldLayoutId id="2147483661" r:id="rId12"/>
    <p:sldLayoutId id="2147483658" r:id="rId13"/>
    <p:sldLayoutId id="2147483659" r:id="rId14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8200" y="533400"/>
            <a:ext cx="10154344" cy="1828800"/>
          </a:xfrm>
        </p:spPr>
        <p:txBody>
          <a:bodyPr>
            <a:normAutofit fontScale="90000"/>
          </a:bodyPr>
          <a:lstStyle/>
          <a:p>
            <a:pPr algn="ctr" defTabSz="914400">
              <a:spcBef>
                <a:spcPts val="1"/>
              </a:spcBef>
              <a:buNone/>
            </a:pPr>
            <a:r>
              <a:rPr lang="ru-RU" sz="4400" b="1" i="0" dirty="0" smtClean="0">
                <a:solidFill>
                  <a:srgbClr val="404040"/>
                </a:solidFill>
                <a:latin typeface="Times New Roman"/>
                <a:ea typeface="+mj-ea"/>
                <a:cs typeface="+mj-cs"/>
              </a:rPr>
              <a:t>Декада начальной школы</a:t>
            </a:r>
            <a:br>
              <a:rPr lang="ru-RU" sz="4400" b="1" i="0" dirty="0" smtClean="0">
                <a:solidFill>
                  <a:srgbClr val="404040"/>
                </a:solidFill>
                <a:latin typeface="Times New Roman"/>
                <a:ea typeface="+mj-ea"/>
                <a:cs typeface="+mj-cs"/>
              </a:rPr>
            </a:br>
            <a:r>
              <a:rPr lang="ru-RU" b="1" dirty="0" smtClean="0">
                <a:solidFill>
                  <a:srgbClr val="404040"/>
                </a:solidFill>
                <a:latin typeface="Times New Roman"/>
              </a:rPr>
              <a:t>в МБОУ «СШ № 16»</a:t>
            </a:r>
            <a:br>
              <a:rPr lang="ru-RU" b="1" dirty="0" smtClean="0">
                <a:solidFill>
                  <a:srgbClr val="404040"/>
                </a:solidFill>
                <a:latin typeface="Times New Roman"/>
              </a:rPr>
            </a:br>
            <a:r>
              <a:rPr lang="ru-RU" b="1" dirty="0" smtClean="0">
                <a:solidFill>
                  <a:srgbClr val="404040"/>
                </a:solidFill>
                <a:latin typeface="Times New Roman"/>
              </a:rPr>
              <a:t>в 2016-2017 учебном году</a:t>
            </a:r>
            <a:endParaRPr lang="ru-RU" sz="4400" b="1" i="0" dirty="0">
              <a:solidFill>
                <a:srgbClr val="404040"/>
              </a:solidFill>
              <a:latin typeface="Times New Roman"/>
              <a:ea typeface="+mj-ea"/>
              <a:cs typeface="+mj-cs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l">
              <a:spcBef>
                <a:spcPts val="12"/>
              </a:spcBef>
              <a:buNone/>
            </a:pPr>
            <a:endParaRPr lang="ru-RU" sz="2400" b="0" i="0" dirty="0">
              <a:latin typeface="Times New Roman"/>
            </a:endParaRPr>
          </a:p>
        </p:txBody>
      </p:sp>
      <p:pic>
        <p:nvPicPr>
          <p:cNvPr id="1026" name="Picture 2" descr="C:\Users\Администратор\Desktop\3-А,В открытый урок\мо начальной школы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7728" y="2564904"/>
            <a:ext cx="5195178" cy="34563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798047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1464" y="533400"/>
            <a:ext cx="9396536" cy="2247528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/>
              <a:t>С 23 января по 03 февраля 2017 года в МБОУ «СШ № 16» была проведена декада начальной школы.</a:t>
            </a:r>
            <a:br>
              <a:rPr lang="ru-RU" sz="2000" b="1" dirty="0" smtClean="0"/>
            </a:br>
            <a:r>
              <a:rPr lang="ru-RU" sz="2000" b="1" dirty="0" smtClean="0"/>
              <a:t>Учителя провели открытые уроки, были организованы выставки поделок и работ учащихся, а на внеурочной деятельности  дети показали свои таланты и достижения вне учебной программы.</a:t>
            </a:r>
            <a:endParaRPr lang="ru-RU" sz="20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52800" y="3573016"/>
            <a:ext cx="5486400" cy="129614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Администратор\Downloads\fon-shkolnaya-doska-osennie-listy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672" y="2564904"/>
            <a:ext cx="6078535" cy="411076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8200" y="533400"/>
            <a:ext cx="9146232" cy="159945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В 1-А классе на уроке обучения чтению </a:t>
            </a:r>
            <a:r>
              <a:rPr lang="ru-RU" sz="2800" b="1" dirty="0" err="1" smtClean="0"/>
              <a:t>Дороненкова</a:t>
            </a:r>
            <a:r>
              <a:rPr lang="ru-RU" sz="2800" b="1" dirty="0" smtClean="0"/>
              <a:t> </a:t>
            </a:r>
            <a:r>
              <a:rPr lang="ru-RU" sz="2800" b="1" dirty="0" smtClean="0"/>
              <a:t>А.А. путешествовала с учениками в страну </a:t>
            </a:r>
            <a:r>
              <a:rPr lang="ru-RU" sz="2800" b="1" dirty="0" err="1" smtClean="0"/>
              <a:t>АБВГДЕйку</a:t>
            </a:r>
            <a:r>
              <a:rPr lang="ru-RU" sz="2800" b="1" dirty="0" smtClean="0"/>
              <a:t>.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endParaRPr lang="ru-RU" sz="20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2207568" y="2348880"/>
            <a:ext cx="6912768" cy="388843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9536" y="332656"/>
            <a:ext cx="8748464" cy="72008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err="1" smtClean="0"/>
              <a:t>Ладыгина</a:t>
            </a:r>
            <a:r>
              <a:rPr lang="ru-RU" sz="2800" b="1" dirty="0" smtClean="0"/>
              <a:t> Е.Ю. знакомила детей с буквой </a:t>
            </a:r>
            <a:r>
              <a:rPr lang="ru-RU" sz="2800" b="1" dirty="0" err="1" smtClean="0"/>
              <a:t>Ээ</a:t>
            </a:r>
            <a:r>
              <a:rPr lang="ru-RU" sz="2800" b="1" dirty="0" smtClean="0"/>
              <a:t>. </a:t>
            </a:r>
            <a:endParaRPr lang="ru-RU" sz="28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J:\C70AmxS8Xa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360" y="1196752"/>
            <a:ext cx="3888432" cy="51845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55840" y="1916832"/>
            <a:ext cx="7040782" cy="39604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9456" y="332656"/>
            <a:ext cx="9289032" cy="129614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err="1" smtClean="0"/>
              <a:t>Гавронова</a:t>
            </a:r>
            <a:r>
              <a:rPr lang="ru-RU" sz="2800" b="1" dirty="0" smtClean="0"/>
              <a:t> Н. В</a:t>
            </a:r>
            <a:r>
              <a:rPr lang="ru-RU" sz="2800" b="1" dirty="0" smtClean="0"/>
              <a:t>., учитель 2-А класса провела интересный урок литературного чтения на тему: С. Михалков «Новогодняя быль».</a:t>
            </a:r>
            <a:endParaRPr lang="ru-RU" sz="28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Администратор\Desktop\вере\20161216_1058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1624" y="1772816"/>
            <a:ext cx="6144683" cy="460851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+mj-lt"/>
              </a:rPr>
              <a:t>Учитель 2-Б класса </a:t>
            </a:r>
          </a:p>
          <a:p>
            <a:pPr algn="ctr"/>
            <a:r>
              <a:rPr lang="ru-RU" sz="2800" b="1" dirty="0" err="1" smtClean="0">
                <a:latin typeface="+mj-lt"/>
              </a:rPr>
              <a:t>Загоруйко</a:t>
            </a:r>
            <a:r>
              <a:rPr lang="ru-RU" sz="2800" b="1" dirty="0" smtClean="0">
                <a:latin typeface="+mj-lt"/>
              </a:rPr>
              <a:t> Е.В.</a:t>
            </a:r>
            <a:endParaRPr lang="ru-RU" sz="2800" b="1" dirty="0">
              <a:latin typeface="+mj-lt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6"/>
          </p:nvPr>
        </p:nvSpPr>
        <p:spPr>
          <a:xfrm>
            <a:off x="5566714" y="5305425"/>
            <a:ext cx="4561734" cy="109728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+mj-lt"/>
              </a:rPr>
              <a:t>Урок литературного чтения на тему: сказка «Два Мороза».</a:t>
            </a:r>
            <a:endParaRPr lang="ru-RU" sz="2800" b="1" dirty="0">
              <a:latin typeface="+mj-lt"/>
            </a:endParaRPr>
          </a:p>
        </p:txBody>
      </p:sp>
      <p:pic>
        <p:nvPicPr>
          <p:cNvPr id="4098" name="Picture 2" descr="C:\Users\Администратор\Desktop\вере\20161216_1104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75920" y="1052736"/>
            <a:ext cx="4552310" cy="388843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099" name="Picture 3" descr="C:\Users\Администратор\Desktop\вере\20170124_0901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360" y="908720"/>
            <a:ext cx="4992555" cy="396044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5480" y="332656"/>
            <a:ext cx="9252520" cy="18002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Урок русского языка во 2-В классе. Учитель Нестерова И.А. знакомит детей с именем существительным, как частью речи.</a:t>
            </a:r>
            <a:endParaRPr lang="ru-RU" sz="28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J:\Имя существительное как часть речи 2-В класс.JPG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 cstate="print"/>
          <a:srcRect t="12421" b="12421"/>
          <a:stretch>
            <a:fillRect/>
          </a:stretch>
        </p:blipFill>
        <p:spPr bwMode="auto">
          <a:xfrm>
            <a:off x="2855640" y="2348880"/>
            <a:ext cx="6640836" cy="37444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79376" y="533400"/>
            <a:ext cx="3960440" cy="267957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/>
              <a:t>Деление суммы на число – тема открытого урока в 3-А классе.</a:t>
            </a:r>
            <a:br>
              <a:rPr lang="ru-RU" sz="2800" b="1" dirty="0" smtClean="0"/>
            </a:br>
            <a:r>
              <a:rPr lang="ru-RU" sz="2800" b="1" dirty="0" smtClean="0"/>
              <a:t>Учитель  </a:t>
            </a:r>
            <a:r>
              <a:rPr lang="ru-RU" sz="2800" b="1" dirty="0" err="1" smtClean="0"/>
              <a:t>Кожаева</a:t>
            </a:r>
            <a:r>
              <a:rPr lang="ru-RU" sz="2800" b="1" dirty="0" smtClean="0"/>
              <a:t> Л.И.</a:t>
            </a:r>
            <a:endParaRPr lang="ru-RU" sz="2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20136" y="2438400"/>
            <a:ext cx="604664" cy="171068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146" name="Picture 2" descr="C:\Users\Администратор\Desktop\3-А,В открытый урок\3-А Кожаева Л.И. ДЕЛЕНИЕ СУММЫ НА ЧИСЛО\IMG_57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11824" y="1052736"/>
            <a:ext cx="7452320" cy="558924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68760"/>
            <a:ext cx="5617840" cy="2808312"/>
          </a:xfrm>
        </p:spPr>
        <p:txBody>
          <a:bodyPr/>
          <a:lstStyle/>
          <a:p>
            <a:pPr algn="l" defTabSz="914400">
              <a:spcBef>
                <a:spcPts val="1"/>
              </a:spcBef>
              <a:buNone/>
            </a:pPr>
            <a:r>
              <a:rPr lang="ru-RU" sz="3200" b="0" i="0" dirty="0" smtClean="0">
                <a:solidFill>
                  <a:srgbClr val="404040"/>
                </a:solidFill>
                <a:latin typeface="Times New Roman"/>
                <a:ea typeface="+mj-ea"/>
                <a:cs typeface="+mj-cs"/>
              </a:rPr>
              <a:t>Макет изображения с подписью</a:t>
            </a:r>
            <a:endParaRPr lang="ru-RU" sz="3200" b="0" i="0" dirty="0">
              <a:solidFill>
                <a:srgbClr val="404040"/>
              </a:solidFill>
              <a:latin typeface="Times New Roman"/>
              <a:ea typeface="+mj-ea"/>
              <a:cs typeface="+mj-cs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7824192" y="1484784"/>
            <a:ext cx="3744416" cy="3168352"/>
          </a:xfrm>
        </p:spPr>
        <p:txBody>
          <a:bodyPr>
            <a:normAutofit/>
          </a:bodyPr>
          <a:lstStyle/>
          <a:p>
            <a:pPr marL="0" indent="0" algn="ctr" defTabSz="914400">
              <a:spcBef>
                <a:spcPts val="1800"/>
              </a:spcBef>
              <a:buNone/>
            </a:pPr>
            <a:endParaRPr lang="ru-RU" sz="2800" b="1" i="0" dirty="0" smtClean="0">
              <a:solidFill>
                <a:srgbClr val="404040"/>
              </a:solidFill>
              <a:latin typeface="+mj-lt"/>
              <a:ea typeface="+mn-ea"/>
              <a:cs typeface="+mn-cs"/>
            </a:endParaRPr>
          </a:p>
          <a:p>
            <a:pPr marL="0" indent="0" algn="ctr" defTabSz="914400">
              <a:spcBef>
                <a:spcPts val="1800"/>
              </a:spcBef>
              <a:buNone/>
            </a:pPr>
            <a:r>
              <a:rPr lang="ru-RU" sz="2800" b="1" i="0" dirty="0" smtClean="0">
                <a:solidFill>
                  <a:srgbClr val="404040"/>
                </a:solidFill>
                <a:latin typeface="+mj-lt"/>
                <a:ea typeface="+mn-ea"/>
                <a:cs typeface="+mn-cs"/>
              </a:rPr>
              <a:t>«Чтобы путь был счастливым»-тема урока по окружающему миру в 3-Б классе. Учитель Лопатина Л.П.</a:t>
            </a:r>
            <a:endParaRPr lang="ru-RU" sz="2800" b="1" i="0" dirty="0">
              <a:solidFill>
                <a:srgbClr val="404040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344400" y="152400"/>
            <a:ext cx="1295400" cy="65532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14400">
              <a:buNone/>
            </a:pPr>
            <a:r>
              <a:rPr lang="en-US" sz="1200" b="1" i="1">
                <a:solidFill>
                  <a:schemeClr val="lt1"/>
                </a:solidFill>
                <a:latin typeface="Arial"/>
                <a:ea typeface="+mn-ea"/>
                <a:cs typeface="Arial"/>
              </a:rPr>
              <a:t>ПРИМЕЧАНИЕ</a:t>
            </a:r>
          </a:p>
          <a:p>
            <a:pPr algn="l" defTabSz="914400">
              <a:buNone/>
            </a:pPr>
            <a:r>
              <a:rPr lang="en-US" sz="1200" b="0" i="1">
                <a:solidFill>
                  <a:schemeClr val="lt1"/>
                </a:solidFill>
                <a:latin typeface="Arial"/>
                <a:ea typeface="+mn-ea"/>
                <a:cs typeface="Arial"/>
              </a:rPr>
              <a:t>Чтобы изменить изображение на этом слайде, выберите и удалите его. Затем нажмите значок "Вставка рисунка"</a:t>
            </a:r>
          </a:p>
          <a:p>
            <a:pPr algn="l" defTabSz="914400">
              <a:buNone/>
            </a:pPr>
            <a:r>
              <a:rPr lang="en-US" sz="1200" b="0" i="1">
                <a:solidFill>
                  <a:schemeClr val="lt1"/>
                </a:solidFill>
                <a:latin typeface="Arial"/>
                <a:ea typeface="+mn-ea"/>
                <a:cs typeface="Arial"/>
              </a:rPr>
              <a:t>в заполнителе, чтобы вставить нужное изображение.</a:t>
            </a:r>
          </a:p>
        </p:txBody>
      </p:sp>
      <p:pic>
        <p:nvPicPr>
          <p:cNvPr id="1026" name="Picture 2" descr="J:\фото ЛАРИСА\DSC08451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7582" b="7582"/>
          <a:stretch>
            <a:fillRect/>
          </a:stretch>
        </p:blipFill>
        <p:spPr bwMode="auto">
          <a:xfrm>
            <a:off x="479376" y="908720"/>
            <a:ext cx="7076281" cy="400275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2333893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7488" y="260648"/>
            <a:ext cx="9180512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/>
              <a:t>Петрова Е.В</a:t>
            </a:r>
            <a:r>
              <a:rPr lang="ru-RU" sz="2800" b="1" dirty="0" smtClean="0"/>
              <a:t>., учитель 3-В класса, </a:t>
            </a:r>
            <a:r>
              <a:rPr lang="ru-RU" sz="2800" b="1" dirty="0" smtClean="0"/>
              <a:t>п</a:t>
            </a:r>
            <a:r>
              <a:rPr lang="ru-RU" sz="2800" b="1" dirty="0" smtClean="0"/>
              <a:t>овторила </a:t>
            </a:r>
            <a:r>
              <a:rPr lang="ru-RU" sz="2800" b="1" dirty="0" smtClean="0"/>
              <a:t>с учащимися знаки дорожного </a:t>
            </a:r>
            <a:r>
              <a:rPr lang="ru-RU" sz="2800" b="1" dirty="0" smtClean="0"/>
              <a:t>движения на уроке окружающего мира.</a:t>
            </a:r>
            <a:r>
              <a:rPr lang="ru-RU" sz="2000" b="1" dirty="0" smtClean="0"/>
              <a:t/>
            </a:r>
            <a:br>
              <a:rPr lang="ru-RU" sz="2000" b="1" dirty="0" smtClean="0"/>
            </a:br>
            <a:endParaRPr lang="ru-RU" sz="20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52800" y="2438400"/>
            <a:ext cx="3391272" cy="178268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123" name="Picture 3" descr="C:\Users\Администратор\Desktop\3-А,В открытый урок\3 - В Петрова Е.В. ДОРОЖНЫЕ ЗНАКИ\IMG_56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1384" y="1196752"/>
            <a:ext cx="7056784" cy="529258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1424" y="533400"/>
            <a:ext cx="10009112" cy="10954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Урок русского языка в 4-А классе. Повторим падежи имён прилагательных с учителем Шумейко О.А.</a:t>
            </a:r>
            <a:endParaRPr lang="ru-RU" sz="28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6559375" y="2348880"/>
            <a:ext cx="5632625" cy="316835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360" y="1916832"/>
            <a:ext cx="5760640" cy="324036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 cstate="print"/>
          <a:srcRect l="22720" r="22720"/>
          <a:stretch>
            <a:fillRect/>
          </a:stretch>
        </p:blipFill>
        <p:spPr bwMode="auto">
          <a:xfrm rot="5400000">
            <a:off x="1108063" y="1288145"/>
            <a:ext cx="3423146" cy="3528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0" indent="0" algn="ctr" defTabSz="914400">
              <a:spcBef>
                <a:spcPts val="1800"/>
              </a:spcBef>
              <a:buNone/>
            </a:pPr>
            <a:r>
              <a:rPr lang="ru-RU" sz="2800" b="1" i="0" dirty="0" smtClean="0">
                <a:solidFill>
                  <a:srgbClr val="404040"/>
                </a:solidFill>
                <a:latin typeface="+mj-lt"/>
                <a:ea typeface="+mn-ea"/>
                <a:cs typeface="+mn-cs"/>
              </a:rPr>
              <a:t>«Время рыцарей и замков»</a:t>
            </a:r>
            <a:endParaRPr lang="ru-RU" sz="2800" b="1" i="0" dirty="0">
              <a:solidFill>
                <a:srgbClr val="404040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 defTabSz="914400">
              <a:spcBef>
                <a:spcPts val="1800"/>
              </a:spcBef>
              <a:buNone/>
            </a:pPr>
            <a:r>
              <a:rPr lang="ru-RU" sz="2800" b="1" dirty="0" smtClean="0">
                <a:solidFill>
                  <a:srgbClr val="404040"/>
                </a:solidFill>
                <a:latin typeface="+mj-lt"/>
              </a:rPr>
              <a:t>У</a:t>
            </a:r>
            <a:r>
              <a:rPr lang="ru-RU" sz="2800" b="1" i="0" dirty="0" smtClean="0">
                <a:solidFill>
                  <a:srgbClr val="404040"/>
                </a:solidFill>
                <a:latin typeface="+mj-lt"/>
                <a:ea typeface="+mn-ea"/>
                <a:cs typeface="+mn-cs"/>
              </a:rPr>
              <a:t>рок в 4-Б классе </a:t>
            </a:r>
            <a:r>
              <a:rPr lang="ru-RU" sz="2800" b="1" dirty="0" smtClean="0">
                <a:solidFill>
                  <a:srgbClr val="404040"/>
                </a:solidFill>
                <a:latin typeface="+mj-lt"/>
              </a:rPr>
              <a:t>п</a:t>
            </a:r>
            <a:r>
              <a:rPr lang="ru-RU" sz="2800" b="1" dirty="0" smtClean="0">
                <a:solidFill>
                  <a:srgbClr val="404040"/>
                </a:solidFill>
                <a:latin typeface="+mj-lt"/>
              </a:rPr>
              <a:t>ровела </a:t>
            </a:r>
            <a:r>
              <a:rPr lang="ru-RU" sz="2800" b="1" dirty="0" err="1" smtClean="0">
                <a:solidFill>
                  <a:srgbClr val="404040"/>
                </a:solidFill>
                <a:latin typeface="+mj-lt"/>
              </a:rPr>
              <a:t>Кибальникова</a:t>
            </a:r>
            <a:r>
              <a:rPr lang="ru-RU" sz="2800" b="1" dirty="0" smtClean="0">
                <a:solidFill>
                  <a:srgbClr val="404040"/>
                </a:solidFill>
                <a:latin typeface="+mj-lt"/>
              </a:rPr>
              <a:t> В.С.</a:t>
            </a:r>
            <a:endParaRPr lang="ru-RU" sz="2800" b="1" i="0" dirty="0">
              <a:solidFill>
                <a:srgbClr val="404040"/>
              </a:solidFill>
              <a:latin typeface="+mj-lt"/>
              <a:ea typeface="+mn-ea"/>
              <a:cs typeface="+mn-cs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2344400" y="152400"/>
            <a:ext cx="1295400" cy="65532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14400">
              <a:buNone/>
            </a:pPr>
            <a:r>
              <a:rPr lang="en-US" sz="1200" b="1" i="1">
                <a:solidFill>
                  <a:schemeClr val="lt1"/>
                </a:solidFill>
                <a:latin typeface="Arial"/>
                <a:ea typeface="+mn-ea"/>
                <a:cs typeface="Arial"/>
              </a:rPr>
              <a:t>ПРИМЕЧАНИЕ</a:t>
            </a:r>
          </a:p>
          <a:p>
            <a:pPr algn="l" defTabSz="914400">
              <a:buNone/>
            </a:pPr>
            <a:r>
              <a:rPr lang="en-US" sz="1200" b="0" i="1">
                <a:solidFill>
                  <a:schemeClr val="lt1"/>
                </a:solidFill>
                <a:latin typeface="Arial"/>
                <a:ea typeface="+mn-ea"/>
                <a:cs typeface="Arial"/>
              </a:rPr>
              <a:t>Чтобы изменить изображение на этом слайде, выберите и удалите его. Затем нажмите значок "Вставка рисунка"</a:t>
            </a:r>
          </a:p>
          <a:p>
            <a:pPr algn="l" defTabSz="914400">
              <a:buNone/>
            </a:pPr>
            <a:r>
              <a:rPr lang="en-US" sz="1200" b="0" i="1">
                <a:solidFill>
                  <a:schemeClr val="lt1"/>
                </a:solidFill>
                <a:latin typeface="Arial"/>
                <a:ea typeface="+mn-ea"/>
                <a:cs typeface="Arial"/>
              </a:rPr>
              <a:t>в заполнителе, чтобы вставить нужное изображение.</a:t>
            </a: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3" cstate="print"/>
          <a:srcRect l="22720" r="22720"/>
          <a:stretch>
            <a:fillRect/>
          </a:stretch>
        </p:blipFill>
        <p:spPr bwMode="auto">
          <a:xfrm rot="5400000">
            <a:off x="5714192" y="1290528"/>
            <a:ext cx="3268157" cy="336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864440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/>
              <a:t>«Что узнали, чему научились»</a:t>
            </a:r>
            <a:br>
              <a:rPr lang="ru-RU" sz="2800" b="1" dirty="0" smtClean="0"/>
            </a:br>
            <a:r>
              <a:rPr lang="ru-RU" sz="2800" b="1" dirty="0" smtClean="0"/>
              <a:t>Повторяем вместе с учителем 4-В класса </a:t>
            </a:r>
            <a:r>
              <a:rPr lang="ru-RU" sz="2800" b="1" dirty="0" err="1" smtClean="0"/>
              <a:t>Васильчук</a:t>
            </a:r>
            <a:r>
              <a:rPr lang="ru-RU" sz="2800" b="1" dirty="0" smtClean="0"/>
              <a:t> Н.В.</a:t>
            </a:r>
            <a:endParaRPr lang="ru-RU" sz="2800" b="1" dirty="0"/>
          </a:p>
        </p:txBody>
      </p:sp>
      <p:pic>
        <p:nvPicPr>
          <p:cNvPr id="7170" name="Picture 2" descr="C:\Users\Администратор\Desktop\оксана\P70202-1339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95600" y="1700808"/>
            <a:ext cx="6336704" cy="46983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/>
              <a:t>Ну и, конечно, помимо уроков есть и более интересные занятия в нашей школе.</a:t>
            </a:r>
            <a:endParaRPr lang="ru-RU" sz="2800" b="1" dirty="0"/>
          </a:p>
        </p:txBody>
      </p:sp>
      <p:pic>
        <p:nvPicPr>
          <p:cNvPr id="2051" name="Picture 3" descr="C:\Users\Администратор\Desktop\оксана\20160217_14192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39616" y="1844824"/>
            <a:ext cx="6177845" cy="347503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14"/>
          </p:nvPr>
        </p:nvSpPr>
        <p:spPr>
          <a:xfrm>
            <a:off x="7176121" y="3284985"/>
            <a:ext cx="936104" cy="864095"/>
          </a:xfrm>
        </p:spPr>
        <p:txBody>
          <a:bodyPr/>
          <a:lstStyle/>
          <a:p>
            <a:pPr marL="0" indent="0" algn="l" defTabSz="914400">
              <a:spcBef>
                <a:spcPts val="1800"/>
              </a:spcBef>
              <a:buNone/>
            </a:pPr>
            <a:endParaRPr lang="ru-RU" sz="1600" b="0" i="0" dirty="0">
              <a:solidFill>
                <a:srgbClr val="404040"/>
              </a:solidFill>
              <a:latin typeface="Arial"/>
              <a:ea typeface="+mn-ea"/>
              <a:cs typeface="+mn-cs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983432" y="5085184"/>
            <a:ext cx="8280920" cy="1080120"/>
          </a:xfrm>
        </p:spPr>
        <p:txBody>
          <a:bodyPr>
            <a:noAutofit/>
          </a:bodyPr>
          <a:lstStyle/>
          <a:p>
            <a:pPr algn="ctr" defTabSz="914400">
              <a:spcBef>
                <a:spcPts val="1"/>
              </a:spcBef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imes New Roman"/>
              </a:rPr>
              <a:t>Интересная внеурочная деятельность: общаемся, познаём мир, творим!</a:t>
            </a:r>
            <a:endParaRPr lang="ru-RU" sz="2800" b="1" i="0" dirty="0">
              <a:solidFill>
                <a:schemeClr val="tx1"/>
              </a:solidFill>
              <a:latin typeface="Times New Roman"/>
              <a:ea typeface="+mj-ea"/>
              <a:cs typeface="+mj-cs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2344400" y="152400"/>
            <a:ext cx="1295400" cy="65532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14400">
              <a:buNone/>
            </a:pPr>
            <a:r>
              <a:rPr lang="en-US" sz="1200" b="1" i="1">
                <a:solidFill>
                  <a:schemeClr val="lt1"/>
                </a:solidFill>
                <a:latin typeface="Arial"/>
                <a:ea typeface="+mn-ea"/>
                <a:cs typeface="Arial"/>
              </a:rPr>
              <a:t>ПРИМЕЧАНИЕ</a:t>
            </a:r>
          </a:p>
          <a:p>
            <a:pPr algn="l" defTabSz="914400">
              <a:buNone/>
            </a:pPr>
            <a:r>
              <a:rPr lang="en-US" sz="1200" b="0" i="1">
                <a:solidFill>
                  <a:schemeClr val="lt1"/>
                </a:solidFill>
                <a:latin typeface="Arial"/>
                <a:ea typeface="+mn-ea"/>
                <a:cs typeface="Arial"/>
              </a:rPr>
              <a:t>Чтобы изменить изображение на этом слайде, выберите и удалите его. Затем нажмите значок "Вставка рисунка"</a:t>
            </a:r>
          </a:p>
          <a:p>
            <a:pPr algn="l" defTabSz="914400">
              <a:buNone/>
            </a:pPr>
            <a:r>
              <a:rPr lang="en-US" sz="1200" b="0" i="1">
                <a:solidFill>
                  <a:schemeClr val="lt1"/>
                </a:solidFill>
                <a:latin typeface="Arial"/>
                <a:ea typeface="+mn-ea"/>
                <a:cs typeface="Arial"/>
              </a:rPr>
              <a:t>в заполнителе, чтобы вставить нужное изображение.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 cstate="print"/>
          <a:srcRect l="13460" r="13460"/>
          <a:stretch>
            <a:fillRect/>
          </a:stretch>
        </p:blipFill>
        <p:spPr bwMode="auto">
          <a:xfrm rot="5400000">
            <a:off x="6982530" y="1246326"/>
            <a:ext cx="1827339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3" cstate="print"/>
          <a:srcRect l="5200" r="5200"/>
          <a:stretch>
            <a:fillRect/>
          </a:stretch>
        </p:blipFill>
        <p:spPr bwMode="auto">
          <a:xfrm rot="10800000">
            <a:off x="1127448" y="1556792"/>
            <a:ext cx="4586493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Grp="1" noChangeAspect="1" noChangeArrowheads="1"/>
          </p:cNvPicPr>
          <p:nvPr>
            <p:ph type="pic" sz="quarter" idx="16"/>
          </p:nvPr>
        </p:nvPicPr>
        <p:blipFill>
          <a:blip r:embed="rId4" cstate="print"/>
          <a:srcRect l="5200" r="5200"/>
          <a:stretch>
            <a:fillRect/>
          </a:stretch>
        </p:blipFill>
        <p:spPr bwMode="auto">
          <a:xfrm>
            <a:off x="6672064" y="3284984"/>
            <a:ext cx="2388591" cy="1500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560558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12344400" y="152400"/>
            <a:ext cx="1295400" cy="65532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14400">
              <a:buNone/>
            </a:pPr>
            <a:r>
              <a:rPr lang="en-US" sz="1200" b="1" i="1">
                <a:solidFill>
                  <a:schemeClr val="lt1"/>
                </a:solidFill>
                <a:latin typeface="Arial"/>
                <a:ea typeface="+mn-ea"/>
                <a:cs typeface="Arial"/>
              </a:rPr>
              <a:t>ПРИМЕЧАНИЕ</a:t>
            </a:r>
          </a:p>
          <a:p>
            <a:pPr algn="l" defTabSz="914400">
              <a:buNone/>
            </a:pPr>
            <a:r>
              <a:rPr lang="en-US" sz="1200" b="0" i="1">
                <a:solidFill>
                  <a:schemeClr val="lt1"/>
                </a:solidFill>
                <a:latin typeface="Arial"/>
                <a:ea typeface="+mn-ea"/>
                <a:cs typeface="Arial"/>
              </a:rPr>
              <a:t>Чтобы изменить изображение на этом слайде, выберите и удалите его. Затем нажмите значок "Вставка рисунка"</a:t>
            </a:r>
          </a:p>
          <a:p>
            <a:pPr algn="l" defTabSz="914400">
              <a:buNone/>
            </a:pPr>
            <a:r>
              <a:rPr lang="en-US" sz="1200" b="0" i="1">
                <a:solidFill>
                  <a:schemeClr val="lt1"/>
                </a:solidFill>
                <a:latin typeface="Arial"/>
                <a:ea typeface="+mn-ea"/>
                <a:cs typeface="Arial"/>
              </a:rPr>
              <a:t>в заполнителе, чтобы вставить нужное изображение.</a:t>
            </a:r>
          </a:p>
        </p:txBody>
      </p:sp>
      <p:pic>
        <p:nvPicPr>
          <p:cNvPr id="2" name="Picture 2"/>
          <p:cNvPicPr>
            <a:picLocks noGrp="1" noChangeAspect="1" noChangeArrowheads="1"/>
          </p:cNvPicPr>
          <p:nvPr>
            <p:ph type="pic" sz="quarter" idx="18"/>
          </p:nvPr>
        </p:nvPicPr>
        <p:blipFill>
          <a:blip r:embed="rId2" cstate="print"/>
          <a:srcRect t="11964" b="11964"/>
          <a:stretch>
            <a:fillRect/>
          </a:stretch>
        </p:blipFill>
        <p:spPr bwMode="auto">
          <a:xfrm>
            <a:off x="4655840" y="3789040"/>
            <a:ext cx="4373173" cy="2465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3" cstate="print"/>
          <a:srcRect t="11110" b="11110"/>
          <a:stretch>
            <a:fillRect/>
          </a:stretch>
        </p:blipFill>
        <p:spPr bwMode="auto">
          <a:xfrm>
            <a:off x="1013022" y="538231"/>
            <a:ext cx="2764624" cy="159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 descr="C:\Users\Администратор\Desktop\оксана\20160416_1350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55440" y="2708920"/>
            <a:ext cx="2600289" cy="1462663"/>
          </a:xfrm>
          <a:prstGeom prst="rect">
            <a:avLst/>
          </a:prstGeom>
          <a:noFill/>
        </p:spPr>
      </p:pic>
      <p:pic>
        <p:nvPicPr>
          <p:cNvPr id="2051" name="Picture 3" descr="C:\Users\Администратор\Desktop\дети\20160914_12511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23838" y="548680"/>
            <a:ext cx="4352482" cy="24482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8079624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7528" y="533400"/>
            <a:ext cx="8820472" cy="2247528"/>
          </a:xfrm>
        </p:spPr>
        <p:txBody>
          <a:bodyPr/>
          <a:lstStyle/>
          <a:p>
            <a:pPr algn="ctr" defTabSz="914400">
              <a:spcBef>
                <a:spcPts val="1"/>
              </a:spcBef>
              <a:buNone/>
            </a:pPr>
            <a:r>
              <a:rPr lang="ru-RU" sz="4400" b="1" i="0" dirty="0" smtClean="0">
                <a:solidFill>
                  <a:srgbClr val="404040"/>
                </a:solidFill>
                <a:latin typeface="Times New Roman"/>
                <a:ea typeface="+mj-ea"/>
                <a:cs typeface="+mj-cs"/>
              </a:rPr>
              <a:t>Спасибо за внимание!</a:t>
            </a:r>
            <a:endParaRPr lang="ru-RU" sz="4400" b="1" i="0" dirty="0">
              <a:solidFill>
                <a:srgbClr val="404040"/>
              </a:solidFill>
              <a:latin typeface="Times New Roman"/>
              <a:ea typeface="+mj-ea"/>
              <a:cs typeface="+mj-cs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 defTabSz="914400">
              <a:spcBef>
                <a:spcPts val="1800"/>
              </a:spcBef>
              <a:buNone/>
            </a:pPr>
            <a:endParaRPr lang="ru-RU" sz="2400" b="0" i="0" dirty="0">
              <a:solidFill>
                <a:srgbClr val="404040"/>
              </a:solidFill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4342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f03896101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hildrenFriends_16x9_TP103896100" id="{5BC9014A-E680-4FF1-919A-F7F2C69FAA43}" vid="{DDBB3E06-5751-4A11-9985-9F8449818303}"/>
    </a:ext>
  </a:extLst>
</a:theme>
</file>

<file path=ppt/theme/theme2.xml><?xml version="1.0" encoding="utf-8"?>
<a:theme xmlns:a="http://schemas.openxmlformats.org/drawingml/2006/main" name="Office Them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BB2780C3CC07BD4BAA623FF9571645580400D1570604EA743043A2641365C0E91715" ma:contentTypeVersion="55" ma:contentTypeDescription="Create a new document." ma:contentTypeScope="" ma:versionID="2c496a0f341a72d7e8cbd42eb499a6d4">
  <xsd:schema xmlns:xsd="http://www.w3.org/2001/XMLSchema" xmlns:xs="http://www.w3.org/2001/XMLSchema" xmlns:p="http://schemas.microsoft.com/office/2006/metadata/properties" xmlns:ns2="9d035d7d-02e5-4a00-8b62-9a556aabc7b5" xmlns:ns3="91e8d559-4d54-460d-ba58-5d5027f88b4d" targetNamespace="http://schemas.microsoft.com/office/2006/metadata/properties" ma:root="true" ma:fieldsID="2bcea688bd265da693c2f253e50f4ab0" ns2:_="" ns3:_="">
    <xsd:import namespace="9d035d7d-02e5-4a00-8b62-9a556aabc7b5"/>
    <xsd:import namespace="91e8d559-4d54-460d-ba58-5d5027f88b4d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  <xsd:element ref="ns3:Description0" minOccurs="0"/>
                <xsd:element ref="ns3:Compon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035d7d-02e5-4a00-8b62-9a556aabc7b5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0:00:00Z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dc117081-80f4-4e10-b46d-e6dc6854316c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41FC7ADF-4C62-4413-95B2-CDE72C4AD396}" ma:internalName="CSXSubmissionMarket" ma:readOnly="false" ma:showField="MarketName" ma:web="9d035d7d-02e5-4a00-8b62-9a556aabc7b5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5e663266-dbf1-446f-b076-28feab654dae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CD722278-12DA-4BA9-B56C-2624CA46C480}" ma:internalName="InProjectListLookup" ma:readOnly="true" ma:showField="InProjectList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65226a81-6f17-445b-9321-8ea42e2eee04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CD722278-12DA-4BA9-B56C-2624CA46C480}" ma:internalName="LastCompleteVersionLookup" ma:readOnly="true" ma:showField="LastCompleteVersion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CD722278-12DA-4BA9-B56C-2624CA46C480}" ma:internalName="LastPreviewErrorLookup" ma:readOnly="true" ma:showField="LastPreviewError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CD722278-12DA-4BA9-B56C-2624CA46C480}" ma:internalName="LastPreviewResultLookup" ma:readOnly="true" ma:showField="LastPreviewResult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CD722278-12DA-4BA9-B56C-2624CA46C480}" ma:internalName="LastPreviewAttemptDateLookup" ma:readOnly="true" ma:showField="LastPreviewAttemptDate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CD722278-12DA-4BA9-B56C-2624CA46C480}" ma:internalName="LastPreviewedByLookup" ma:readOnly="true" ma:showField="LastPreviewedBy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CD722278-12DA-4BA9-B56C-2624CA46C480}" ma:internalName="LastPreviewTimeLookup" ma:readOnly="true" ma:showField="LastPreviewTime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CD722278-12DA-4BA9-B56C-2624CA46C480}" ma:internalName="LastPreviewVersionLookup" ma:readOnly="true" ma:showField="LastPreviewVersion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CD722278-12DA-4BA9-B56C-2624CA46C480}" ma:internalName="LastPublishErrorLookup" ma:readOnly="true" ma:showField="LastPublishError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CD722278-12DA-4BA9-B56C-2624CA46C480}" ma:internalName="LastPublishResultLookup" ma:readOnly="true" ma:showField="LastPublishResult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CD722278-12DA-4BA9-B56C-2624CA46C480}" ma:internalName="LastPublishAttemptDateLookup" ma:readOnly="true" ma:showField="LastPublishAttemptDate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CD722278-12DA-4BA9-B56C-2624CA46C480}" ma:internalName="LastPublishedByLookup" ma:readOnly="true" ma:showField="LastPublishedBy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CD722278-12DA-4BA9-B56C-2624CA46C480}" ma:internalName="LastPublishTimeLookup" ma:readOnly="true" ma:showField="LastPublishTime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CD722278-12DA-4BA9-B56C-2624CA46C480}" ma:internalName="LastPublishVersionLookup" ma:readOnly="true" ma:showField="LastPublishVersion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B116CC8E-FCD3-4331-849C-1BF4DB8052AE}" ma:internalName="LocLastLocAttemptVersionLookup" ma:readOnly="false" ma:showField="LastLocAttemptVersion" ma:web="9d035d7d-02e5-4a00-8b62-9a556aabc7b5">
      <xsd:simpleType>
        <xsd:restriction base="dms:Lookup"/>
      </xsd:simpleType>
    </xsd:element>
    <xsd:element name="LocLastLocAttemptVersionTypeLookup" ma:index="72" nillable="true" ma:displayName="Loc Last Loc Attempt Version Type" ma:default="" ma:list="{B116CC8E-FCD3-4331-849C-1BF4DB8052AE}" ma:internalName="LocLastLocAttemptVersionTypeLookup" ma:readOnly="true" ma:showField="LastLocAttemptVersionType" ma:web="9d035d7d-02e5-4a00-8b62-9a556aabc7b5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B116CC8E-FCD3-4331-849C-1BF4DB8052AE}" ma:internalName="LocNewPublishedVersionLookup" ma:readOnly="true" ma:showField="NewPublishedVersion" ma:web="9d035d7d-02e5-4a00-8b62-9a556aabc7b5">
      <xsd:simpleType>
        <xsd:restriction base="dms:Lookup"/>
      </xsd:simpleType>
    </xsd:element>
    <xsd:element name="LocOverallHandbackStatusLookup" ma:index="76" nillable="true" ma:displayName="Loc Overall Handback Status" ma:default="" ma:list="{B116CC8E-FCD3-4331-849C-1BF4DB8052AE}" ma:internalName="LocOverallHandbackStatusLookup" ma:readOnly="true" ma:showField="OverallHandbackStatus" ma:web="9d035d7d-02e5-4a00-8b62-9a556aabc7b5">
      <xsd:simpleType>
        <xsd:restriction base="dms:Lookup"/>
      </xsd:simpleType>
    </xsd:element>
    <xsd:element name="LocOverallLocStatusLookup" ma:index="77" nillable="true" ma:displayName="Loc Overall Localize Status" ma:default="" ma:list="{B116CC8E-FCD3-4331-849C-1BF4DB8052AE}" ma:internalName="LocOverallLocStatusLookup" ma:readOnly="true" ma:showField="OverallLocStatus" ma:web="9d035d7d-02e5-4a00-8b62-9a556aabc7b5">
      <xsd:simpleType>
        <xsd:restriction base="dms:Lookup"/>
      </xsd:simpleType>
    </xsd:element>
    <xsd:element name="LocOverallPreviewStatusLookup" ma:index="78" nillable="true" ma:displayName="Loc Overall Preview Status" ma:default="" ma:list="{B116CC8E-FCD3-4331-849C-1BF4DB8052AE}" ma:internalName="LocOverallPreviewStatusLookup" ma:readOnly="true" ma:showField="OverallPreviewStatus" ma:web="9d035d7d-02e5-4a00-8b62-9a556aabc7b5">
      <xsd:simpleType>
        <xsd:restriction base="dms:Lookup"/>
      </xsd:simpleType>
    </xsd:element>
    <xsd:element name="LocOverallPublishStatusLookup" ma:index="79" nillable="true" ma:displayName="Loc Overall Publish Status" ma:default="" ma:list="{B116CC8E-FCD3-4331-849C-1BF4DB8052AE}" ma:internalName="LocOverallPublishStatusLookup" ma:readOnly="true" ma:showField="OverallPublishStatus" ma:web="9d035d7d-02e5-4a00-8b62-9a556aabc7b5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B116CC8E-FCD3-4331-849C-1BF4DB8052AE}" ma:internalName="LocProcessedForHandoffsLookup" ma:readOnly="true" ma:showField="ProcessedForHandoffs" ma:web="9d035d7d-02e5-4a00-8b62-9a556aabc7b5">
      <xsd:simpleType>
        <xsd:restriction base="dms:Lookup"/>
      </xsd:simpleType>
    </xsd:element>
    <xsd:element name="LocProcessedForMarketsLookup" ma:index="82" nillable="true" ma:displayName="Loc Processed For Markets" ma:default="" ma:list="{B116CC8E-FCD3-4331-849C-1BF4DB8052AE}" ma:internalName="LocProcessedForMarketsLookup" ma:readOnly="true" ma:showField="ProcessedForMarkets" ma:web="9d035d7d-02e5-4a00-8b62-9a556aabc7b5">
      <xsd:simpleType>
        <xsd:restriction base="dms:Lookup"/>
      </xsd:simpleType>
    </xsd:element>
    <xsd:element name="LocPublishedDependentAssetsLookup" ma:index="83" nillable="true" ma:displayName="Loc Published Dependent Assets" ma:default="" ma:list="{B116CC8E-FCD3-4331-849C-1BF4DB8052AE}" ma:internalName="LocPublishedDependentAssetsLookup" ma:readOnly="true" ma:showField="PublishedDependentAssets" ma:web="9d035d7d-02e5-4a00-8b62-9a556aabc7b5">
      <xsd:simpleType>
        <xsd:restriction base="dms:Lookup"/>
      </xsd:simpleType>
    </xsd:element>
    <xsd:element name="LocPublishedLinkedAssetsLookup" ma:index="84" nillable="true" ma:displayName="Loc Published Linked Assets" ma:default="" ma:list="{B116CC8E-FCD3-4331-849C-1BF4DB8052AE}" ma:internalName="LocPublishedLinkedAssetsLookup" ma:readOnly="true" ma:showField="PublishedLinkedAssets" ma:web="9d035d7d-02e5-4a00-8b62-9a556aabc7b5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c95181ba-569f-436f-adb3-78c3831fea54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41FC7ADF-4C62-4413-95B2-CDE72C4AD396}" ma:internalName="Markets" ma:readOnly="false" ma:showField="MarketName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CD722278-12DA-4BA9-B56C-2624CA46C480}" ma:internalName="NumOfRatingsLookup" ma:readOnly="true" ma:showField="NumOfRatings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CD722278-12DA-4BA9-B56C-2624CA46C480}" ma:internalName="PublishStatusLookup" ma:readOnly="false" ma:showField="PublishStatus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a34c0026-7bf6-479c-b6e7-24710140ce31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0ef119a3-9350-4d50-81f0-e824a5745f43}" ma:internalName="TaxCatchAll" ma:showField="CatchAllData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0ef119a3-9350-4d50-81f0-e824a5745f43}" ma:internalName="TaxCatchAllLabel" ma:readOnly="true" ma:showField="CatchAllDataLabel" ma:web="9d035d7d-02e5-4a00-8b62-9a556aabc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e8d559-4d54-460d-ba58-5d5027f88b4d" elementFormDefault="qualified">
    <xsd:import namespace="http://schemas.microsoft.com/office/2006/documentManagement/types"/>
    <xsd:import namespace="http://schemas.microsoft.com/office/infopath/2007/PartnerControls"/>
    <xsd:element name="Description0" ma:index="134" nillable="true" ma:displayName="Description" ma:internalName="Description0">
      <xsd:simpleType>
        <xsd:restriction base="dms:Note"/>
      </xsd:simpleType>
    </xsd:element>
    <xsd:element name="Component" ma:index="135" nillable="true" ma:displayName="Component" ma:internalName="Component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9d035d7d-02e5-4a00-8b62-9a556aabc7b5">english</DirectSourceMarket>
    <AssetId xmlns="9d035d7d-02e5-4a00-8b62-9a556aabc7b5">TP103896100</AssetId>
    <TPFriendlyName xmlns="9d035d7d-02e5-4a00-8b62-9a556aabc7b5" xsi:nil="true"/>
    <SourceTitle xmlns="9d035d7d-02e5-4a00-8b62-9a556aabc7b5" xsi:nil="true"/>
    <TPApplication xmlns="9d035d7d-02e5-4a00-8b62-9a556aabc7b5" xsi:nil="true"/>
    <TPLaunchHelpLink xmlns="9d035d7d-02e5-4a00-8b62-9a556aabc7b5" xsi:nil="true"/>
    <OpenTemplate xmlns="9d035d7d-02e5-4a00-8b62-9a556aabc7b5">true</OpenTemplate>
    <CrawlForDependencies xmlns="9d035d7d-02e5-4a00-8b62-9a556aabc7b5">false</CrawlForDependencies>
    <TrustLevel xmlns="9d035d7d-02e5-4a00-8b62-9a556aabc7b5">1 Microsoft Managed Content</TrustLevel>
    <FeatureTagsTaxHTField0 xmlns="9d035d7d-02e5-4a00-8b62-9a556aabc7b5">
      <Terms xmlns="http://schemas.microsoft.com/office/infopath/2007/PartnerControls"/>
    </FeatureTagsTaxHTField0>
    <PublishStatusLookup xmlns="9d035d7d-02e5-4a00-8b62-9a556aabc7b5">
      <Value>488322</Value>
    </PublishStatusLookup>
    <LocLastLocAttemptVersionLookup xmlns="9d035d7d-02e5-4a00-8b62-9a556aabc7b5" xsi:nil="true"/>
    <CampaignTagsTaxHTField0 xmlns="9d035d7d-02e5-4a00-8b62-9a556aabc7b5">
      <Terms xmlns="http://schemas.microsoft.com/office/infopath/2007/PartnerControls"/>
    </CampaignTagsTaxHTField0>
    <IsSearchable xmlns="9d035d7d-02e5-4a00-8b62-9a556aabc7b5">true</IsSearchable>
    <TPNamespace xmlns="9d035d7d-02e5-4a00-8b62-9a556aabc7b5" xsi:nil="true"/>
    <TemplateTemplateType xmlns="9d035d7d-02e5-4a00-8b62-9a556aabc7b5">PowerPoint Presentation Template</TemplateTemplateType>
    <Markets xmlns="9d035d7d-02e5-4a00-8b62-9a556aabc7b5"/>
    <OriginalSourceMarket xmlns="9d035d7d-02e5-4a00-8b62-9a556aabc7b5">english</OriginalSourceMarket>
    <TPInstallLocation xmlns="9d035d7d-02e5-4a00-8b62-9a556aabc7b5" xsi:nil="true"/>
    <LocMarketGroupTiers2 xmlns="9d035d7d-02e5-4a00-8b62-9a556aabc7b5" xsi:nil="true"/>
    <TPAppVersion xmlns="9d035d7d-02e5-4a00-8b62-9a556aabc7b5" xsi:nil="true"/>
    <TPCommandLine xmlns="9d035d7d-02e5-4a00-8b62-9a556aabc7b5" xsi:nil="true"/>
    <APAuthor xmlns="9d035d7d-02e5-4a00-8b62-9a556aabc7b5">
      <UserInfo>
        <DisplayName>System Account</DisplayName>
        <AccountId>1073741823</AccountId>
        <AccountType/>
      </UserInfo>
    </APAuthor>
    <EditorialStatus xmlns="9d035d7d-02e5-4a00-8b62-9a556aabc7b5">Complete</EditorialStatus>
    <PublishTargets xmlns="9d035d7d-02e5-4a00-8b62-9a556aabc7b5">OfficeOnlineVNext</PublishTargets>
    <TPLaunchHelpLinkType xmlns="9d035d7d-02e5-4a00-8b62-9a556aabc7b5">Template</TPLaunchHelpLinkType>
    <ScenarioTagsTaxHTField0 xmlns="9d035d7d-02e5-4a00-8b62-9a556aabc7b5">
      <Terms xmlns="http://schemas.microsoft.com/office/infopath/2007/PartnerControls"/>
    </ScenarioTagsTaxHTField0>
    <OriginalRelease xmlns="9d035d7d-02e5-4a00-8b62-9a556aabc7b5">15</OriginalRelease>
    <AssetStart xmlns="9d035d7d-02e5-4a00-8b62-9a556aabc7b5">2012-11-22T06:48:00+00:00</AssetStart>
    <LocalizationTagsTaxHTField0 xmlns="9d035d7d-02e5-4a00-8b62-9a556aabc7b5">
      <Terms xmlns="http://schemas.microsoft.com/office/infopath/2007/PartnerControls"/>
    </LocalizationTagsTaxHTField0>
    <TPClientViewer xmlns="9d035d7d-02e5-4a00-8b62-9a556aabc7b5" xsi:nil="true"/>
    <CSXHash xmlns="9d035d7d-02e5-4a00-8b62-9a556aabc7b5" xsi:nil="true"/>
    <IsDeleted xmlns="9d035d7d-02e5-4a00-8b62-9a556aabc7b5">false</IsDeleted>
    <ShowIn xmlns="9d035d7d-02e5-4a00-8b62-9a556aabc7b5">Show everywhere</ShowIn>
    <UANotes xmlns="9d035d7d-02e5-4a00-8b62-9a556aabc7b5" xsi:nil="true"/>
    <TemplateStatus xmlns="9d035d7d-02e5-4a00-8b62-9a556aabc7b5">Complete</TemplateStatus>
    <Downloads xmlns="9d035d7d-02e5-4a00-8b62-9a556aabc7b5">0</Downloads>
    <InternalTagsTaxHTField0 xmlns="9d035d7d-02e5-4a00-8b62-9a556aabc7b5">
      <Terms xmlns="http://schemas.microsoft.com/office/infopath/2007/PartnerControls"/>
    </InternalTagsTaxHTField0>
    <TPExecutable xmlns="9d035d7d-02e5-4a00-8b62-9a556aabc7b5" xsi:nil="true"/>
    <AssetType xmlns="9d035d7d-02e5-4a00-8b62-9a556aabc7b5">TP</AssetType>
    <Milestone xmlns="9d035d7d-02e5-4a00-8b62-9a556aabc7b5" xsi:nil="true"/>
    <OriginAsset xmlns="9d035d7d-02e5-4a00-8b62-9a556aabc7b5" xsi:nil="true"/>
    <TPComponent xmlns="9d035d7d-02e5-4a00-8b62-9a556aabc7b5" xsi:nil="true"/>
    <ApprovalStatus xmlns="9d035d7d-02e5-4a00-8b62-9a556aabc7b5">InProgress</ApprovalStatus>
    <BlockPublish xmlns="9d035d7d-02e5-4a00-8b62-9a556aabc7b5">false</BlockPublish>
    <EditorialTags xmlns="9d035d7d-02e5-4a00-8b62-9a556aabc7b5" xsi:nil="true"/>
    <MarketSpecific xmlns="9d035d7d-02e5-4a00-8b62-9a556aabc7b5">false</MarketSpecific>
    <LocComments xmlns="9d035d7d-02e5-4a00-8b62-9a556aabc7b5" xsi:nil="true"/>
    <VoteCount xmlns="9d035d7d-02e5-4a00-8b62-9a556aabc7b5" xsi:nil="true"/>
    <HandoffToMSDN xmlns="9d035d7d-02e5-4a00-8b62-9a556aabc7b5" xsi:nil="true"/>
    <IntlLangReview xmlns="9d035d7d-02e5-4a00-8b62-9a556aabc7b5">false</IntlLangReview>
    <NumericId xmlns="9d035d7d-02e5-4a00-8b62-9a556aabc7b5" xsi:nil="true"/>
    <OOCacheId xmlns="9d035d7d-02e5-4a00-8b62-9a556aabc7b5" xsi:nil="true"/>
    <ClipArtFilename xmlns="9d035d7d-02e5-4a00-8b62-9a556aabc7b5" xsi:nil="true"/>
    <LastHandOff xmlns="9d035d7d-02e5-4a00-8b62-9a556aabc7b5" xsi:nil="true"/>
    <Providers xmlns="9d035d7d-02e5-4a00-8b62-9a556aabc7b5" xsi:nil="true"/>
    <UALocComments xmlns="9d035d7d-02e5-4a00-8b62-9a556aabc7b5" xsi:nil="true"/>
    <DSATActionTaken xmlns="9d035d7d-02e5-4a00-8b62-9a556aabc7b5" xsi:nil="true"/>
    <PolicheckWords xmlns="9d035d7d-02e5-4a00-8b62-9a556aabc7b5" xsi:nil="true"/>
    <TaxCatchAll xmlns="9d035d7d-02e5-4a00-8b62-9a556aabc7b5"/>
    <BugNumber xmlns="9d035d7d-02e5-4a00-8b62-9a556aabc7b5" xsi:nil="true"/>
    <LocRecommendedHandoff xmlns="9d035d7d-02e5-4a00-8b62-9a556aabc7b5" xsi:nil="true"/>
    <ThumbnailAssetId xmlns="9d035d7d-02e5-4a00-8b62-9a556aabc7b5" xsi:nil="true"/>
    <UALocRecommendation xmlns="9d035d7d-02e5-4a00-8b62-9a556aabc7b5">Localize</UALocRecommendation>
    <APEditor xmlns="9d035d7d-02e5-4a00-8b62-9a556aabc7b5">
      <UserInfo>
        <DisplayName/>
        <AccountId xsi:nil="true"/>
        <AccountType/>
      </UserInfo>
    </APEditor>
    <PrimaryImageGen xmlns="9d035d7d-02e5-4a00-8b62-9a556aabc7b5">false</PrimaryImageGen>
    <Manager xmlns="9d035d7d-02e5-4a00-8b62-9a556aabc7b5" xsi:nil="true"/>
    <ParentAssetId xmlns="9d035d7d-02e5-4a00-8b62-9a556aabc7b5" xsi:nil="true"/>
    <SubmitterId xmlns="9d035d7d-02e5-4a00-8b62-9a556aabc7b5" xsi:nil="true"/>
    <APDescription xmlns="9d035d7d-02e5-4a00-8b62-9a556aabc7b5" xsi:nil="true"/>
    <UAProjectedTotalWords xmlns="9d035d7d-02e5-4a00-8b62-9a556aabc7b5" xsi:nil="true"/>
    <Provider xmlns="9d035d7d-02e5-4a00-8b62-9a556aabc7b5" xsi:nil="true"/>
    <ApprovalLog xmlns="9d035d7d-02e5-4a00-8b62-9a556aabc7b5" xsi:nil="true"/>
    <BusinessGroup xmlns="9d035d7d-02e5-4a00-8b62-9a556aabc7b5" xsi:nil="true"/>
    <RecommendationsModifier xmlns="9d035d7d-02e5-4a00-8b62-9a556aabc7b5" xsi:nil="true"/>
    <Component xmlns="91e8d559-4d54-460d-ba58-5d5027f88b4d" xsi:nil="true"/>
    <AcquiredFrom xmlns="9d035d7d-02e5-4a00-8b62-9a556aabc7b5">Internal MS</AcquiredFrom>
    <CSXSubmissionMarket xmlns="9d035d7d-02e5-4a00-8b62-9a556aabc7b5" xsi:nil="true"/>
    <ArtSampleDocs xmlns="9d035d7d-02e5-4a00-8b62-9a556aabc7b5" xsi:nil="true"/>
    <IntlLangReviewDate xmlns="9d035d7d-02e5-4a00-8b62-9a556aabc7b5" xsi:nil="true"/>
    <AverageRating xmlns="9d035d7d-02e5-4a00-8b62-9a556aabc7b5" xsi:nil="true"/>
    <FriendlyTitle xmlns="9d035d7d-02e5-4a00-8b62-9a556aabc7b5" xsi:nil="true"/>
    <LastModifiedDateTime xmlns="9d035d7d-02e5-4a00-8b62-9a556aabc7b5" xsi:nil="true"/>
    <LegacyData xmlns="9d035d7d-02e5-4a00-8b62-9a556aabc7b5" xsi:nil="true"/>
    <LocManualTestRequired xmlns="9d035d7d-02e5-4a00-8b62-9a556aabc7b5">false</LocManualTestRequired>
    <TimesCloned xmlns="9d035d7d-02e5-4a00-8b62-9a556aabc7b5" xsi:nil="true"/>
    <ContentItem xmlns="9d035d7d-02e5-4a00-8b62-9a556aabc7b5" xsi:nil="true"/>
    <UACurrentWords xmlns="9d035d7d-02e5-4a00-8b62-9a556aabc7b5" xsi:nil="true"/>
    <AssetExpire xmlns="9d035d7d-02e5-4a00-8b62-9a556aabc7b5">2029-01-01T00:00:00+00:00</AssetExpire>
    <MachineTranslated xmlns="9d035d7d-02e5-4a00-8b62-9a556aabc7b5">false</MachineTranslated>
    <OutputCachingOn xmlns="9d035d7d-02e5-4a00-8b62-9a556aabc7b5">false</OutputCachingOn>
    <PlannedPubDate xmlns="9d035d7d-02e5-4a00-8b62-9a556aabc7b5" xsi:nil="true"/>
    <Description0 xmlns="91e8d559-4d54-460d-ba58-5d5027f88b4d" xsi:nil="true"/>
    <CSXUpdate xmlns="9d035d7d-02e5-4a00-8b62-9a556aabc7b5">false</CSXUpdate>
    <IntlLangReviewer xmlns="9d035d7d-02e5-4a00-8b62-9a556aabc7b5" xsi:nil="true"/>
    <IntlLocPriority xmlns="9d035d7d-02e5-4a00-8b62-9a556aabc7b5" xsi:nil="true"/>
    <CSXSubmissionDate xmlns="9d035d7d-02e5-4a00-8b62-9a556aabc7b5" xsi:nil="true"/>
  </documentManagement>
</p:properties>
</file>

<file path=customXml/itemProps1.xml><?xml version="1.0" encoding="utf-8"?>
<ds:datastoreItem xmlns:ds="http://schemas.openxmlformats.org/officeDocument/2006/customXml" ds:itemID="{BA8AACB3-7C2F-4C41-87DA-F69B5E3DE38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BD6EEFF-67FE-416D-A40B-648FCA920D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035d7d-02e5-4a00-8b62-9a556aabc7b5"/>
    <ds:schemaRef ds:uri="91e8d559-4d54-460d-ba58-5d5027f88b4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C20C116-C724-4FC6-B14E-CC61E768BD5A}">
  <ds:schemaRefs>
    <ds:schemaRef ds:uri="http://schemas.microsoft.com/office/2006/metadata/properties"/>
    <ds:schemaRef ds:uri="http://schemas.microsoft.com/office/infopath/2007/PartnerControls"/>
    <ds:schemaRef ds:uri="9d035d7d-02e5-4a00-8b62-9a556aabc7b5"/>
    <ds:schemaRef ds:uri="91e8d559-4d54-460d-ba58-5d5027f88b4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tf03896101</Template>
  <TotalTime>0</TotalTime>
  <Words>345</Words>
  <Application>Microsoft Office PowerPoint</Application>
  <PresentationFormat>Произвольный</PresentationFormat>
  <Paragraphs>34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tf03896101</vt:lpstr>
      <vt:lpstr>Декада начальной школы в МБОУ «СШ № 16» в 2016-2017 учебном году</vt:lpstr>
      <vt:lpstr>С 23 января по 03 февраля 2017 года в МБОУ «СШ № 16» была проведена декада начальной школы. Учителя провели открытые уроки, были организованы выставки поделок и работ учащихся, а на внеурочной деятельности  дети показали свои таланты и достижения вне учебной программы.</vt:lpstr>
      <vt:lpstr>В 1-А классе на уроке обучения чтению Дороненкова А.А. путешествовала с учениками в страну АБВГДЕйку. </vt:lpstr>
      <vt:lpstr>Ладыгина Е.Ю. знакомила детей с буквой Ээ. </vt:lpstr>
      <vt:lpstr>Гавронова Н. В., учитель 2-А класса провела интересный урок литературного чтения на тему: С. Михалков «Новогодняя быль».</vt:lpstr>
      <vt:lpstr>Слайд 6</vt:lpstr>
      <vt:lpstr>Урок русского языка во 2-В классе. Учитель Нестерова И.А. знакомит детей с именем существительным, как частью речи.</vt:lpstr>
      <vt:lpstr>Деление суммы на число – тема открытого урока в 3-А классе. Учитель  Кожаева Л.И.</vt:lpstr>
      <vt:lpstr>Макет изображения с подписью</vt:lpstr>
      <vt:lpstr>Петрова Е.В., учитель 3-В класса, повторила с учащимися знаки дорожного движения на уроке окружающего мира. </vt:lpstr>
      <vt:lpstr>Урок русского языка в 4-А классе. Повторим падежи имён прилагательных с учителем Шумейко О.А.</vt:lpstr>
      <vt:lpstr>Слайд 12</vt:lpstr>
      <vt:lpstr>«Что узнали, чему научились» Повторяем вместе с учителем 4-В класса Васильчук Н.В.</vt:lpstr>
      <vt:lpstr>Ну и, конечно, помимо уроков есть и более интересные занятия в нашей школе.</vt:lpstr>
      <vt:lpstr>Интересная внеурочная деятельность: общаемся, познаём мир, творим!</vt:lpstr>
      <vt:lpstr>Слайд 16</vt:lpstr>
      <vt:lpstr>Спасибо за внимание!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2017-03-27T06:48:01Z</dcterms:created>
  <dcterms:modified xsi:type="dcterms:W3CDTF">2017-03-31T07:18:35Z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iddenCategoryTags">
    <vt:lpwstr/>
  </property>
  <property fmtid="{D5CDD505-2E9C-101B-9397-08002B2CF9AE}" pid="3" name="InternalTags">
    <vt:lpwstr/>
  </property>
  <property fmtid="{D5CDD505-2E9C-101B-9397-08002B2CF9AE}" pid="4" name="CampaignTags">
    <vt:lpwstr/>
  </property>
  <property fmtid="{D5CDD505-2E9C-101B-9397-08002B2CF9AE}" pid="5" name="ContentTypeId">
    <vt:lpwstr>0x010100BB2780C3CC07BD4BAA623FF9571645580400D1570604EA743043A2641365C0E91715</vt:lpwstr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HiddenCategoryTagsTaxHTField0">
    <vt:lpwstr/>
  </property>
  <property fmtid="{D5CDD505-2E9C-101B-9397-08002B2CF9AE}" pid="9" name="CategoryTags">
    <vt:lpwstr/>
  </property>
  <property fmtid="{D5CDD505-2E9C-101B-9397-08002B2CF9AE}" pid="10" name="ScenarioTags">
    <vt:lpwstr/>
  </property>
  <property fmtid="{D5CDD505-2E9C-101B-9397-08002B2CF9AE}" pid="11" name="CategoryTagsTaxHTField0">
    <vt:lpwstr/>
  </property>
</Properties>
</file>