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70" r:id="rId3"/>
    <p:sldId id="257" r:id="rId4"/>
    <p:sldId id="259" r:id="rId5"/>
    <p:sldId id="271" r:id="rId6"/>
    <p:sldId id="261" r:id="rId7"/>
    <p:sldId id="272" r:id="rId8"/>
    <p:sldId id="263" r:id="rId9"/>
    <p:sldId id="264" r:id="rId10"/>
    <p:sldId id="266" r:id="rId11"/>
    <p:sldId id="268" r:id="rId12"/>
    <p:sldId id="267" r:id="rId13"/>
    <p:sldId id="284" r:id="rId14"/>
    <p:sldId id="274" r:id="rId15"/>
    <p:sldId id="276" r:id="rId16"/>
    <p:sldId id="265" r:id="rId17"/>
    <p:sldId id="275" r:id="rId18"/>
    <p:sldId id="273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44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347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419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64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12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7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304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910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931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44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613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81E0BE-B8EB-440B-A49D-82FD4E632D73}" type="datetimeFigureOut">
              <a:rPr lang="ru-RU" smtClean="0"/>
              <a:t>06.04.2023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67095-F366-4689-81CD-6A35DBC8C5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509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" y="-10720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41576" y="248888"/>
            <a:ext cx="82631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  <a:br>
              <a:rPr lang="ru-RU" altLang="ru-RU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«Средняя школа№16 имени Героя Советского Союза Степана Иванова </a:t>
            </a:r>
            <a:br>
              <a:rPr lang="ru-RU" altLang="ru-RU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города Евпатория Республики Крым»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42632" y="3678416"/>
            <a:ext cx="42336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cs typeface="Times New Roman" panose="02020603050405020304" pitchFamily="18" charset="0"/>
              </a:rPr>
              <a:t>Подготовила </a:t>
            </a:r>
            <a:endParaRPr lang="ru-RU" sz="2000" dirty="0" smtClean="0">
              <a:cs typeface="Times New Roman" panose="02020603050405020304" pitchFamily="18" charset="0"/>
            </a:endParaRPr>
          </a:p>
          <a:p>
            <a:r>
              <a:rPr lang="ru-RU" sz="2000" b="1" i="1" dirty="0" smtClean="0">
                <a:cs typeface="Times New Roman" panose="02020603050405020304" pitchFamily="18" charset="0"/>
              </a:rPr>
              <a:t>заместитель директора по УВР </a:t>
            </a:r>
          </a:p>
          <a:p>
            <a:r>
              <a:rPr lang="ru-RU" sz="2000" b="1" i="1" dirty="0" smtClean="0">
                <a:cs typeface="Times New Roman" panose="02020603050405020304" pitchFamily="18" charset="0"/>
              </a:rPr>
              <a:t>Полищук Татьяна Васильевна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66928" y="1826403"/>
            <a:ext cx="10835640" cy="1339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Актуальность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формирования </a:t>
            </a:r>
            <a:endParaRPr lang="ru-RU" sz="2400" b="1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функциональной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грамотности учащихся в условиях реализации </a:t>
            </a:r>
            <a:r>
              <a:rPr lang="ru-RU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Национального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 «Образование». </a:t>
            </a:r>
            <a:endParaRPr lang="ru-RU" sz="2400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06" y="3652583"/>
            <a:ext cx="3787261" cy="262084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956552" y="5643822"/>
            <a:ext cx="24629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cs typeface="Times New Roman" panose="02020603050405020304" pitchFamily="18" charset="0"/>
              </a:rPr>
              <a:t>г. Евпатория – 2023г.</a:t>
            </a:r>
            <a:endParaRPr lang="ru-RU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476" y="1051118"/>
            <a:ext cx="6941404" cy="369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7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0872" y="246088"/>
            <a:ext cx="654405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1965 год, Тегеран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Всемирный конгресс </a:t>
            </a:r>
            <a:r>
              <a:rPr lang="ru-RU" sz="2700" b="1" dirty="0">
                <a:latin typeface="Arial" panose="020B0604020202020204" pitchFamily="34" charset="0"/>
                <a:cs typeface="Arial" panose="020B0604020202020204" pitchFamily="34" charset="0"/>
              </a:rPr>
              <a:t>министров </a:t>
            </a:r>
            <a: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просвещения</a:t>
            </a:r>
            <a:b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7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b="1" i="1" dirty="0" smtClean="0"/>
              <a:t>«…совокупность умений читать и писать для использования в повседневной жизни и решения житейских проблем».</a:t>
            </a:r>
            <a:endParaRPr lang="ru-RU" sz="2700" b="1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256" y="282962"/>
            <a:ext cx="3108480" cy="215728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2336" y="2768262"/>
            <a:ext cx="3108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1978 год, ЮНЕСКО 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46" y="3229927"/>
            <a:ext cx="4265089" cy="238256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809744" y="3143302"/>
            <a:ext cx="73959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2000 год -  </a:t>
            </a: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Международный год грамотности </a:t>
            </a:r>
            <a:endParaRPr 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35168" y="381817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2002 – 2012 </a:t>
            </a:r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годы, ООН</a:t>
            </a:r>
          </a:p>
          <a:p>
            <a:r>
              <a:rPr lang="ru-RU" sz="2400" b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           </a:t>
            </a:r>
            <a:r>
              <a:rPr lang="ru-RU" sz="2400" b="1" i="1" dirty="0" smtClean="0">
                <a:solidFill>
                  <a:prstClr val="black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Десятилетие грамотности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3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" y="228600"/>
            <a:ext cx="6272784" cy="374849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057" y="2644793"/>
            <a:ext cx="6507200" cy="403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86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860"/>
            <a:ext cx="12225528" cy="6876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8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80" y="418207"/>
            <a:ext cx="7101216" cy="518926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932753" y="2690336"/>
            <a:ext cx="49805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 национальных </a:t>
            </a: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</a:p>
          <a:p>
            <a:pPr indent="450215" algn="just">
              <a:spcAft>
                <a:spcPts val="0"/>
              </a:spcAft>
            </a:pP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международных исследований </a:t>
            </a:r>
            <a:endParaRPr lang="ru-RU" sz="24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качества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образования </a:t>
            </a:r>
            <a:endParaRPr lang="ru-RU" sz="24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Федерального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института </a:t>
            </a:r>
            <a:endParaRPr lang="ru-RU" sz="24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качества образования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</a:p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(ФИОКО).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37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34" y="795754"/>
            <a:ext cx="6027420" cy="431725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30689" y="272534"/>
            <a:ext cx="2678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2000–2015 годы</a:t>
            </a:r>
            <a:endParaRPr lang="ru-RU" sz="28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59" y="2730626"/>
            <a:ext cx="5269436" cy="39520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260" y="172105"/>
            <a:ext cx="4305754" cy="2479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6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78" y="717335"/>
            <a:ext cx="5588918" cy="417470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74" y="1963659"/>
            <a:ext cx="7715222" cy="446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92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92" y="310896"/>
            <a:ext cx="6551140" cy="47000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480304" y="137672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sz="24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2015 году по финансовой грамотности Россия стала 4-й в мире. 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96" y="2345989"/>
            <a:ext cx="7639415" cy="404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15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04" y="233563"/>
            <a:ext cx="4305292" cy="30449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820" y="242708"/>
            <a:ext cx="4292361" cy="30358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789" y="3521223"/>
            <a:ext cx="4480511" cy="3168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11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 descr="https://image.mel.fm/i/l/lFlVhCeQYY/590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51" y="504667"/>
            <a:ext cx="5620385" cy="1578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s://image.mel.fm/i/t/twJvIvGq33/590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606" y="2277634"/>
            <a:ext cx="5620385" cy="1536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image.mel.fm/i/9/9OE7n1chll/590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775" y="4008056"/>
            <a:ext cx="5620385" cy="2475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90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4904" y="255996"/>
            <a:ext cx="1147572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РФ «Развитие образования» (2018-2025 годы) от 26 декабря 2017 г.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</a:t>
            </a:r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еждународное исследование качества чтения и понимания текстов (PIRLS) </a:t>
            </a:r>
          </a:p>
          <a:p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Международное исследование качества математического и естественнонаучного образования (TIMSS)</a:t>
            </a:r>
          </a:p>
          <a:p>
            <a:r>
              <a:rPr lang="ru-RU" b="1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Международная программа по оценке образовательных достижений учащихся (PISA) </a:t>
            </a:r>
            <a:endParaRPr lang="ru-RU" b="1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2544" y="1647604"/>
            <a:ext cx="1082214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 указа Президента России от 7 мая 2018 года: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Правительству РФ поручено обеспечить глобальную конкурентоспособность российского образования, вхождение Российской Федерации в число 10 ведущих стран мира по качеству общего образования».</a:t>
            </a:r>
            <a: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35" y="3450935"/>
            <a:ext cx="3098900" cy="21444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557" y="2717073"/>
            <a:ext cx="6984903" cy="384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2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389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24128" y="2127984"/>
            <a:ext cx="6190488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«Функционально грамотная личность — это личность, которая способна использовать все постоянно приобретаемые в течение жизни знания, умения и навыки для решения максимально широкого диапазона жизненных задач в различных сферах человеческой деятельности, общения и социальных отношений».</a:t>
            </a:r>
            <a:endParaRPr lang="ru-RU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54208" y="4149590"/>
            <a:ext cx="5279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Алексей Алексеевич Леонтьев, психолог, лингвист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744" y="1010221"/>
            <a:ext cx="2529840" cy="2830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483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487" y="1214603"/>
            <a:ext cx="9466704" cy="473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3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0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83" y="1968065"/>
            <a:ext cx="5529406" cy="29858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9100" y="1968065"/>
            <a:ext cx="47498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9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0680" y="402896"/>
            <a:ext cx="6382512" cy="59796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28" y="402896"/>
            <a:ext cx="4643967" cy="250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92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879" y="332670"/>
            <a:ext cx="4128441" cy="30963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43" y="1079864"/>
            <a:ext cx="7266376" cy="5155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02" y="-1"/>
            <a:ext cx="12318002" cy="69309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49" y="210001"/>
            <a:ext cx="8142818" cy="409741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7" y="3213001"/>
            <a:ext cx="3193091" cy="317889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5" y="210001"/>
            <a:ext cx="2542902" cy="190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8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131</Words>
  <Application>Microsoft Office PowerPoint</Application>
  <PresentationFormat>Широкоэкранный</PresentationFormat>
  <Paragraphs>26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 1965 год, Тегеран - Всемирный конгресс министров просвещения  «…совокупность умений читать и писать для использования в повседневной жизни и решения житейских проблем».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user01</dc:creator>
  <cp:lastModifiedBy>user01</cp:lastModifiedBy>
  <cp:revision>145</cp:revision>
  <dcterms:created xsi:type="dcterms:W3CDTF">2022-11-30T04:58:21Z</dcterms:created>
  <dcterms:modified xsi:type="dcterms:W3CDTF">2023-04-06T12:00:44Z</dcterms:modified>
</cp:coreProperties>
</file>