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61" r:id="rId3"/>
    <p:sldId id="282" r:id="rId4"/>
    <p:sldId id="263" r:id="rId5"/>
    <p:sldId id="271" r:id="rId6"/>
    <p:sldId id="272" r:id="rId7"/>
    <p:sldId id="273" r:id="rId8"/>
    <p:sldId id="274" r:id="rId9"/>
    <p:sldId id="275" r:id="rId10"/>
    <p:sldId id="276" r:id="rId11"/>
    <p:sldId id="280" r:id="rId12"/>
    <p:sldId id="284" r:id="rId13"/>
    <p:sldId id="281" r:id="rId14"/>
    <p:sldId id="278" r:id="rId15"/>
    <p:sldId id="28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56932"/>
            <a:ext cx="8424088" cy="1260000"/>
          </a:xfrm>
        </p:spPr>
        <p:txBody>
          <a:bodyPr/>
          <a:lstStyle>
            <a:lvl1pPr>
              <a:defRPr sz="8000" b="0">
                <a:solidFill>
                  <a:schemeClr val="bg2">
                    <a:lumMod val="25000"/>
                  </a:schemeClr>
                </a:solidFill>
                <a:effectLst/>
                <a:latin typeface="Cassandra" pitchFamily="66" charset="0"/>
                <a:ea typeface="Arial Unicode MS" pitchFamily="34" charset="-128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7180" y="3528591"/>
            <a:ext cx="6400800" cy="1260000"/>
          </a:xfrm>
        </p:spPr>
        <p:txBody>
          <a:bodyPr/>
          <a:lstStyle>
            <a:lvl1pPr marL="0" indent="0" algn="ctr">
              <a:buNone/>
              <a:defRPr sz="3600" i="1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118816"/>
      </p:ext>
    </p:extLst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241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51448648"/>
      </p:ext>
    </p:extLst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 baseline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248000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62776667"/>
      </p:ext>
    </p:extLst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935596" y="1593342"/>
            <a:ext cx="7920000" cy="4428000"/>
          </a:xfrm>
        </p:spPr>
        <p:txBody>
          <a:bodyPr/>
          <a:lstStyle>
            <a:lvl1pPr marL="342000" indent="-342000">
              <a:buSzPct val="80000"/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741600" indent="-284400">
              <a:buSzPct val="80000"/>
              <a:buFont typeface="Wingdings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 marL="1144800" indent="-230400">
              <a:buSzPct val="80000"/>
              <a:buFont typeface="Arial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buFont typeface="Wingdings 2" pitchFamily="18" charset="2"/>
              <a:buChar char="·"/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87039954"/>
      </p:ext>
    </p:extLst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596" y="296652"/>
            <a:ext cx="7920000" cy="900113"/>
          </a:xfrm>
        </p:spPr>
        <p:txBody>
          <a:bodyPr/>
          <a:lstStyle>
            <a:lvl1pPr>
              <a:defRPr sz="6000" b="0">
                <a:solidFill>
                  <a:schemeClr val="bg2">
                    <a:lumMod val="25000"/>
                  </a:schemeClr>
                </a:solidFill>
                <a:latin typeface="Cassandra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3559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592796"/>
            <a:ext cx="3780000" cy="4428000"/>
          </a:xfrm>
        </p:spPr>
        <p:txBody>
          <a:bodyPr/>
          <a:lstStyle>
            <a:lvl1pPr>
              <a:defRPr sz="320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>
              <a:defRPr sz="2800">
                <a:solidFill>
                  <a:schemeClr val="bg2">
                    <a:lumMod val="2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34887624"/>
      </p:ext>
    </p:extLst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9983127"/>
      </p:ext>
    </p:extLst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971550" y="296863"/>
            <a:ext cx="7920038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971550" y="1631950"/>
            <a:ext cx="7920038" cy="442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8944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ransition spd="slow"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kern="1200">
          <a:solidFill>
            <a:srgbClr val="4A452A"/>
          </a:solidFill>
          <a:latin typeface="Cassandra" pitchFamily="66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rgbClr val="4A452A"/>
          </a:solidFill>
          <a:latin typeface="Cassandra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rgbClr val="17375E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·"/>
        <a:defRPr sz="3200" kern="1200">
          <a:solidFill>
            <a:srgbClr val="4A452A"/>
          </a:solidFill>
          <a:latin typeface="+mj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rgbClr val="4A452A"/>
          </a:solidFill>
          <a:latin typeface="+mj-lt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4A452A"/>
          </a:solidFill>
          <a:latin typeface="+mj-lt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17375E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fourok.ru/user/nesterova-irina-aleksandrovna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28" y="257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935596" y="404664"/>
            <a:ext cx="7920000" cy="561667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  <a:b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«Средняя школа № 16 города Евпатории Республики Крым»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1459367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Методический семинар </a:t>
            </a:r>
            <a:br>
              <a:rPr lang="ru-RU" sz="3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«Применение 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интерактивных тетрадей на уроках в начальной </a:t>
            </a:r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школе»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23199" y="4009584"/>
            <a:ext cx="4680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</a:t>
            </a:r>
          </a:p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ервой квалификационной категории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Овчарук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Ирина </a:t>
            </a:r>
            <a:r>
              <a:rPr lang="ru-RU" sz="2400" b="1" i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167844" y="6199338"/>
            <a:ext cx="2376264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2" pitchFamily="18" charset="2"/>
              <a:buChar char="·"/>
              <a:defRPr sz="3200" kern="1200">
                <a:solidFill>
                  <a:srgbClr val="4A452A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2800" kern="1200">
                <a:solidFill>
                  <a:srgbClr val="4A452A"/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rgbClr val="4A452A"/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rgbClr val="17375E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Евпатория-2020 г.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250" y="4368979"/>
            <a:ext cx="1260346" cy="210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2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287338" y="1593850"/>
            <a:ext cx="8567737" cy="4427538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4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1331640" y="968626"/>
            <a:ext cx="6912768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25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b="0" kern="1200">
                <a:solidFill>
                  <a:schemeClr val="bg2">
                    <a:lumMod val="25000"/>
                  </a:schemeClr>
                </a:solidFill>
                <a:latin typeface="Cassandra" pitchFamily="66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rgbClr val="4A452A"/>
                </a:solidFill>
                <a:latin typeface="Cassandra" pitchFamily="66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rgbClr val="4A452A"/>
                </a:solidFill>
                <a:latin typeface="Cassandra" pitchFamily="66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rgbClr val="4A452A"/>
                </a:solidFill>
                <a:latin typeface="Cassandra" pitchFamily="66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6000">
                <a:solidFill>
                  <a:srgbClr val="4A452A"/>
                </a:solidFill>
                <a:latin typeface="Cassandra" pitchFamily="66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17375E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17375E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17375E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17375E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anose="02020603050405020304" pitchFamily="18" charset="0"/>
              </a:rPr>
              <a:t>«Т</a:t>
            </a: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олько творческий педагог может</a:t>
            </a:r>
          </a:p>
          <a:p>
            <a:pPr algn="r"/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развить творческое начало в ребёнке.»</a:t>
            </a:r>
            <a:br>
              <a:rPr lang="ru-RU" sz="1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В.А. Сухомлинский</a:t>
            </a:r>
            <a:br>
              <a:rPr lang="ru-RU" sz="11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1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1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94614"/>
            <a:ext cx="2103945" cy="303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792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287" y="310419"/>
            <a:ext cx="403542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49815"/>
            <a:ext cx="5256584" cy="311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5" y="284147"/>
            <a:ext cx="4035425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73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94266"/>
            <a:ext cx="7920000" cy="900113"/>
          </a:xfrm>
        </p:spPr>
        <p:txBody>
          <a:bodyPr/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Наши тетради-помощники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Ирина\Desktop\Конкурс\Тетради\IMG_48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96" y="1094379"/>
            <a:ext cx="2166401" cy="282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Ирина\Desktop\IMG_48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111" y="3646331"/>
            <a:ext cx="2117481" cy="282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Ирина\Desktop\IMG_48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314" y="1152880"/>
            <a:ext cx="2117481" cy="282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Ирина\Desktop\IMG_48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255" y="3646331"/>
            <a:ext cx="2070896" cy="276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3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2920" y="0"/>
            <a:ext cx="7472675" cy="1196765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Интерактивные элементы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10" y="1190663"/>
            <a:ext cx="7597066" cy="437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C:\Users\Ирина\Desktop\Screenshot_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258">
            <a:off x="1556434" y="4096512"/>
            <a:ext cx="848622" cy="87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Ирина\Desktop\Screenshot_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7418">
            <a:off x="4828538" y="1359853"/>
            <a:ext cx="889611" cy="162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686">
            <a:off x="5776081" y="1410250"/>
            <a:ext cx="2304256" cy="88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Ирина\Desktop\IMG_485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6745733" cy="413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826" y="4797152"/>
            <a:ext cx="1495288" cy="179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301" y="229837"/>
            <a:ext cx="8604076" cy="900113"/>
          </a:xfrm>
        </p:spPr>
        <p:txBody>
          <a:bodyPr/>
          <a:lstStyle/>
          <a:p>
            <a:r>
              <a:rPr lang="ru-RU" sz="3200" b="1" dirty="0">
                <a:latin typeface="Times New Roman"/>
                <a:ea typeface="Calibri"/>
              </a:rPr>
              <a:t>С помощью интерактивной тетради решаются следующие задачи: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899592" y="1499519"/>
            <a:ext cx="4716524" cy="44280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повышение </a:t>
            </a:r>
            <a:r>
              <a:rPr lang="ru-RU" sz="2800" b="1" dirty="0">
                <a:latin typeface="Times New Roman" pitchFamily="18" charset="0"/>
                <a:ea typeface="Calibri"/>
                <a:cs typeface="Times New Roman" pitchFamily="18" charset="0"/>
              </a:rPr>
              <a:t>интереса к урокам</a:t>
            </a: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8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повышение </a:t>
            </a:r>
            <a:r>
              <a:rPr lang="ru-RU" sz="2800" b="1" dirty="0">
                <a:latin typeface="Times New Roman" pitchFamily="18" charset="0"/>
                <a:ea typeface="Calibri"/>
                <a:cs typeface="Times New Roman" pitchFamily="18" charset="0"/>
              </a:rPr>
              <a:t>эффективности и результативности урока</a:t>
            </a: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8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развитие </a:t>
            </a:r>
            <a:r>
              <a:rPr lang="ru-RU" sz="2800" b="1" dirty="0">
                <a:latin typeface="Times New Roman" pitchFamily="18" charset="0"/>
                <a:ea typeface="Calibri"/>
                <a:cs typeface="Times New Roman" pitchFamily="18" charset="0"/>
              </a:rPr>
              <a:t>познавательного интереса и творческих способностей </a:t>
            </a:r>
            <a:r>
              <a:rPr lang="ru-RU" sz="28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учащихся</a:t>
            </a:r>
            <a:r>
              <a:rPr lang="ru-RU" b="1" dirty="0" smtClean="0">
                <a:latin typeface="Times New Roman"/>
                <a:ea typeface="Calibri"/>
              </a:rPr>
              <a:t>.</a:t>
            </a:r>
            <a:endParaRPr lang="ru-RU" b="1" dirty="0"/>
          </a:p>
        </p:txBody>
      </p:sp>
      <p:pic>
        <p:nvPicPr>
          <p:cNvPr id="4098" name="Picture 2" descr="C:\Users\532B~1\AppData\Local\Temp\Rar$DI09.744\IMG_48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13785"/>
            <a:ext cx="3587477" cy="478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96652"/>
            <a:ext cx="8460060" cy="900113"/>
          </a:xfrm>
        </p:spPr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на уроках окружающего мира</a:t>
            </a:r>
            <a:endParaRPr lang="ru-RU" b="1" dirty="0"/>
          </a:p>
        </p:txBody>
      </p:sp>
      <p:pic>
        <p:nvPicPr>
          <p:cNvPr id="5" name="Picture 3" descr="C:\Users\Ирина\Desktop\Конкурс\Тетради\IMG_486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8" t="4186" b="15601"/>
          <a:stretch/>
        </p:blipFill>
        <p:spPr bwMode="auto">
          <a:xfrm>
            <a:off x="3513161" y="3912774"/>
            <a:ext cx="233234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Ирина\Desktop\Конкурс\Тетради\IMG_486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" t="8267" r="7168" b="15160"/>
          <a:stretch/>
        </p:blipFill>
        <p:spPr bwMode="auto">
          <a:xfrm>
            <a:off x="6189750" y="1304909"/>
            <a:ext cx="2242457" cy="249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Ирина\Desktop\Конкурс\Тетради\IMG_486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0" t="9270" r="10999" b="5092"/>
          <a:stretch/>
        </p:blipFill>
        <p:spPr bwMode="auto">
          <a:xfrm>
            <a:off x="1233356" y="1334678"/>
            <a:ext cx="2086401" cy="257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Ирина\Desktop\Конкурс\Тетради\IMG_486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0" t="16058" r="3918" b="4688"/>
          <a:stretch/>
        </p:blipFill>
        <p:spPr bwMode="auto">
          <a:xfrm>
            <a:off x="6189750" y="3912774"/>
            <a:ext cx="2242457" cy="273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D:\Интерактивные тетради\TV2Gk4nO_TQ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14338"/>
            <a:ext cx="2353624" cy="253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84" y="4293096"/>
            <a:ext cx="2311131" cy="220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3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на уроках русского языка</a:t>
            </a:r>
            <a:endParaRPr lang="ru-RU" b="1" dirty="0"/>
          </a:p>
        </p:txBody>
      </p:sp>
      <p:pic>
        <p:nvPicPr>
          <p:cNvPr id="4" name="Picture 14" descr="D:\Интерактивные тетради\mxMhxmlkSS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6" t="6265" r="-8256" b="-6265"/>
          <a:stretch/>
        </p:blipFill>
        <p:spPr bwMode="auto">
          <a:xfrm>
            <a:off x="4303506" y="1475498"/>
            <a:ext cx="2129070" cy="238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3" r="4182"/>
          <a:stretch/>
        </p:blipFill>
        <p:spPr bwMode="auto">
          <a:xfrm>
            <a:off x="6730831" y="1521361"/>
            <a:ext cx="2017379" cy="223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Users\Ирина\Desktop\Конкурс\Сегодня\6aFT8rrWNU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041" y="4079826"/>
            <a:ext cx="2035527" cy="236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Ирина\Desktop\Конкурс\Сегодня\eaf8XmH6C-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61232"/>
            <a:ext cx="1919162" cy="229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Ирина\Desktop\PLN2jrvEdf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444" y="4047216"/>
            <a:ext cx="4007183" cy="240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667" y="4221088"/>
            <a:ext cx="1591333" cy="21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1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Ирина\Desktop\Конкурс\Сегодня\dOWOIqK0CZ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35488"/>
            <a:ext cx="2232248" cy="29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Ирина\Desktop\Конкурс\Тетради Фото\IMG_48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925958"/>
            <a:ext cx="3341711" cy="250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Ирина\Desktop\Конкурс\Тетради Фото\IMG_48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65" y="435488"/>
            <a:ext cx="2283718" cy="304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Ирина\Desktop\Конкурс\Тетради Фото\IMG_48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5488"/>
            <a:ext cx="2286104" cy="304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Ирина\Desktop\Конкурс\Тетради Фото\IMG_484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32313"/>
            <a:ext cx="3466571" cy="259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24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5000" y="145269"/>
            <a:ext cx="7920000" cy="900113"/>
          </a:xfrm>
        </p:spPr>
        <p:txBody>
          <a:bodyPr/>
          <a:lstStyle/>
          <a:p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классе и дома</a:t>
            </a:r>
            <a:endParaRPr lang="ru-RU" b="1" dirty="0"/>
          </a:p>
        </p:txBody>
      </p:sp>
      <p:pic>
        <p:nvPicPr>
          <p:cNvPr id="8194" name="Picture 2" descr="C:\Users\Ирина\Desktop\Конкурс\Тетради Фото\D78FCD8C-F461-4FC2-8BEE-FFF775C178E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612" y="1242661"/>
            <a:ext cx="4063221" cy="463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Ирина\Desktop\Конкурс\Сегодня\890f113ytg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97" y="1242661"/>
            <a:ext cx="3809148" cy="5078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96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86" y="875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Ирина\Desktop\Конкурс\Тетради Фото\Сегодня\5IfIzO8J9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548680"/>
            <a:ext cx="7104789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27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kartinkinaden.ru/uploads/posts/2020-07/1593721860_54-p-foni-dlya-detskikh-prezentatsii-v-shkolu-6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62" y="254003"/>
            <a:ext cx="2029771" cy="28515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47" y="187512"/>
            <a:ext cx="2031037" cy="28533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68" y="3205600"/>
            <a:ext cx="2699792" cy="19117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426906"/>
            <a:ext cx="2126560" cy="298757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72" y="281136"/>
            <a:ext cx="2016224" cy="28533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937" y="3530869"/>
            <a:ext cx="2184495" cy="30689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29075"/>
            <a:ext cx="2184494" cy="30689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725" y="350055"/>
            <a:ext cx="2031036" cy="28533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503" y="254003"/>
            <a:ext cx="2015598" cy="283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0471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6774" t="3413" r="9576" b="5870"/>
          <a:stretch/>
        </p:blipFill>
        <p:spPr bwMode="auto">
          <a:xfrm>
            <a:off x="899592" y="260648"/>
            <a:ext cx="7920880" cy="460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55576" y="5229200"/>
            <a:ext cx="8064896" cy="1080120"/>
          </a:xfrm>
        </p:spPr>
        <p:txBody>
          <a:bodyPr/>
          <a:lstStyle/>
          <a:p>
            <a:r>
              <a:rPr lang="en-US" dirty="0" smtClean="0">
                <a:hlinkClick r:id="rId4"/>
              </a:rPr>
              <a:t>https://infourok.ru/user/nesterova-irina-aleksandrovna4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25656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Ирина\Desktop\4546TVke8K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8562"/>
            <a:ext cx="8064897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4581128"/>
            <a:ext cx="4762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3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kartinkinaden.ru/uploads/posts/2020-07/1593721860_54-p-foni-dlya-detskikh-prezentatsii-v-shkolu-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1268760"/>
            <a:ext cx="5112568" cy="2016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/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внимание</a:t>
            </a: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724005"/>
            <a:ext cx="2195686" cy="365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1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78</Words>
  <Application>Microsoft Office PowerPoint</Application>
  <PresentationFormat>Экран (4:3)</PresentationFormat>
  <Paragraphs>27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 Unicode MS</vt:lpstr>
      <vt:lpstr>Arial</vt:lpstr>
      <vt:lpstr>Calibri</vt:lpstr>
      <vt:lpstr>Cassandra</vt:lpstr>
      <vt:lpstr>Times New Roman</vt:lpstr>
      <vt:lpstr>Wingdings</vt:lpstr>
      <vt:lpstr>Wingdings 2</vt:lpstr>
      <vt:lpstr>2_Тема Office</vt:lpstr>
      <vt:lpstr>Презентация PowerPoint</vt:lpstr>
      <vt:lpstr>Презентация PowerPoint</vt:lpstr>
      <vt:lpstr>Презентация PowerPoint</vt:lpstr>
      <vt:lpstr>Наши тетради-помощники</vt:lpstr>
      <vt:lpstr>Интерактивные элементы</vt:lpstr>
      <vt:lpstr>С помощью интерактивной тетради решаются следующие задачи:</vt:lpstr>
      <vt:lpstr>Работа на уроках окружающего мира</vt:lpstr>
      <vt:lpstr>Работа на уроках русского языка</vt:lpstr>
      <vt:lpstr>Презентация PowerPoint</vt:lpstr>
      <vt:lpstr>Работа в классе и дома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user01</cp:lastModifiedBy>
  <cp:revision>73</cp:revision>
  <dcterms:created xsi:type="dcterms:W3CDTF">2020-12-08T18:40:15Z</dcterms:created>
  <dcterms:modified xsi:type="dcterms:W3CDTF">2020-12-15T10:44:36Z</dcterms:modified>
</cp:coreProperties>
</file>