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4" r:id="rId4"/>
    <p:sldId id="275" r:id="rId5"/>
    <p:sldId id="282" r:id="rId6"/>
    <p:sldId id="288" r:id="rId7"/>
    <p:sldId id="289" r:id="rId8"/>
    <p:sldId id="290" r:id="rId9"/>
    <p:sldId id="291" r:id="rId10"/>
    <p:sldId id="292" r:id="rId11"/>
    <p:sldId id="293" r:id="rId12"/>
    <p:sldId id="277" r:id="rId13"/>
    <p:sldId id="279" r:id="rId14"/>
    <p:sldId id="280" r:id="rId15"/>
    <p:sldId id="281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84" r:id="rId26"/>
    <p:sldId id="303" r:id="rId27"/>
    <p:sldId id="286" r:id="rId28"/>
    <p:sldId id="304" r:id="rId29"/>
    <p:sldId id="287" r:id="rId30"/>
    <p:sldId id="30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99"/>
    <a:srgbClr val="00518E"/>
    <a:srgbClr val="005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7A598-2827-40E9-A294-94F7476FDD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22E4-F7D9-43BC-8D58-4B1773DDA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06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22E4-F7D9-43BC-8D58-4B1773DDA47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26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1556792"/>
            <a:ext cx="7488832" cy="2564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u="none" strike="noStrike" kern="1200" spc="120" normalizeH="0" baseline="0" noProof="0" dirty="0" smtClean="0">
                <a:ln w="635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Психологическая</a:t>
            </a:r>
            <a:r>
              <a:rPr kumimoji="0" lang="ru-RU" sz="4000" u="none" strike="noStrike" kern="1200" spc="120" normalizeH="0" noProof="0" dirty="0" smtClean="0">
                <a:ln w="635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подготовка детей к ВПР</a:t>
            </a:r>
          </a:p>
          <a:p>
            <a:pPr indent="4508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педагога- психолога учителям, родителям, обучающимся для успешной сдачи ВПР.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u="none" strike="noStrike" kern="1200" spc="120" normalizeH="0" baseline="0" noProof="0" dirty="0">
              <a:ln w="6350">
                <a:noFill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4248472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Кислая Татьяна Александровна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едагог-психолог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СШ №16 им. С.Иванова»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08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Основные факторы, вызывающие или усиливающие «</a:t>
            </a:r>
            <a:r>
              <a:rPr lang="ru-RU" sz="3600" dirty="0" err="1"/>
              <a:t>экзамеционный</a:t>
            </a:r>
            <a:r>
              <a:rPr lang="ru-RU" sz="3600" dirty="0"/>
              <a:t>» стресс: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273" y="1778801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негативный настрой; </a:t>
            </a:r>
            <a:endParaRPr lang="ru-RU" sz="2000" dirty="0" smtClean="0"/>
          </a:p>
          <a:p>
            <a:r>
              <a:rPr lang="ru-RU" sz="2000" dirty="0" smtClean="0"/>
              <a:t>ситуации </a:t>
            </a:r>
            <a:r>
              <a:rPr lang="ru-RU" sz="2000" dirty="0"/>
              <a:t>неопределенности и ограничения времени; </a:t>
            </a:r>
            <a:endParaRPr lang="ru-RU" sz="2000" dirty="0" smtClean="0"/>
          </a:p>
          <a:p>
            <a:r>
              <a:rPr lang="ru-RU" sz="2000" dirty="0" smtClean="0"/>
              <a:t>сомнения </a:t>
            </a:r>
            <a:r>
              <a:rPr lang="ru-RU" sz="2000" dirty="0"/>
              <a:t>в полноте </a:t>
            </a:r>
            <a:r>
              <a:rPr lang="ru-RU" sz="2000" dirty="0" smtClean="0"/>
              <a:t>и </a:t>
            </a:r>
            <a:r>
              <a:rPr lang="ru-RU" sz="2000" dirty="0"/>
              <a:t>прочности знаний, в собственных способностях – логическом мышлении, умении анализировать.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Кроме </a:t>
            </a:r>
            <a:r>
              <a:rPr lang="ru-RU" sz="2000" dirty="0"/>
              <a:t>того, причинами могут быть особенности организации деятельности, присущие каждому отдельному ребенку, например медленный темп, длительное врабатывание, трудности планирования, психофизиологические качества – сниженная работоспособность, повышенная утомляемость, сложности концентрации и переключения внимания, низкая стрессоустойчивость; индивидуальные особенности нервной системы, физическое и интеллектуальное перенапряжение, а также груз ответственности перед родителями и школой.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45261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Совместная стратегия </a:t>
            </a:r>
            <a:r>
              <a:rPr lang="ru-RU" sz="3600" dirty="0"/>
              <a:t>подготовки учащихся к ВПР, </a:t>
            </a:r>
            <a:r>
              <a:rPr lang="ru-RU" sz="3600" dirty="0" smtClean="0"/>
              <a:t>включающая </a:t>
            </a:r>
            <a:r>
              <a:rPr lang="ru-RU" sz="3600" dirty="0"/>
              <a:t>в себя: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у обучающихся познавательного компонента психологической готовности к ВПР: отработка навыков самоорганизации и самоконтроля, волевой саморегуляции, развитие внимания, памяти, мышления;</a:t>
            </a:r>
          </a:p>
          <a:p>
            <a:r>
              <a:rPr lang="ru-RU" dirty="0" smtClean="0"/>
              <a:t>уменьшение </a:t>
            </a:r>
            <a:r>
              <a:rPr lang="ru-RU" dirty="0"/>
              <a:t>уровня тревожности у обучающихся с помощью овладения навыками психофизической саморегуляции;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необходимого психологического настроя у педагогов, классных руководителей, обучающихся и их родителей во время подготовки и проведения ВПР.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429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3735" y="514997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200" dirty="0"/>
              <a:t>В процессе подготовки детей к написанию ВПР можно использовать такие упражнения, как</a:t>
            </a:r>
            <a:r>
              <a:rPr lang="ru-RU" sz="2200" dirty="0" smtClean="0"/>
              <a:t>:</a:t>
            </a:r>
            <a:br>
              <a:rPr lang="ru-RU" sz="2200" dirty="0" smtClean="0"/>
            </a:br>
            <a:r>
              <a:rPr lang="ru-RU" sz="2200" b="1" u="sng" dirty="0" smtClean="0"/>
              <a:t>РАЗВИТИЕ КОГНИТИВНЫХ ПРОЦЕССОВ </a:t>
            </a:r>
            <a:endParaRPr lang="ru-RU" sz="22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393613"/>
            <a:ext cx="8496944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«Соединяем несоединимое»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b="1" dirty="0" smtClean="0"/>
              <a:t>Игра «Внимание»                  «Вставь по аналогии»</a:t>
            </a:r>
          </a:p>
          <a:p>
            <a:pPr marL="0" lvl="0" indent="0">
              <a:buNone/>
            </a:pPr>
            <a:r>
              <a:rPr lang="ru-RU" sz="2000" dirty="0" smtClean="0"/>
              <a:t>                                                                   </a:t>
            </a:r>
            <a:r>
              <a:rPr lang="ru-RU" sz="2000" b="1" dirty="0" smtClean="0"/>
              <a:t>Юрий </a:t>
            </a:r>
            <a:r>
              <a:rPr lang="ru-RU" sz="2000" b="1" dirty="0"/>
              <a:t>– Москва, _____ - </a:t>
            </a:r>
            <a:r>
              <a:rPr lang="ru-RU" sz="2000" b="1" dirty="0" smtClean="0"/>
              <a:t>Петербург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</a:t>
            </a:r>
            <a:r>
              <a:rPr lang="ru-RU" sz="2000" b="1" dirty="0"/>
              <a:t> Чук – Гек, Гек - _______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   </a:t>
            </a:r>
            <a:r>
              <a:rPr lang="ru-RU" sz="2000" b="1" dirty="0" smtClean="0"/>
              <a:t>Джон </a:t>
            </a:r>
            <a:r>
              <a:rPr lang="ru-RU" sz="2000" b="1" dirty="0"/>
              <a:t>– Евгений, ______ - </a:t>
            </a:r>
            <a:r>
              <a:rPr lang="ru-RU" sz="2000" b="1" dirty="0" smtClean="0"/>
              <a:t>Михаил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   </a:t>
            </a:r>
            <a:r>
              <a:rPr lang="ru-RU" sz="2000" b="1" dirty="0"/>
              <a:t>Шура – Саша, Нюра - </a:t>
            </a:r>
            <a:r>
              <a:rPr lang="ru-RU" sz="2000" b="1" dirty="0" smtClean="0"/>
              <a:t>______</a:t>
            </a:r>
            <a:endParaRPr lang="ru-RU" sz="2000" dirty="0"/>
          </a:p>
          <a:p>
            <a:pPr marL="0" lvl="0" indent="0">
              <a:buNone/>
            </a:pPr>
            <a:r>
              <a:rPr lang="ru-RU" sz="2000" dirty="0" smtClean="0"/>
              <a:t>                                                                   </a:t>
            </a:r>
            <a:r>
              <a:rPr lang="ru-RU" sz="2000" b="1" dirty="0" smtClean="0"/>
              <a:t>Мамин </a:t>
            </a:r>
            <a:r>
              <a:rPr lang="ru-RU" sz="2000" b="1" dirty="0"/>
              <a:t>– Сибиряк, Соколов - _____</a:t>
            </a:r>
            <a:endParaRPr lang="ru-RU" sz="20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</a:t>
            </a:r>
            <a:endParaRPr lang="ru-RU" sz="2800" dirty="0"/>
          </a:p>
        </p:txBody>
      </p:sp>
      <p:pic>
        <p:nvPicPr>
          <p:cNvPr id="6" name="Рисунок 5" descr="ÑÐ¿ÑÐ°Ð¶Ð½ÐµÐ½Ð¸Ðµ-ÑÐ¾ÐµÐ´Ð¸Ð½Ð¸-Ð½ÐµÑÐ¾ÐµÐ´Ð¸Ð½Ð¸Ð¼Ð¾Ðµ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4405" y="1870374"/>
            <a:ext cx="3384376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02207" y="1393613"/>
            <a:ext cx="3257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Логические </a:t>
            </a:r>
            <a:r>
              <a:rPr lang="ru-RU" sz="2800" b="1" dirty="0"/>
              <a:t>задачи</a:t>
            </a:r>
          </a:p>
        </p:txBody>
      </p:sp>
      <p:pic>
        <p:nvPicPr>
          <p:cNvPr id="2050" name="Picture 2" descr="ÑÐ¿ÐµÐ»ÑÐµ-Ð³ÑÑÑÐ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02207" y="1916833"/>
            <a:ext cx="3576636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ÐÐ°Ð´Ð°Ð½Ð¸Ðµ â 1 ÐÐ³ÑÐ° Â« ÐÐ½Ð¸Ð¼Ð°Ð½Ð¸ÐµÂ»  ÐÐ°Ð¿Ð¾Ð¼Ð½Ð¸ÑÐµ ÑÐ²Ð¸Ð´ÐµÐ½Ð½ÑÐµ Ð¸Ð·Ð¾Ð±ÑÐ°Ð¶ÐµÐ½Ð¸Ñ Ð¸ Ð·Ð°ÑÐ¸ÑÑÐ¹ÑÐµ ÐºÐ°Ðº Ð¼Ð¾Ð¶Ð½Ð¾ ÑÐ¾ÑÐ½ÐµÐµ. ÐÐ¾Ð¿ÑÑÐ°Ð¹ÑÐµÑÑ Ð´Ð¾ÑÐ¸ÑÐ¾Ð²Ð°ÑÑ ÑÑÐ¸ ÑÐ¸Ð³ÑÑÑ Ð´Ð¾ ÑÐ¸Ð³ÑÑÑ Ð´Ð¾ ÐºÐ°ÐºÐ¾Ð³Ð¾-Ð»Ð¸Ð±Ð¾ ÑÐµÐ»Ð¾Ð³Ð¾ Ð¸Ð·Ð¾Ð±ÑÐ°Ð¶ÐµÐ½Ð¸Ñ.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4405" y="4149080"/>
            <a:ext cx="4104456" cy="1382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219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28" y="2492896"/>
            <a:ext cx="4211960" cy="280797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590" y="728700"/>
            <a:ext cx="8496944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Уменьшение уровня тревожности обучающихся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4590" y="1484561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Упражнение </a:t>
            </a:r>
            <a:r>
              <a:rPr lang="ru-RU" sz="2800" b="1" dirty="0"/>
              <a:t>“Дождь в джунглях</a:t>
            </a:r>
            <a:r>
              <a:rPr lang="ru-RU" sz="2800" b="1" dirty="0" smtClean="0"/>
              <a:t>”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99241" y="196553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Психолог: “Давайте встанем в тесный круг друг за другом. Представьте, что вы оказались в джунглях. Погода сначала была великолепная, светило солнце, было очень жарко и душно. Но вот подул легкий ветерок. Прикоснитесь к спине впереди стоящего человека и совершайте легкие движения руками. Ветер усиливается (давление на спину увеличивается). Начался ураган (сильные круговые движения). Затем пошел мелкий дождь (легкие постукивания по спине партнера). А вот начался ливень (движение пальцами ладони вверх — вниз). Пошел град (сильные постукивающие движения всеми пальцами). Снова пошел ливень, застучал мелкий дождь, пронесся ураган, подул сильный ветер, затем он стал слабым, и все в природе успокоилось. Опять выглянуло солнце. А теперь повернитесь на 180 градусов и продолжим игру”.</a:t>
            </a:r>
          </a:p>
        </p:txBody>
      </p:sp>
    </p:spTree>
    <p:extLst>
      <p:ext uri="{BB962C8B-B14F-4D97-AF65-F5344CB8AC3E}">
        <p14:creationId xmlns:p14="http://schemas.microsoft.com/office/powerpoint/2010/main" xmlns="" val="22741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7200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 уровня тревожности обучающихся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/>
              <a:t>Зрительная гимнастика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период подготовки к ВПР увеличивается нагрузка на глаза. Если устали глаза, значит, устал организм: ему может не хватить сил для выполнения задания. Нужно сделать так, чтобы глаза отдохнули.</a:t>
            </a:r>
          </a:p>
          <a:p>
            <a:pPr marL="0" indent="0">
              <a:buNone/>
            </a:pPr>
            <a:r>
              <a:rPr lang="ru-RU" sz="2800" dirty="0"/>
              <a:t>Выполни два любых упражнения:</a:t>
            </a:r>
          </a:p>
          <a:p>
            <a:pPr marL="0" indent="0">
              <a:buNone/>
            </a:pPr>
            <a:r>
              <a:rPr lang="ru-RU" sz="2800" dirty="0"/>
              <a:t>1. посмотри попеременно вверх- вниз (25 секунд), влево – вправо (15 секунд);</a:t>
            </a:r>
          </a:p>
          <a:p>
            <a:pPr marL="0" indent="0">
              <a:buNone/>
            </a:pPr>
            <a:r>
              <a:rPr lang="ru-RU" sz="2800" dirty="0"/>
              <a:t>2. напиши глазами свое имя, отчество, фамилию;</a:t>
            </a:r>
          </a:p>
          <a:p>
            <a:pPr marL="0" indent="0">
              <a:buNone/>
            </a:pPr>
            <a:r>
              <a:rPr lang="ru-RU" sz="2800" dirty="0"/>
              <a:t>3. попеременно фиксируй взгляд на удаленном предмете (20 секунд), потом на листе бумаги перед собой (20 секунд);</a:t>
            </a:r>
          </a:p>
          <a:p>
            <a:pPr marL="0" indent="0">
              <a:buNone/>
            </a:pPr>
            <a:r>
              <a:rPr lang="ru-RU" sz="2800" dirty="0"/>
              <a:t>4. нарисуй глазами квадрат, треугольник - сначала по часовой стрелке, потом в противоположную сторону.</a:t>
            </a:r>
          </a:p>
          <a:p>
            <a:pPr marL="0" indent="0">
              <a:buNone/>
            </a:pPr>
            <a:r>
              <a:rPr lang="ru-RU" sz="2800" dirty="0"/>
              <a:t>5. Темнота ладошками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741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72008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 уровня тревожности обучающихся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Релаксация</a:t>
            </a:r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961073"/>
            <a:ext cx="6944072" cy="41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1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96944" cy="7200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ПОМОЧЬ УЧАЩИМСЯ ПОДГОТОВИТЬСЯ К ВПР?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(рекомендации для учителей)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5107" y="1988840"/>
            <a:ext cx="8496944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/>
              <a:t>1. Составьте план подготовки по предмету и расскажите о нем учащимся.</a:t>
            </a:r>
          </a:p>
          <a:p>
            <a:pPr marL="0" indent="0">
              <a:buNone/>
            </a:pPr>
            <a:r>
              <a:rPr lang="ru-RU" sz="2800" dirty="0"/>
              <a:t>Составленный в начале года план-график, который максимально учитывает все события школьной жизни, праздники и мероприятия, позволит заранее спланировать объем и сроки изучения учебного материала. Важно дать учащимся информацию о графике работы на год, регулярно обращая их внимание на то, какая часть материала уже пройдена, а какую еще осталось пройти.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2</a:t>
            </a:r>
            <a:r>
              <a:rPr lang="ru-RU" sz="2800" b="1" dirty="0"/>
              <a:t>.  Дайте учащимся возможность оценить их достижения в учебе.</a:t>
            </a:r>
          </a:p>
          <a:p>
            <a:pPr marL="0" indent="0">
              <a:buNone/>
            </a:pPr>
            <a:r>
              <a:rPr lang="ru-RU" sz="2800" dirty="0"/>
              <a:t>Обсуждая с учащимися пройденный материал, делайте акцент на том, что им удалось изучить и что у них получается хорошо. Ставьте перед ними достижимые краткосрочные учебные цели и показывайте, как достижение этих целей отражается на долгосрочном графике </a:t>
            </a:r>
            <a:r>
              <a:rPr lang="ru-RU" sz="2800" dirty="0" err="1"/>
              <a:t>под¬готовки</a:t>
            </a:r>
            <a:r>
              <a:rPr lang="ru-RU" sz="2800" dirty="0"/>
              <a:t> к ВПР.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105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3. Не говорите с учащимися о ВПР слишком часто.</a:t>
            </a:r>
          </a:p>
          <a:p>
            <a:pPr marL="0" indent="0">
              <a:buNone/>
            </a:pPr>
            <a:r>
              <a:rPr lang="ru-RU" sz="2000" dirty="0"/>
              <a:t>Регулярно проводите короткие демонстрационные работы в течение года вместо серии больших контрольных работ за месяц до ВПР. Обсуждайте основные вопросы и инструкции, касающиеся ВПР. Даже если работа в классе связана с ВПР, не заостряйте на них внимание.</a:t>
            </a:r>
          </a:p>
          <a:p>
            <a:pPr marL="0" indent="0">
              <a:buNone/>
            </a:pPr>
            <a:r>
              <a:rPr lang="ru-RU" sz="2000" b="1" dirty="0"/>
              <a:t>4.  Используйте при изучении учебного материала различные педагогические технологии, методы и приемы.</a:t>
            </a:r>
          </a:p>
          <a:p>
            <a:pPr marL="0" indent="0">
              <a:buNone/>
            </a:pPr>
            <a:r>
              <a:rPr lang="ru-RU" sz="2000" dirty="0"/>
              <a:t>Учебный материал должен быть разнообразен: плакаты, интеллект-карты, презентации, ролевые игры, проекты, творческие задачи. Использование различных методов позволяет усваивать материал ученикам с различными особенностями восприятия информации. Учащиеся иногда могут считать предмет скучным, но большинство из них положительно воспримет учебный материал на альтернативных носителях информации, например на собственном сайте или в группе в одной из социальных сетей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9527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5.  «Скажи мне - и я забуду, учи меня - и я могу запомнить, вовлекай меня - и я научусь» (Б. Франклин).</a:t>
            </a:r>
          </a:p>
          <a:p>
            <a:pPr marL="0" indent="0">
              <a:buNone/>
            </a:pPr>
            <a:r>
              <a:rPr lang="ru-RU" sz="2000" dirty="0"/>
              <a:t>Во время изучения материала важно, чтобы учащиеся принимали активное самостоятельное участие в его изучении - готовили совместные проекты и презентации в классе и по группам, обучали и проверяли друг друга.</a:t>
            </a:r>
          </a:p>
          <a:p>
            <a:pPr marL="0" indent="0">
              <a:buNone/>
            </a:pPr>
            <a:r>
              <a:rPr lang="ru-RU" sz="2000" b="1" dirty="0"/>
              <a:t>6. Научите учащихся работать с критериями оценки заданий.</a:t>
            </a:r>
          </a:p>
          <a:p>
            <a:pPr marL="0" indent="0">
              <a:buNone/>
            </a:pPr>
            <a:r>
              <a:rPr lang="ru-RU" sz="2000" dirty="0"/>
              <a:t>Покажите простой пример демонстрационного задания и разберите подробно, как оно будет оцениваться. Понимая критерии оценки, учащимся будет легче понять, как выполнить то или иное задание.</a:t>
            </a:r>
          </a:p>
          <a:p>
            <a:pPr marL="0" indent="0">
              <a:buNone/>
            </a:pPr>
            <a:r>
              <a:rPr lang="ru-RU" sz="2000" b="1" dirty="0"/>
              <a:t>7. Не показывайте страха и беспокойства по поводу предстоящих ВПР.</a:t>
            </a:r>
          </a:p>
          <a:p>
            <a:pPr marL="0" indent="0">
              <a:buNone/>
            </a:pPr>
            <a:r>
              <a:rPr lang="ru-RU" sz="2000" dirty="0"/>
              <a:t>ВПР, безусловно, событие, которое вызывает стресс у всех его участников: учащихся, родителей, учителей, администрации образовательной организации. Негативные эмоции заразительны. Покажите на собственном примере, как можно справиться с переживаниями, чувствами и ими управлять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53865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8. Хвалите своих учеников.</a:t>
            </a:r>
          </a:p>
          <a:p>
            <a:pPr marL="0" indent="0">
              <a:buNone/>
            </a:pPr>
            <a:r>
              <a:rPr lang="ru-RU" sz="2000" dirty="0"/>
              <a:t>Любому учащемуся важно опираться на свои сильные стороны и чувствовать себя уверенно на предстоящих проверочных работах. Однако похвала должна быть искренней и по существу. Убедитесь, что ваши ученики имеют реалистичные цели в отношении предстоящих проверочных работ.</a:t>
            </a:r>
          </a:p>
          <a:p>
            <a:pPr marL="0" indent="0">
              <a:buNone/>
            </a:pPr>
            <a:r>
              <a:rPr lang="ru-RU" sz="2000" b="1" dirty="0"/>
              <a:t>9. Общайтесь с коллегами!</a:t>
            </a:r>
          </a:p>
          <a:p>
            <a:pPr marL="0" indent="0">
              <a:buNone/>
            </a:pPr>
            <a:r>
              <a:rPr lang="ru-RU" sz="2000" dirty="0"/>
              <a:t>Используйте ресурсы профессионального сообщества. Знакомьтесь с опытом коллег, их идеями и разработками, применяйте их на практике.</a:t>
            </a:r>
          </a:p>
          <a:p>
            <a:pPr marL="0" indent="0">
              <a:buNone/>
            </a:pPr>
            <a:r>
              <a:rPr lang="ru-RU" sz="2000" b="1" dirty="0"/>
              <a:t>10. Обсуждайте с учащимися важность здорового образа жизни.</a:t>
            </a:r>
          </a:p>
          <a:p>
            <a:pPr marL="0" indent="0">
              <a:buNone/>
            </a:pPr>
            <a:r>
              <a:rPr lang="ru-RU" sz="2000" dirty="0"/>
              <a:t>Хороший сон и правильное питание, умение сосредоточиться и расслабиться после напряженного выполнения заданий вносят значительный вклад в успех на проверочной работе.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4422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«Если ребёнку удается добиться успеха в школе, у него есть все шансы на успех в жизни.»  У. Глассер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15616" y="1677880"/>
            <a:ext cx="6912768" cy="429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11. Поддерживайте </a:t>
            </a:r>
            <a:r>
              <a:rPr lang="ru-RU" sz="2000" b="1" dirty="0" err="1"/>
              <a:t>внеучебные</a:t>
            </a:r>
            <a:r>
              <a:rPr lang="ru-RU" sz="2000" b="1" dirty="0"/>
              <a:t> интересы учащихся.</a:t>
            </a:r>
          </a:p>
          <a:p>
            <a:pPr marL="0" indent="0">
              <a:buNone/>
            </a:pPr>
            <a:r>
              <a:rPr lang="ru-RU" sz="2000" dirty="0"/>
              <a:t>Личное пространство, не связанное с учебой, дает возможность переключаться на другие виды деятельности и в конечном итоге быть более эффективными при подготовке к ВПР.</a:t>
            </a:r>
          </a:p>
          <a:p>
            <a:pPr marL="0" indent="0">
              <a:buNone/>
            </a:pPr>
            <a:r>
              <a:rPr lang="ru-RU" sz="2000" b="1" dirty="0"/>
              <a:t>12. Общайтесь с родителями и привлекайте их на свою сторону!</a:t>
            </a:r>
          </a:p>
          <a:p>
            <a:pPr marL="0" indent="0">
              <a:buNone/>
            </a:pPr>
            <a:r>
              <a:rPr lang="ru-RU" sz="2000" dirty="0"/>
              <a:t>Родители всегда беспокоятся за своих детей и берут на себя больше ответственности за их успех на проверочной работе. Обсуждайте с ними вопросы создания комфортной учебной среды для учащегося дома, организации режима сна и питания ребенка, их тревоги и заботы. </a:t>
            </a:r>
          </a:p>
          <a:p>
            <a:pPr marL="0" indent="0">
              <a:buNone/>
            </a:pPr>
            <a:r>
              <a:rPr lang="ru-RU" sz="2000" dirty="0"/>
              <a:t>В рамках работы по созданию необходимого психологического настроя у педагогов, классных руководителей, обучающихся и их родителей во время подготовки и проведения ВПР запланируйте проведение родительского собрания «Психологический комфорт в семье в период сдачи ВПР» с раздачей наглядного материала (разработка рекомендаций, памяток для обучающихся, родителей). </a:t>
            </a:r>
          </a:p>
        </p:txBody>
      </p:sp>
    </p:spTree>
    <p:extLst>
      <p:ext uri="{BB962C8B-B14F-4D97-AF65-F5344CB8AC3E}">
        <p14:creationId xmlns:p14="http://schemas.microsoft.com/office/powerpoint/2010/main" xmlns="" val="139772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96944" cy="7200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Рекомендации родителям.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Ошибки родителей учащихся в ходе подготовки Всероссийской проверочной работе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1.</a:t>
            </a:r>
            <a:r>
              <a:rPr lang="ru-RU" sz="2800" dirty="0"/>
              <a:t> Отношение к ВПР, как к испытанию, которое можно пройти только ценой больших жертв и, прежде всего, ценой здоровья, - ошибка. Подобная установка родителей часто создает дополнительные проблемы у ребенка.</a:t>
            </a:r>
          </a:p>
          <a:p>
            <a:pPr marL="0" indent="0">
              <a:buNone/>
            </a:pPr>
            <a:r>
              <a:rPr lang="ru-RU" sz="2800" b="1" dirty="0"/>
              <a:t>2.</a:t>
            </a:r>
            <a:r>
              <a:rPr lang="ru-RU" sz="2800" dirty="0"/>
              <a:t> Очень часто родители используют запугивание и «страшилки», обещая беды в настоящем и будущем, которые грозят при получении низкой оценки на ВПР, - это плохие помощники в преодолении стресса.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598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37320"/>
            <a:ext cx="8229600" cy="612068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800" b="1" dirty="0"/>
              <a:t>3. </a:t>
            </a:r>
            <a:r>
              <a:rPr lang="ru-RU" sz="3800" dirty="0"/>
              <a:t>Еще одна весьма распространенная родительская ошибка – это сравнивание своего ребенка с более успешными сверстниками, старшими братьями и сестрами, подчеркивание их успехов, положительных качеств. На самом деле, все это редко приводит к желанию победить соперника или «взять с него пример», но чаще всего может просто создать конфликтную ситуацию в семье.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/>
              <a:t>4. </a:t>
            </a:r>
            <a:r>
              <a:rPr lang="ru-RU" sz="3800" dirty="0"/>
              <a:t>Излишняя суета, опека, тотальный контроль и требование интенсивной подготовки, нарушающие режим труда и отдыха («Почему не занимаешься?», «Сколько выучил?», «Почему делаешь не то, а это?»), в основном вызывают раздражение и протест. Родителей часто возмущает желание ребенка прогуляться, отвлечься, пойти в кино или просто поваляться на диване, слушая музыку.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/>
              <a:t>5. </a:t>
            </a:r>
            <a:r>
              <a:rPr lang="ru-RU" sz="3800" dirty="0"/>
              <a:t>Безусловно, усиливает волнение и страх перед ВПР подчеркивание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/>
              <a:t>ответственности, которая лежит на плечах ребенка, - перед школой, учителями, родителями. «Мама этого не переживет», «Бабушку это добьет», «Перед родителями будет стыдно» - не те аргументы, которые помогут снять волнение и тревогу.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065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96944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Рекомендации родителям.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же помочь ребенку подготовиться к ВПР?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/>
              <a:t>Важнейший фактор, определяющий успешность ребенка в ВПР – это психологическая поддержка. Поддерживать ребенка – значит верить в него.</a:t>
            </a:r>
          </a:p>
          <a:p>
            <a:pPr marL="0" indent="0">
              <a:buNone/>
            </a:pPr>
            <a:r>
              <a:rPr lang="ru-RU" sz="2800" dirty="0"/>
              <a:t>Оказывать психологическую поддержку ребенку можно разными способами. Первый способ – продемонстрировать Ваше удовлетворение от его достижений или усилий: «Ты уже так многого достиг!».</a:t>
            </a:r>
          </a:p>
          <a:p>
            <a:pPr marL="0" indent="0">
              <a:buNone/>
            </a:pPr>
            <a:r>
              <a:rPr lang="ru-RU" sz="2800" dirty="0"/>
              <a:t>Другой способ – научить ребенка справляться с различными задачами, создав у него установку: «Ты сможешь это сделать!». «Зная тебя, я уверен, что ты все сделаешь хорошо», «Ты знаешь это очень хорошо».</a:t>
            </a:r>
          </a:p>
          <a:p>
            <a:pPr marL="0" indent="0">
              <a:buNone/>
            </a:pPr>
            <a:r>
              <a:rPr lang="ru-RU" sz="2800" dirty="0"/>
              <a:t>Поддерживать можно также посредством прикосновений, совместных действий, физического соучастия, выражения лица.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513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Рекомендации родителям.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режима дня и питания во время подготовки к ВПР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853541"/>
            <a:ext cx="849694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период подготовки к ВПР учащимся не следует резко менять режим дня: необходимо сохранить привычное время пробуждения и отдыха ко сну, продолжительность и порядок занятий, часы приема пищи и пребывания на свежем воздухе.</a:t>
            </a:r>
          </a:p>
          <a:p>
            <a:r>
              <a:rPr lang="ru-RU" sz="2000" dirty="0"/>
              <a:t>Необходимо позаботиться и об организации полноценного питания! Такие продукты, как рыба, творог, орехи, курага и т. д. стимулируют работу головного мозга.</a:t>
            </a:r>
          </a:p>
          <a:p>
            <a:r>
              <a:rPr lang="ru-RU" sz="2000" dirty="0"/>
              <a:t>Старайтесь не допускать перегрузок ребенка. Следите чтобы ночной сон был не менее 8 часов. Обеспечьте дома удобное место для занятий, проследите, чтобы никто из домашних не мешал. Через каждые 30-40 минут занятий обязательно нужно делать перерывы на 10-15 минут. Желательно избегать в этот период просмотров кинофильмов и телевизионных передач, т.к. они увеличивают и без того большую умственную нагрузку.</a:t>
            </a:r>
          </a:p>
        </p:txBody>
      </p:sp>
    </p:spTree>
    <p:extLst>
      <p:ext uri="{BB962C8B-B14F-4D97-AF65-F5344CB8AC3E}">
        <p14:creationId xmlns:p14="http://schemas.microsoft.com/office/powerpoint/2010/main" xmlns="" val="33012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родителям учащихся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3600" b="1" dirty="0"/>
              <a:t>Накануне ВПР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/>
              <a:t>• Встаньте в день ВПР пораньше, чтобы приготовить ребенку любимое блюдо. Накануне </a:t>
            </a:r>
            <a:r>
              <a:rPr lang="ru-RU" sz="3600" dirty="0" smtClean="0"/>
              <a:t> </a:t>
            </a:r>
            <a:r>
              <a:rPr lang="ru-RU" sz="3600" dirty="0"/>
              <a:t>ребенок должен отдохнуть и как следует выспаться. Проследите за этим.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 smtClean="0"/>
              <a:t>• </a:t>
            </a:r>
            <a:r>
              <a:rPr lang="ru-RU" sz="3600" dirty="0"/>
              <a:t>Если ребенок не носит часов, дайте ему часы на ВПР. Это поможет ему следить за </a:t>
            </a:r>
            <a:r>
              <a:rPr lang="ru-RU" sz="3600" dirty="0" smtClean="0"/>
              <a:t>временем.</a:t>
            </a:r>
            <a:endParaRPr lang="ru-RU" sz="3600" dirty="0"/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/>
              <a:t>• Отложите «воспитательные мероприятия», нотации, упреки. Не создавайте ситуацию тревоги, страха, неудачи!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/>
              <a:t>• Согласуйте с ребенком возможный и достаточный результат ВПР, не настраивайте его только на максимальный, но мало </a:t>
            </a:r>
            <a:r>
              <a:rPr lang="ru-RU" sz="3600" dirty="0" smtClean="0"/>
              <a:t>достижимый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9226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родителям учащихся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3600" b="1" dirty="0" smtClean="0"/>
              <a:t>После </a:t>
            </a:r>
            <a:r>
              <a:rPr lang="ru-RU" sz="3600" b="1" dirty="0"/>
              <a:t>ВПР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/>
              <a:t>• В случае неудачи ребенка на ВПР не паникуйте, не устраивайте истерику и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 smtClean="0"/>
              <a:t>воздержитесь </a:t>
            </a:r>
            <a:r>
              <a:rPr lang="ru-RU" sz="3600" dirty="0"/>
              <a:t>от обвинений.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/>
              <a:t>• Найдите слова, которые позволят ребенку улыбнуться, расслабиться снять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 smtClean="0"/>
              <a:t>напряжение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75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Рекомендации учащимся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/>
              <a:t>-Сосредоточься! </a:t>
            </a:r>
            <a:r>
              <a:rPr lang="ru-RU" sz="2800" dirty="0"/>
              <a:t>Для тебя должны существовать только текст заданий и часы, регламентирующие время выполнения теста. Торопись не спеша! Жесткие рамки времени не должны влиять на качество твоих ответов. Перед тем, как вписать ответ, перечитай вопрос дважды и убедись, что ты правильно понял, что от тебя требуется.</a:t>
            </a:r>
          </a:p>
          <a:p>
            <a:pPr marL="0" indent="0">
              <a:buNone/>
            </a:pPr>
            <a:r>
              <a:rPr lang="ru-RU" sz="2800" b="1" dirty="0"/>
              <a:t>-Начни с легкого! </a:t>
            </a:r>
            <a:r>
              <a:rPr lang="ru-RU" sz="2800" dirty="0"/>
              <a:t>Начни отвечать на те вопросы, в знании которых ты не сомневаешься, не останавливаясь на тех, которые могут вызвать долгие раздумья. Тогда ты успокоишься, голова начнет работать более ясно и четко, и ты войдешь в рабочий ритм. Ты как бы освободишься от нервозности, и вся твоя энергия потом будет направлена на более трудные вопросы.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425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Рекомендации учащимся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/>
              <a:t>-Пропускай! </a:t>
            </a:r>
            <a:r>
              <a:rPr lang="ru-RU" sz="2800" dirty="0"/>
              <a:t>Надо научиться пропускать трудные или непонятные задания. Затем можно будет к ним вернуться.</a:t>
            </a:r>
          </a:p>
          <a:p>
            <a:pPr marL="0" indent="0">
              <a:buNone/>
            </a:pPr>
            <a:r>
              <a:rPr lang="ru-RU" sz="2800" b="1" dirty="0"/>
              <a:t>-Читай задание до конца! </a:t>
            </a:r>
            <a:r>
              <a:rPr lang="ru-RU" sz="2800" dirty="0"/>
              <a:t>Спешка не должна приводить к тому, что ты стараешься понять условия задания «по первым словам» и достраиваешь концовку в собственном воображении. Это верный способ совершить досадные ошибки в самых легких вопросах.</a:t>
            </a:r>
          </a:p>
          <a:p>
            <a:pPr marL="0" indent="0">
              <a:buNone/>
            </a:pPr>
            <a:r>
              <a:rPr lang="ru-RU" sz="2800" b="1" dirty="0"/>
              <a:t>-Думай только о текущем задании! </a:t>
            </a:r>
            <a:r>
              <a:rPr lang="ru-RU" sz="2800" dirty="0"/>
              <a:t>Когда ты видишь новое задание, забудь все, что было в предыдущем. Как правило, задания в тестах не связаны друг с другом, поэтому знания, которые ты применил в одном, как правило, не помогают, а только мешают сконцентрироваться и правильно решить новое задание. Этот совет дает тебе и другой бесценный психологический эффект - забудь о неудаче в прошлом задании (если оно оказалось тебе не по зубам).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993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u="sng" dirty="0"/>
              <a:t>Итак, чтобы поддержать ребенка, необходимо:</a:t>
            </a:r>
          </a:p>
          <a:p>
            <a:pPr marL="0" indent="0">
              <a:buNone/>
            </a:pPr>
            <a:r>
              <a:rPr lang="ru-RU" sz="2800" dirty="0"/>
              <a:t>- </a:t>
            </a:r>
            <a:r>
              <a:rPr lang="ru-RU" sz="2800" b="1" dirty="0"/>
              <a:t>опираться на сильные стороны ребенка;</a:t>
            </a:r>
          </a:p>
          <a:p>
            <a:pPr marL="0" indent="0">
              <a:buNone/>
            </a:pPr>
            <a:r>
              <a:rPr lang="ru-RU" sz="2800" b="1" dirty="0"/>
              <a:t>- помнить о его прошлых успехах и возвращаться к ним, а не к ошибкам;</a:t>
            </a:r>
          </a:p>
          <a:p>
            <a:pPr marL="0" indent="0">
              <a:buNone/>
            </a:pPr>
            <a:r>
              <a:rPr lang="ru-RU" sz="2800" b="1" dirty="0"/>
              <a:t>- избегать подчеркивания промахов ребенка, не напоминать о прошлых неудачах;</a:t>
            </a:r>
          </a:p>
          <a:p>
            <a:pPr marL="0" indent="0">
              <a:buNone/>
            </a:pPr>
            <a:r>
              <a:rPr lang="ru-RU" sz="2800" b="1" dirty="0"/>
              <a:t>- помочь ребенку обрести уверенность в том, что он справится с данной задачей;</a:t>
            </a:r>
          </a:p>
          <a:p>
            <a:pPr>
              <a:buFontTx/>
              <a:buChar char="-"/>
            </a:pPr>
            <a:r>
              <a:rPr lang="ru-RU" sz="2800" b="1" dirty="0" smtClean="0"/>
              <a:t>создать </a:t>
            </a:r>
            <a:r>
              <a:rPr lang="ru-RU" sz="2800" b="1" dirty="0"/>
              <a:t>в школе и классе обстановку дружелюбия и уважения, уметь и хотеть демонстрировать уважение к ребенку.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i="1" dirty="0" smtClean="0"/>
              <a:t>Поддерживайте </a:t>
            </a:r>
            <a:r>
              <a:rPr lang="ru-RU" sz="2800" b="1" i="1" dirty="0"/>
              <a:t>своего ученика, будьте одновременно тверды и добры, но не выступайте в роли судьи.</a:t>
            </a:r>
          </a:p>
          <a:p>
            <a:pPr marL="0" indent="0">
              <a:buNone/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36425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b="1" dirty="0" smtClean="0"/>
              <a:t>ВПР </a:t>
            </a:r>
            <a:r>
              <a:rPr lang="ru-RU" sz="2800" b="1" dirty="0"/>
              <a:t>показывает  качество усвоения знаний, умений, это проверка способностей и возможностей ребенка, дает ему возможность понять и оценить себя.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2068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Это страшная аббревиатура «ВПР»!</a:t>
            </a:r>
          </a:p>
        </p:txBody>
      </p:sp>
      <p:pic>
        <p:nvPicPr>
          <p:cNvPr id="6" name="Рисунок 5" descr="http://nivin.ru/wp-content/uploads/2018/01/rebenok-boitsya_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38821" y="1832246"/>
            <a:ext cx="4338365" cy="262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19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424936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УДАЧНОЙ СДАЧИ ВПР ВАМ И ВАШИМ УЧЕНИКАМ!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2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pic>
        <p:nvPicPr>
          <p:cNvPr id="1026" name="Picture 2" descr="C:\Users\ПК-Александр\Desktop\ВПР\im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19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Модель психологической подготовки учащихся к ВПР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657124"/>
            <a:ext cx="295232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развитие у обучающихся познавательного компонента психологической готовности к ВПР: отработка навыков самоорганизации и самоконтроля, волевой </a:t>
            </a:r>
            <a:r>
              <a:rPr lang="ru-RU" sz="1800" dirty="0" err="1"/>
              <a:t>саморегуляции</a:t>
            </a:r>
            <a:r>
              <a:rPr lang="ru-RU" sz="1800" dirty="0"/>
              <a:t>, развитие внимания, памяти, </a:t>
            </a:r>
            <a:r>
              <a:rPr lang="ru-RU" sz="1800" dirty="0" smtClean="0"/>
              <a:t>мышления</a:t>
            </a:r>
            <a:endParaRPr lang="ru-RU" sz="18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5940152" y="2630491"/>
            <a:ext cx="295232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создание необходимого психологического настроя у педагогов, классных руководителей, обучающихся и их родителей во время подготовки и проведения </a:t>
            </a:r>
            <a:r>
              <a:rPr lang="ru-RU" sz="1800" dirty="0" smtClean="0"/>
              <a:t>ВПР</a:t>
            </a:r>
            <a:endParaRPr lang="ru-RU" sz="1800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3070681" y="2634196"/>
            <a:ext cx="295232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800" dirty="0"/>
              <a:t>уменьшение уровня тревожности у обучающихся с помощью овладения навыками психофизической </a:t>
            </a:r>
            <a:r>
              <a:rPr lang="ru-RU" sz="1800" dirty="0" err="1" smtClean="0"/>
              <a:t>саморегуляции</a:t>
            </a:r>
            <a:endParaRPr lang="ru-RU" sz="18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899592" y="16557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923928" y="16557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895821" y="16520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1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учителя по подготовке к ВПР включает несколько этапов: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3482429"/>
            <a:ext cx="1946349" cy="3980652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и организационная работа;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5940152" y="2630491"/>
            <a:ext cx="295232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3070681" y="2634196"/>
            <a:ext cx="295232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8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901464" y="23812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699792" y="16248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569741" y="23698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3762" y="2714672"/>
            <a:ext cx="277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контроль </a:t>
            </a:r>
            <a:r>
              <a:rPr lang="ru-RU" dirty="0"/>
              <a:t>за </a:t>
            </a:r>
            <a:endParaRPr lang="ru-RU" dirty="0" smtClean="0"/>
          </a:p>
          <a:p>
            <a:r>
              <a:rPr lang="ru-RU" dirty="0" smtClean="0"/>
              <a:t>подготовкой </a:t>
            </a:r>
            <a:r>
              <a:rPr lang="ru-RU" dirty="0"/>
              <a:t>к ВПР;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134" y="1572549"/>
            <a:ext cx="542591" cy="100592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93420" y="25590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с учащимися, </a:t>
            </a:r>
            <a:endParaRPr lang="ru-RU" dirty="0" smtClean="0"/>
          </a:p>
          <a:p>
            <a:r>
              <a:rPr lang="ru-RU" dirty="0" smtClean="0"/>
              <a:t>мотивированными </a:t>
            </a:r>
            <a:r>
              <a:rPr lang="ru-RU" dirty="0"/>
              <a:t>к </a:t>
            </a:r>
            <a:endParaRPr lang="ru-RU" dirty="0" smtClean="0"/>
          </a:p>
          <a:p>
            <a:r>
              <a:rPr lang="ru-RU" dirty="0" smtClean="0"/>
              <a:t>обучению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71735" y="3419611"/>
            <a:ext cx="12971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со </a:t>
            </a:r>
            <a:endParaRPr lang="ru-RU" dirty="0" smtClean="0"/>
          </a:p>
          <a:p>
            <a:r>
              <a:rPr lang="ru-RU" dirty="0" smtClean="0"/>
              <a:t>слабыми </a:t>
            </a:r>
          </a:p>
          <a:p>
            <a:r>
              <a:rPr lang="ru-RU" dirty="0" smtClean="0"/>
              <a:t>учащимися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5786" y="3766656"/>
            <a:ext cx="548688" cy="101202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339382" y="4796170"/>
            <a:ext cx="2295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17054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Школьная тревожность  </a:t>
            </a:r>
            <a:r>
              <a:rPr lang="ru-RU" dirty="0"/>
              <a:t>— это самое широкое понятие, включающее различные аспекты устойчивого школьного эмоционального неблагополучия. Прежде всего она выражается в волнении, повышенном беспокойстве в учебных ситуациях. </a:t>
            </a: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Педагогам </a:t>
            </a:r>
            <a:r>
              <a:rPr lang="ru-RU" dirty="0"/>
              <a:t>хорошо известно, что результаты любой проверочной работы не всегда определяются уровнем знаний ученика. Порой те, кто готовился не щадя сил, без сна и отдыха и, казалось бы, знает все назубок, получают худшие оценки, чем те, кто ничем не жертвовал, работал в меру, без перенапряжения.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73788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/>
              <a:t>Иногда говорят «повезло», но дело не в везении, а в том, что успех на экзамене зависит не только и не столько от уровня знаний, сколько от способности ребенка справиться с волнением, сосредоточиться, мобилизоваться, правильно рассчитать силы. Реакция на эмоциональный стресс во многом определяет результат  ВПР. Любая проверка знаний – испытание, которое связано с физическим, интеллектуальным и эмоциональным стрессом.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222644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7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Существуют два основных варианта реакции на </a:t>
            </a:r>
            <a:r>
              <a:rPr lang="ru-RU" dirty="0" smtClean="0"/>
              <a:t>стресс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44824"/>
            <a:ext cx="542591" cy="10059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285075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Первый – активизация, мобилизация, концентрация всех усилий.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этом случае сохраняется способность спокойно и адекватно оценивать </a:t>
            </a:r>
            <a:endParaRPr lang="ru-RU" dirty="0" smtClean="0"/>
          </a:p>
          <a:p>
            <a:r>
              <a:rPr lang="ru-RU" dirty="0" smtClean="0"/>
              <a:t>вопросы </a:t>
            </a:r>
            <a:r>
              <a:rPr lang="ru-RU" dirty="0"/>
              <a:t>и задания, соотносить </a:t>
            </a:r>
            <a:endParaRPr lang="ru-RU" dirty="0" smtClean="0"/>
          </a:p>
          <a:p>
            <a:r>
              <a:rPr lang="ru-RU" dirty="0" smtClean="0"/>
              <a:t>их </a:t>
            </a:r>
            <a:r>
              <a:rPr lang="ru-RU" dirty="0"/>
              <a:t>со своими знаниями,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также объективно относиться к возникающим трудностям.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65912"/>
            <a:ext cx="542591" cy="10059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42583" y="278683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второго варианта характерны растерянность, страх неудачи, паника. </a:t>
            </a:r>
            <a:endParaRPr lang="ru-RU" dirty="0" smtClean="0"/>
          </a:p>
          <a:p>
            <a:r>
              <a:rPr lang="ru-RU" dirty="0" smtClean="0"/>
              <a:t>Тогда </a:t>
            </a:r>
            <a:r>
              <a:rPr lang="ru-RU" dirty="0"/>
              <a:t>теряется способность адекватно реагировать, и хорошо написать проверочную работу сложно даже </a:t>
            </a:r>
            <a:endParaRPr lang="ru-RU" dirty="0" smtClean="0"/>
          </a:p>
          <a:p>
            <a:r>
              <a:rPr lang="ru-RU" dirty="0" smtClean="0"/>
              <a:t>тем</a:t>
            </a:r>
            <a:r>
              <a:rPr lang="ru-RU" dirty="0"/>
              <a:t>, кто знает материал.</a:t>
            </a:r>
          </a:p>
        </p:txBody>
      </p:sp>
    </p:spTree>
    <p:extLst>
      <p:ext uri="{BB962C8B-B14F-4D97-AF65-F5344CB8AC3E}">
        <p14:creationId xmlns:p14="http://schemas.microsoft.com/office/powerpoint/2010/main" xmlns="" val="1311999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2549</Words>
  <Application>Microsoft Office PowerPoint</Application>
  <PresentationFormat>Экран (4:3)</PresentationFormat>
  <Paragraphs>150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Модель психологической подготовки учащихся к ВПР</vt:lpstr>
      <vt:lpstr>Работа учителя по подготовке к ВПР включает несколько этапов:</vt:lpstr>
      <vt:lpstr>Слайд 7</vt:lpstr>
      <vt:lpstr>Слайд 8</vt:lpstr>
      <vt:lpstr>Существуют два основных варианта реакции на стресс</vt:lpstr>
      <vt:lpstr>Основные факторы, вызывающие или усиливающие «экзамеционный» стресс:</vt:lpstr>
      <vt:lpstr>Совместная стратегия подготовки учащихся к ВПР, включающая в себя:</vt:lpstr>
      <vt:lpstr> В процессе подготовки детей к написанию ВПР можно использовать такие упражнения, как: РАЗВИТИЕ КОГНИТИВНЫХ ПРОЦЕССОВ </vt:lpstr>
      <vt:lpstr>Уменьшение уровня тревожности обучающихся</vt:lpstr>
      <vt:lpstr>Уменьшение уровня тревожности обучающихся</vt:lpstr>
      <vt:lpstr>Уменьшение уровня тревожности обучающихся</vt:lpstr>
      <vt:lpstr>КАК ПОМОЧЬ УЧАЩИМСЯ ПОДГОТОВИТЬСЯ К ВПР? (рекомендации для учителей) </vt:lpstr>
      <vt:lpstr>Слайд 17</vt:lpstr>
      <vt:lpstr>Слайд 18</vt:lpstr>
      <vt:lpstr>Слайд 19</vt:lpstr>
      <vt:lpstr>Слайд 20</vt:lpstr>
      <vt:lpstr>Рекомендации родителям. Ошибки родителей учащихся в ходе подготовки Всероссийской проверочной работе</vt:lpstr>
      <vt:lpstr>Слайд 22</vt:lpstr>
      <vt:lpstr>Рекомендации родителям. Как же помочь ребенку подготовиться к ВПР?</vt:lpstr>
      <vt:lpstr>Рекомендации родителям. Организация режима дня и питания во время подготовки к ВПР</vt:lpstr>
      <vt:lpstr>Рекомендации родителям учащихся</vt:lpstr>
      <vt:lpstr>Рекомендации родителям учащихся</vt:lpstr>
      <vt:lpstr>Рекомендации учащимся</vt:lpstr>
      <vt:lpstr>Рекомендации учащимся</vt:lpstr>
      <vt:lpstr>Слайд 29</vt:lpstr>
      <vt:lpstr>СПАСИБО ЗА ВНИМАНИЕ! УДАЧНОЙ СДАЧИ ВПР ВАМ И ВАШИМ УЧЕНИКАМ!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Пользователь Windows</cp:lastModifiedBy>
  <cp:revision>119</cp:revision>
  <dcterms:created xsi:type="dcterms:W3CDTF">2018-03-09T15:08:22Z</dcterms:created>
  <dcterms:modified xsi:type="dcterms:W3CDTF">2022-02-18T09:53:18Z</dcterms:modified>
</cp:coreProperties>
</file>