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5" r:id="rId6"/>
    <p:sldId id="276" r:id="rId7"/>
    <p:sldId id="286" r:id="rId8"/>
    <p:sldId id="277" r:id="rId9"/>
    <p:sldId id="278" r:id="rId10"/>
    <p:sldId id="281" r:id="rId11"/>
    <p:sldId id="280" r:id="rId12"/>
    <p:sldId id="265" r:id="rId13"/>
    <p:sldId id="279" r:id="rId14"/>
    <p:sldId id="283" r:id="rId15"/>
    <p:sldId id="266" r:id="rId16"/>
    <p:sldId id="282" r:id="rId17"/>
    <p:sldId id="285" r:id="rId18"/>
    <p:sldId id="267" r:id="rId19"/>
    <p:sldId id="268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93797" autoAdjust="0"/>
  </p:normalViewPr>
  <p:slideViewPr>
    <p:cSldViewPr>
      <p:cViewPr varScale="1">
        <p:scale>
          <a:sx n="77" d="100"/>
          <a:sy n="77" d="100"/>
        </p:scale>
        <p:origin x="-108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pPr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31.03.2017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10154344" cy="182880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b="1" i="0" dirty="0" smtClean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  <a:t>Декада начальной школы</a:t>
            </a:r>
            <a:br>
              <a:rPr lang="ru-RU" sz="4400" b="1" i="0" dirty="0" smtClean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</a:br>
            <a:r>
              <a:rPr lang="ru-RU" b="1" dirty="0" smtClean="0">
                <a:solidFill>
                  <a:srgbClr val="404040"/>
                </a:solidFill>
                <a:latin typeface="Times New Roman"/>
              </a:rPr>
              <a:t>в МБОУ «СШ № 16»</a:t>
            </a:r>
            <a:br>
              <a:rPr lang="ru-RU" b="1" dirty="0" smtClean="0">
                <a:solidFill>
                  <a:srgbClr val="404040"/>
                </a:solidFill>
                <a:latin typeface="Times New Roman"/>
              </a:rPr>
            </a:br>
            <a:r>
              <a:rPr lang="ru-RU" b="1" dirty="0" smtClean="0">
                <a:solidFill>
                  <a:srgbClr val="404040"/>
                </a:solidFill>
                <a:latin typeface="Times New Roman"/>
              </a:rPr>
              <a:t>в 2016-2017 учебном году</a:t>
            </a:r>
            <a:endParaRPr lang="ru-RU" sz="4400" b="1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12"/>
              </a:spcBef>
              <a:buNone/>
            </a:pPr>
            <a:endParaRPr lang="ru-RU" sz="2400" b="0" i="0" dirty="0">
              <a:latin typeface="Times New Roman"/>
            </a:endParaRPr>
          </a:p>
        </p:txBody>
      </p:sp>
      <p:pic>
        <p:nvPicPr>
          <p:cNvPr id="1026" name="Picture 2" descr="C:\Users\Администратор\Desktop\3-А,В открытый урок\мо начальной шко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728" y="2564904"/>
            <a:ext cx="519517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260648"/>
            <a:ext cx="918051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Петрова Е.В</a:t>
            </a:r>
            <a:r>
              <a:rPr lang="ru-RU" sz="2800" b="1" dirty="0" smtClean="0"/>
              <a:t>., учитель 3-В класса, </a:t>
            </a:r>
            <a:r>
              <a:rPr lang="ru-RU" sz="2800" b="1" dirty="0" smtClean="0"/>
              <a:t>п</a:t>
            </a:r>
            <a:r>
              <a:rPr lang="ru-RU" sz="2800" b="1" dirty="0" smtClean="0"/>
              <a:t>овторила </a:t>
            </a:r>
            <a:r>
              <a:rPr lang="ru-RU" sz="2800" b="1" dirty="0" smtClean="0"/>
              <a:t>с учащимися знаки дорожного </a:t>
            </a:r>
            <a:r>
              <a:rPr lang="ru-RU" sz="2800" b="1" dirty="0" smtClean="0"/>
              <a:t>движения на уроке окружающего мира.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3391272" cy="178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Администратор\Desktop\3-А,В открытый урок\3 - В Петрова Е.В. ДОРОЖНЫЕ ЗНАКИ\IMG_5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196752"/>
            <a:ext cx="7056784" cy="5292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533400"/>
            <a:ext cx="10009112" cy="1095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Урок русского языка в 4-А классе. Повторим падежи имён прилагательных с учителем Шумейко О.А.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559375" y="2348880"/>
            <a:ext cx="5632625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576064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22720" r="22720"/>
          <a:stretch>
            <a:fillRect/>
          </a:stretch>
        </p:blipFill>
        <p:spPr bwMode="auto">
          <a:xfrm rot="5400000">
            <a:off x="1108063" y="1288145"/>
            <a:ext cx="342314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800" b="1" i="0" dirty="0" smtClean="0">
                <a:solidFill>
                  <a:srgbClr val="404040"/>
                </a:solidFill>
                <a:latin typeface="+mj-lt"/>
                <a:ea typeface="+mn-ea"/>
                <a:cs typeface="+mn-cs"/>
              </a:rPr>
              <a:t>«Время рыцарей и замков»</a:t>
            </a:r>
            <a:endParaRPr lang="ru-RU" sz="2800" b="1" i="0" dirty="0">
              <a:solidFill>
                <a:srgbClr val="40404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800" b="1" dirty="0" smtClean="0">
                <a:solidFill>
                  <a:srgbClr val="404040"/>
                </a:solidFill>
                <a:latin typeface="+mj-lt"/>
              </a:rPr>
              <a:t>У</a:t>
            </a:r>
            <a:r>
              <a:rPr lang="ru-RU" sz="2800" b="1" i="0" dirty="0" smtClean="0">
                <a:solidFill>
                  <a:srgbClr val="404040"/>
                </a:solidFill>
                <a:latin typeface="+mj-lt"/>
                <a:ea typeface="+mn-ea"/>
                <a:cs typeface="+mn-cs"/>
              </a:rPr>
              <a:t>рок в 4-Б классе </a:t>
            </a:r>
            <a:r>
              <a:rPr lang="ru-RU" sz="2800" b="1" dirty="0" smtClean="0">
                <a:solidFill>
                  <a:srgbClr val="404040"/>
                </a:solidFill>
                <a:latin typeface="+mj-lt"/>
              </a:rPr>
              <a:t>п</a:t>
            </a:r>
            <a:r>
              <a:rPr lang="ru-RU" sz="2800" b="1" dirty="0" smtClean="0">
                <a:solidFill>
                  <a:srgbClr val="404040"/>
                </a:solidFill>
                <a:latin typeface="+mj-lt"/>
              </a:rPr>
              <a:t>ровела </a:t>
            </a:r>
            <a:r>
              <a:rPr lang="ru-RU" sz="2800" b="1" dirty="0" err="1" smtClean="0">
                <a:solidFill>
                  <a:srgbClr val="404040"/>
                </a:solidFill>
                <a:latin typeface="+mj-lt"/>
              </a:rPr>
              <a:t>Кибальникова</a:t>
            </a:r>
            <a:r>
              <a:rPr lang="ru-RU" sz="2800" b="1" dirty="0" smtClean="0">
                <a:solidFill>
                  <a:srgbClr val="404040"/>
                </a:solidFill>
                <a:latin typeface="+mj-lt"/>
              </a:rPr>
              <a:t> В.С.</a:t>
            </a:r>
            <a:endParaRPr lang="ru-RU" sz="2800" b="1" i="0" dirty="0">
              <a:solidFill>
                <a:srgbClr val="40404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l="22720" r="22720"/>
          <a:stretch>
            <a:fillRect/>
          </a:stretch>
        </p:blipFill>
        <p:spPr bwMode="auto">
          <a:xfrm rot="5400000">
            <a:off x="5714192" y="1290528"/>
            <a:ext cx="3268157" cy="33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44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«Что узнали, чему научились»</a:t>
            </a:r>
            <a:br>
              <a:rPr lang="ru-RU" sz="2800" b="1" dirty="0" smtClean="0"/>
            </a:br>
            <a:r>
              <a:rPr lang="ru-RU" sz="2800" b="1" dirty="0" smtClean="0"/>
              <a:t>Повторяем вместе с учителем 4-В класса </a:t>
            </a:r>
            <a:r>
              <a:rPr lang="ru-RU" sz="2800" b="1" dirty="0" err="1" smtClean="0"/>
              <a:t>Васильчук</a:t>
            </a:r>
            <a:r>
              <a:rPr lang="ru-RU" sz="2800" b="1" dirty="0" smtClean="0"/>
              <a:t> Н.В.</a:t>
            </a:r>
            <a:endParaRPr lang="ru-RU" sz="2800" b="1" dirty="0"/>
          </a:p>
        </p:txBody>
      </p:sp>
      <p:pic>
        <p:nvPicPr>
          <p:cNvPr id="7170" name="Picture 2" descr="C:\Users\Администратор\Desktop\оксана\P70202-133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700808"/>
            <a:ext cx="6336704" cy="4698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Ну и, конечно, помимо уроков есть и более интересные занятия в нашей школе.</a:t>
            </a:r>
            <a:endParaRPr lang="ru-RU" sz="2800" b="1" dirty="0"/>
          </a:p>
        </p:txBody>
      </p:sp>
      <p:pic>
        <p:nvPicPr>
          <p:cNvPr id="2051" name="Picture 3" descr="C:\Users\Администратор\Desktop\оксана\20160217_141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844824"/>
            <a:ext cx="6177845" cy="3475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176121" y="3284985"/>
            <a:ext cx="936104" cy="864095"/>
          </a:xfrm>
        </p:spPr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endParaRPr lang="ru-RU" sz="1600" b="0" i="0" dirty="0">
              <a:solidFill>
                <a:srgbClr val="40404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83432" y="5085184"/>
            <a:ext cx="8280920" cy="1080120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</a:rPr>
              <a:t>Интересная внеурочная деятельность: общаемся, познаём мир, творим!</a:t>
            </a:r>
            <a:endParaRPr lang="ru-RU" sz="2800" b="1" i="0" dirty="0">
              <a:solidFill>
                <a:schemeClr val="tx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13460" r="13460"/>
          <a:stretch>
            <a:fillRect/>
          </a:stretch>
        </p:blipFill>
        <p:spPr bwMode="auto">
          <a:xfrm rot="5400000">
            <a:off x="6982530" y="1246326"/>
            <a:ext cx="18273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l="5200" r="5200"/>
          <a:stretch>
            <a:fillRect/>
          </a:stretch>
        </p:blipFill>
        <p:spPr bwMode="auto">
          <a:xfrm rot="10800000">
            <a:off x="1127448" y="1556792"/>
            <a:ext cx="45864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l="5200" r="5200"/>
          <a:stretch>
            <a:fillRect/>
          </a:stretch>
        </p:blipFill>
        <p:spPr bwMode="auto">
          <a:xfrm>
            <a:off x="6672064" y="3284984"/>
            <a:ext cx="2388591" cy="15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605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print"/>
          <a:srcRect t="11964" b="11964"/>
          <a:stretch>
            <a:fillRect/>
          </a:stretch>
        </p:blipFill>
        <p:spPr bwMode="auto">
          <a:xfrm>
            <a:off x="4655840" y="3789040"/>
            <a:ext cx="4373173" cy="24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t="11110" b="11110"/>
          <a:stretch>
            <a:fillRect/>
          </a:stretch>
        </p:blipFill>
        <p:spPr bwMode="auto">
          <a:xfrm>
            <a:off x="1013022" y="538231"/>
            <a:ext cx="2764624" cy="15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Администратор\Desktop\оксана\20160416_135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2708920"/>
            <a:ext cx="2600289" cy="1462663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дети\20160914_125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3838" y="548680"/>
            <a:ext cx="435248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796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533400"/>
            <a:ext cx="8820472" cy="2247528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b="1" i="0" dirty="0" smtClean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  <a:t>Спасибо за внимание!</a:t>
            </a:r>
            <a:endParaRPr lang="ru-RU" sz="4400" b="1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endParaRPr lang="ru-RU" sz="2400" b="0" i="0" dirty="0">
              <a:solidFill>
                <a:srgbClr val="404040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533400"/>
            <a:ext cx="9396536" cy="22475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 23 января по 03 февраля 2017 года в МБОУ «СШ № 16» была проведена декада начальной школы.</a:t>
            </a:r>
            <a:br>
              <a:rPr lang="ru-RU" sz="2000" b="1" dirty="0" smtClean="0"/>
            </a:br>
            <a:r>
              <a:rPr lang="ru-RU" sz="2000" b="1" dirty="0" smtClean="0"/>
              <a:t>Учителя провели открытые уроки, были организованы выставки поделок и работ учащихся, а на внеурочной деятельности  дети показали свои таланты и достижения вне учебной программы.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3573016"/>
            <a:ext cx="5486400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ownloads\fon-shkolnaya-doska-osennie-list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2564904"/>
            <a:ext cx="6078535" cy="4110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146232" cy="15994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 1-А классе на уроке обучения чтению </a:t>
            </a:r>
            <a:r>
              <a:rPr lang="ru-RU" sz="2800" b="1" dirty="0" err="1" smtClean="0"/>
              <a:t>Дороненкова</a:t>
            </a:r>
            <a:r>
              <a:rPr lang="ru-RU" sz="2800" b="1" dirty="0" smtClean="0"/>
              <a:t> </a:t>
            </a:r>
            <a:r>
              <a:rPr lang="ru-RU" sz="2800" b="1" dirty="0" smtClean="0"/>
              <a:t>А.А. путешествовала с учениками в страну </a:t>
            </a:r>
            <a:r>
              <a:rPr lang="ru-RU" sz="2800" b="1" dirty="0" err="1" smtClean="0"/>
              <a:t>АБВГДЕйку</a:t>
            </a:r>
            <a:r>
              <a:rPr lang="ru-RU" sz="2800" b="1" dirty="0" smtClean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07568" y="2348880"/>
            <a:ext cx="6912768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74846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Ладыгина</a:t>
            </a:r>
            <a:r>
              <a:rPr lang="ru-RU" sz="2800" b="1" dirty="0" smtClean="0"/>
              <a:t> Е.Ю. знакомила детей с буквой </a:t>
            </a:r>
            <a:r>
              <a:rPr lang="ru-RU" sz="2800" b="1" dirty="0" err="1" smtClean="0"/>
              <a:t>Ээ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J:\C70AmxS8X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196752"/>
            <a:ext cx="388843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1916832"/>
            <a:ext cx="704078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9289032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/>
              <a:t>Гавронова</a:t>
            </a:r>
            <a:r>
              <a:rPr lang="ru-RU" sz="2800" b="1" dirty="0" smtClean="0"/>
              <a:t> Н. В</a:t>
            </a:r>
            <a:r>
              <a:rPr lang="ru-RU" sz="2800" b="1" dirty="0" smtClean="0"/>
              <a:t>., учитель 2-А класса провела интересный урок литературного чтения на тему: С. Михалков «Новогодняя быль».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вере\20161216_105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772816"/>
            <a:ext cx="6144683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Учитель 2-Б класса </a:t>
            </a:r>
          </a:p>
          <a:p>
            <a:pPr algn="ctr"/>
            <a:r>
              <a:rPr lang="ru-RU" sz="2800" b="1" dirty="0" err="1" smtClean="0">
                <a:latin typeface="+mj-lt"/>
              </a:rPr>
              <a:t>Загоруйко</a:t>
            </a:r>
            <a:r>
              <a:rPr lang="ru-RU" sz="2800" b="1" dirty="0" smtClean="0">
                <a:latin typeface="+mj-lt"/>
              </a:rPr>
              <a:t> Е.В.</a:t>
            </a:r>
            <a:endParaRPr lang="ru-RU" sz="2800" b="1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4561734" cy="10972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Урок литературного чтения на тему: сказка «Два Мороза».</a:t>
            </a:r>
            <a:endParaRPr lang="ru-RU" sz="2800" b="1" dirty="0">
              <a:latin typeface="+mj-lt"/>
            </a:endParaRPr>
          </a:p>
        </p:txBody>
      </p:sp>
      <p:pic>
        <p:nvPicPr>
          <p:cNvPr id="4098" name="Picture 2" descr="C:\Users\Администратор\Desktop\вере\20161216_110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1052736"/>
            <a:ext cx="4552310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Администратор\Desktop\вере\20170124_09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908720"/>
            <a:ext cx="4992555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332656"/>
            <a:ext cx="925252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Урок русского языка во 2-В классе. Учитель Нестерова И.А. знакомит детей с именем существительным, как частью речи.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J:\Имя существительное как часть речи 2-В класс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12421" b="12421"/>
          <a:stretch>
            <a:fillRect/>
          </a:stretch>
        </p:blipFill>
        <p:spPr bwMode="auto">
          <a:xfrm>
            <a:off x="2855640" y="2348880"/>
            <a:ext cx="664083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533400"/>
            <a:ext cx="3960440" cy="2679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Деление суммы на число – тема открытого урока в 3-А классе.</a:t>
            </a:r>
            <a:br>
              <a:rPr lang="ru-RU" sz="2800" b="1" dirty="0" smtClean="0"/>
            </a:br>
            <a:r>
              <a:rPr lang="ru-RU" sz="2800" b="1" dirty="0" smtClean="0"/>
              <a:t>Учитель  </a:t>
            </a:r>
            <a:r>
              <a:rPr lang="ru-RU" sz="2800" b="1" dirty="0" err="1" smtClean="0"/>
              <a:t>Кожаева</a:t>
            </a:r>
            <a:r>
              <a:rPr lang="ru-RU" sz="2800" b="1" dirty="0" smtClean="0"/>
              <a:t> Л.И.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0136" y="2438400"/>
            <a:ext cx="604664" cy="171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esktop\3-А,В открытый урок\3-А Кожаева Л.И. ДЕЛЕНИЕ СУММЫ НА ЧИСЛО\IMG_5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1052736"/>
            <a:ext cx="7452320" cy="5589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8760"/>
            <a:ext cx="5617840" cy="2808312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  <a:t>Макет изображения с подписью</a:t>
            </a:r>
            <a:endParaRPr lang="ru-RU" sz="3200" b="0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824192" y="1484784"/>
            <a:ext cx="3744416" cy="3168352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endParaRPr lang="ru-RU" sz="2800" b="1" i="0" dirty="0" smtClean="0">
              <a:solidFill>
                <a:srgbClr val="404040"/>
              </a:solidFill>
              <a:latin typeface="+mj-lt"/>
              <a:ea typeface="+mn-ea"/>
              <a:cs typeface="+mn-cs"/>
            </a:endParaRP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800" b="1" i="0" dirty="0" smtClean="0">
                <a:solidFill>
                  <a:srgbClr val="404040"/>
                </a:solidFill>
                <a:latin typeface="+mj-lt"/>
                <a:ea typeface="+mn-ea"/>
                <a:cs typeface="+mn-cs"/>
              </a:rPr>
              <a:t>«Чтобы путь был счастливым»-тема урока по окружающему миру в 3-Б классе. Учитель Лопатина Л.П.</a:t>
            </a:r>
            <a:endParaRPr lang="ru-RU" sz="2800" b="1" i="0" dirty="0">
              <a:solidFill>
                <a:srgbClr val="40404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1026" name="Picture 2" descr="J:\фото ЛАРИСА\DSC084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582" b="7582"/>
          <a:stretch>
            <a:fillRect/>
          </a:stretch>
        </p:blipFill>
        <p:spPr bwMode="auto">
          <a:xfrm>
            <a:off x="479376" y="908720"/>
            <a:ext cx="7076281" cy="4002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ssetId xmlns="9d035d7d-02e5-4a00-8b62-9a556aabc7b5">TP103896100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CrawlForDependencies xmlns="9d035d7d-02e5-4a00-8b62-9a556aabc7b5">false</CrawlForDependencies>
    <TrustLevel xmlns="9d035d7d-02e5-4a00-8b62-9a556aabc7b5">1 Microsoft Managed Content</TrustLevel>
    <FeatureTagsTaxHTField0 xmlns="9d035d7d-02e5-4a00-8b62-9a556aabc7b5">
      <Terms xmlns="http://schemas.microsoft.com/office/infopath/2007/PartnerControls"/>
    </FeatureTagsTaxHTField0>
    <PublishStatusLookup xmlns="9d035d7d-02e5-4a00-8b62-9a556aabc7b5">
      <Value>488322</Value>
    </PublishStatusLookup>
    <LocLastLocAttemptVersionLookup xmlns="9d035d7d-02e5-4a00-8b62-9a556aabc7b5" xsi:nil="true"/>
    <CampaignTagsTaxHTField0 xmlns="9d035d7d-02e5-4a00-8b62-9a556aabc7b5">
      <Terms xmlns="http://schemas.microsoft.com/office/infopath/2007/PartnerControls"/>
    </CampaignTagsTaxHTField0>
    <IsSearchable xmlns="9d035d7d-02e5-4a00-8b62-9a556aabc7b5">true</IsSearchable>
    <TPNamespace xmlns="9d035d7d-02e5-4a00-8b62-9a556aabc7b5" xsi:nil="true"/>
    <TemplateTemplateType xmlns="9d035d7d-02e5-4a00-8b62-9a556aabc7b5">PowerPoint Presentation Template</TemplateTemplateType>
    <Markets xmlns="9d035d7d-02e5-4a00-8b62-9a556aabc7b5"/>
    <OriginalSourceMarket xmlns="9d035d7d-02e5-4a00-8b62-9a556aabc7b5">english</OriginalSourceMarket>
    <TPInstallLocation xmlns="9d035d7d-02e5-4a00-8b62-9a556aabc7b5" xsi:nil="true"/>
    <LocMarketGroupTiers2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>System Account</DisplayName>
        <AccountId>1073741823</AccountId>
        <AccountType/>
      </UserInfo>
    </APAuthor>
    <EditorialStatus xmlns="9d035d7d-02e5-4a00-8b62-9a556aabc7b5">Complete</EditorialStatus>
    <PublishTargets xmlns="9d035d7d-02e5-4a00-8b62-9a556aabc7b5">OfficeOnlineVNext</PublishTargets>
    <TPLaunchHelpLinkType xmlns="9d035d7d-02e5-4a00-8b62-9a556aabc7b5">Template</TPLaunchHelpLinkType>
    <ScenarioTagsTaxHTField0 xmlns="9d035d7d-02e5-4a00-8b62-9a556aabc7b5">
      <Terms xmlns="http://schemas.microsoft.com/office/infopath/2007/PartnerControls"/>
    </ScenarioTagsTaxHTField0>
    <OriginalRelease xmlns="9d035d7d-02e5-4a00-8b62-9a556aabc7b5">15</OriginalRelease>
    <AssetStart xmlns="9d035d7d-02e5-4a00-8b62-9a556aabc7b5">2012-11-22T06:48:00+00:00</AssetStart>
    <LocalizationTagsTaxHTField0 xmlns="9d035d7d-02e5-4a00-8b62-9a556aabc7b5">
      <Terms xmlns="http://schemas.microsoft.com/office/infopath/2007/PartnerControls"/>
    </LocalizationTagsTaxHTField0>
    <TPClientViewer xmlns="9d035d7d-02e5-4a00-8b62-9a556aabc7b5" xsi:nil="true"/>
    <CSXHash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 xsi:nil="true"/>
    <TemplateStatus xmlns="9d035d7d-02e5-4a00-8b62-9a556aabc7b5">Complete</TemplateStatus>
    <Downloads xmlns="9d035d7d-02e5-4a00-8b62-9a556aabc7b5">0</Downloads>
    <InternalTagsTaxHTField0 xmlns="9d035d7d-02e5-4a00-8b62-9a556aabc7b5">
      <Terms xmlns="http://schemas.microsoft.com/office/infopath/2007/PartnerControls"/>
    </InternalTagsTaxHTField0>
    <TPExecutable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pprovalStatus xmlns="9d035d7d-02e5-4a00-8b62-9a556aabc7b5">InProgress</ApprovalStatus>
    <BlockPublish xmlns="9d035d7d-02e5-4a00-8b62-9a556aabc7b5">false</BlockPublish>
    <EditorialTags xmlns="9d035d7d-02e5-4a00-8b62-9a556aabc7b5" xsi:nil="true"/>
    <MarketSpecific xmlns="9d035d7d-02e5-4a00-8b62-9a556aabc7b5">false</MarketSpecific>
    <LocComments xmlns="9d035d7d-02e5-4a00-8b62-9a556aabc7b5" xsi:nil="true"/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UALocComments xmlns="9d035d7d-02e5-4a00-8b62-9a556aabc7b5" xsi:nil="true"/>
    <DSATActionTaken xmlns="9d035d7d-02e5-4a00-8b62-9a556aabc7b5" xsi:nil="true"/>
    <PolicheckWords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ThumbnailAssetId xmlns="9d035d7d-02e5-4a00-8b62-9a556aabc7b5" xsi:nil="true"/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IntlLangReviewDate xmlns="9d035d7d-02e5-4a00-8b62-9a556aabc7b5" xsi:nil="true"/>
    <AverageRating xmlns="9d035d7d-02e5-4a00-8b62-9a556aabc7b5" xsi:nil="true"/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2029-01-01T00:00:00+00:00</AssetExpire>
    <MachineTranslated xmlns="9d035d7d-02e5-4a00-8b62-9a556aabc7b5">false</MachineTranslated>
    <OutputCachingOn xmlns="9d035d7d-02e5-4a00-8b62-9a556aabc7b5">false</OutputCachingOn>
    <PlannedPubDate xmlns="9d035d7d-02e5-4a00-8b62-9a556aabc7b5" xsi:nil="true"/>
    <Description0 xmlns="91e8d559-4d54-460d-ba58-5d5027f88b4d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6EEFF-67FE-416D-A40B-648FCA920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0C116-C724-4FC6-B14E-CC61E768BD5A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0</TotalTime>
  <Words>345</Words>
  <Application>Microsoft Office PowerPoint</Application>
  <PresentationFormat>Произвольный</PresentationFormat>
  <Paragraphs>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tf03896101</vt:lpstr>
      <vt:lpstr>Декада начальной школы в МБОУ «СШ № 16» в 2016-2017 учебном году</vt:lpstr>
      <vt:lpstr>С 23 января по 03 февраля 2017 года в МБОУ «СШ № 16» была проведена декада начальной школы. Учителя провели открытые уроки, были организованы выставки поделок и работ учащихся, а на внеурочной деятельности  дети показали свои таланты и достижения вне учебной программы.</vt:lpstr>
      <vt:lpstr>В 1-А классе на уроке обучения чтению Дороненкова А.А. путешествовала с учениками в страну АБВГДЕйку. </vt:lpstr>
      <vt:lpstr>Ладыгина Е.Ю. знакомила детей с буквой Ээ. </vt:lpstr>
      <vt:lpstr>Гавронова Н. В., учитель 2-А класса провела интересный урок литературного чтения на тему: С. Михалков «Новогодняя быль».</vt:lpstr>
      <vt:lpstr>Слайд 6</vt:lpstr>
      <vt:lpstr>Урок русского языка во 2-В классе. Учитель Нестерова И.А. знакомит детей с именем существительным, как частью речи.</vt:lpstr>
      <vt:lpstr>Деление суммы на число – тема открытого урока в 3-А классе. Учитель  Кожаева Л.И.</vt:lpstr>
      <vt:lpstr>Макет изображения с подписью</vt:lpstr>
      <vt:lpstr>Петрова Е.В., учитель 3-В класса, повторила с учащимися знаки дорожного движения на уроке окружающего мира. </vt:lpstr>
      <vt:lpstr>Урок русского языка в 4-А классе. Повторим падежи имён прилагательных с учителем Шумейко О.А.</vt:lpstr>
      <vt:lpstr>Слайд 12</vt:lpstr>
      <vt:lpstr>«Что узнали, чему научились» Повторяем вместе с учителем 4-В класса Васильчук Н.В.</vt:lpstr>
      <vt:lpstr>Ну и, конечно, помимо уроков есть и более интересные занятия в нашей школе.</vt:lpstr>
      <vt:lpstr>Интересная внеурочная деятельность: общаемся, познаём мир, творим!</vt:lpstr>
      <vt:lpstr>Слайд 16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2017-03-27T06:48:01Z</dcterms:created>
  <dcterms:modified xsi:type="dcterms:W3CDTF">2017-03-31T07:18:35Z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CategoryTags">
    <vt:lpwstr/>
  </property>
  <property fmtid="{D5CDD505-2E9C-101B-9397-08002B2CF9AE}" pid="3" name="InternalTags">
    <vt:lpwstr/>
  </property>
  <property fmtid="{D5CDD505-2E9C-101B-9397-08002B2CF9AE}" pid="4" name="CampaignTags">
    <vt:lpwstr/>
  </property>
  <property fmtid="{D5CDD505-2E9C-101B-9397-08002B2CF9AE}" pid="5" name="ContentTypeId">
    <vt:lpwstr>0x010100BB2780C3CC07BD4BAA623FF9571645580400D1570604EA743043A2641365C0E91715</vt:lpwstr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HiddenCategoryTagsTaxHTField0">
    <vt:lpwstr/>
  </property>
  <property fmtid="{D5CDD505-2E9C-101B-9397-08002B2CF9AE}" pid="9" name="CategoryTags">
    <vt:lpwstr/>
  </property>
  <property fmtid="{D5CDD505-2E9C-101B-9397-08002B2CF9AE}" pid="10" name="ScenarioTags">
    <vt:lpwstr/>
  </property>
  <property fmtid="{D5CDD505-2E9C-101B-9397-08002B2CF9AE}" pid="11" name="CategoryTagsTaxHTField0">
    <vt:lpwstr/>
  </property>
</Properties>
</file>