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3" r:id="rId8"/>
    <p:sldId id="264" r:id="rId9"/>
    <p:sldId id="265"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75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24.12.2021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24.12.2021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24.12.2021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24.12.2021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24.12.2021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24.12.2021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24.12.2021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24.12.2021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24.12.2021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24.12.2021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24.12.2021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24.12.2021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dirty="0" smtClean="0"/>
              <a:t>«Пример </a:t>
            </a:r>
            <a:r>
              <a:rPr lang="ru-RU" dirty="0" smtClean="0"/>
              <a:t>родителей – основное условие успешного воспитания культуры поведения у </a:t>
            </a:r>
            <a:r>
              <a:rPr lang="ru-RU" dirty="0" smtClean="0"/>
              <a:t>детей».</a:t>
            </a:r>
            <a:r>
              <a:rPr lang="ru-RU" dirty="0" smtClean="0"/>
              <a:t/>
            </a:r>
            <a:br>
              <a:rPr lang="ru-RU" dirty="0" smtClean="0"/>
            </a:br>
            <a:endParaRPr lang="ru-RU" dirty="0"/>
          </a:p>
        </p:txBody>
      </p:sp>
      <p:sp>
        <p:nvSpPr>
          <p:cNvPr id="3" name="Подзаголовок 2"/>
          <p:cNvSpPr>
            <a:spLocks noGrp="1"/>
          </p:cNvSpPr>
          <p:nvPr>
            <p:ph type="subTitle" idx="1"/>
          </p:nvPr>
        </p:nvSpPr>
        <p:spPr/>
        <p:txBody>
          <a:bodyPr/>
          <a:lstStyle/>
          <a:p>
            <a:r>
              <a:rPr lang="ru-RU" dirty="0" smtClean="0">
                <a:solidFill>
                  <a:srgbClr val="7030A0"/>
                </a:solidFill>
              </a:rPr>
              <a:t>Подготовила: педагог-психолог</a:t>
            </a:r>
          </a:p>
          <a:p>
            <a:r>
              <a:rPr lang="ru-RU" dirty="0" smtClean="0">
                <a:solidFill>
                  <a:srgbClr val="7030A0"/>
                </a:solidFill>
              </a:rPr>
              <a:t>МБОУ «СШ № 16 им.С.Иванова»</a:t>
            </a:r>
          </a:p>
          <a:p>
            <a:r>
              <a:rPr lang="ru-RU" dirty="0" smtClean="0">
                <a:solidFill>
                  <a:srgbClr val="7030A0"/>
                </a:solidFill>
              </a:rPr>
              <a:t>Кислая Т.А.</a:t>
            </a:r>
            <a:endParaRPr lang="ru-RU" dirty="0">
              <a:solidFill>
                <a:srgbClr val="7030A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t>Родительский пример</a:t>
            </a:r>
            <a:endParaRPr lang="ru-RU" dirty="0"/>
          </a:p>
        </p:txBody>
      </p:sp>
      <p:sp>
        <p:nvSpPr>
          <p:cNvPr id="3" name="Содержимое 2"/>
          <p:cNvSpPr>
            <a:spLocks noGrp="1"/>
          </p:cNvSpPr>
          <p:nvPr>
            <p:ph idx="1"/>
          </p:nvPr>
        </p:nvSpPr>
        <p:spPr/>
        <p:txBody>
          <a:bodyPr>
            <a:normAutofit fontScale="92500" lnSpcReduction="20000"/>
          </a:bodyPr>
          <a:lstStyle/>
          <a:p>
            <a:pPr algn="just">
              <a:buNone/>
            </a:pPr>
            <a:r>
              <a:rPr lang="ru-RU" b="1" dirty="0" smtClean="0"/>
              <a:t>    - </a:t>
            </a:r>
            <a:r>
              <a:rPr lang="ru-RU" dirty="0" smtClean="0"/>
              <a:t>один </a:t>
            </a:r>
            <a:r>
              <a:rPr lang="ru-RU" dirty="0" smtClean="0"/>
              <a:t>из самых важных аспектов в воспитании ребенка. В процессе воспитания детей мы влияем на их развитие, подавая собственный пример, который является заразительным для них. Ребенок, сам того не замечая, копирует поведение родителей. При этом для них не важно, является ли это поведение правильным. Наш ребенок – это отражение наших поступков, образа жизни и моральных принципов. Никакие слова, уговоры, наказания не будут иметь такого влияния на ребенка, как пример его родителей.</a:t>
            </a:r>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У нас есть несколько рекомендаций для Вас:</a:t>
            </a:r>
            <a:endParaRPr lang="ru-RU" dirty="0"/>
          </a:p>
        </p:txBody>
      </p:sp>
      <p:sp>
        <p:nvSpPr>
          <p:cNvPr id="3" name="Содержимое 2"/>
          <p:cNvSpPr>
            <a:spLocks noGrp="1"/>
          </p:cNvSpPr>
          <p:nvPr>
            <p:ph idx="1"/>
          </p:nvPr>
        </p:nvSpPr>
        <p:spPr/>
        <p:txBody>
          <a:bodyPr>
            <a:normAutofit fontScale="85000" lnSpcReduction="20000"/>
          </a:bodyPr>
          <a:lstStyle/>
          <a:p>
            <a:pPr algn="just"/>
            <a:r>
              <a:rPr lang="ru-RU" b="1" dirty="0" smtClean="0"/>
              <a:t>1. </a:t>
            </a:r>
            <a:r>
              <a:rPr lang="ru-RU" dirty="0" smtClean="0"/>
              <a:t>Ребенок, постоянно слышащий критику в свой адрес, учится обвинять. Он просто не понимает, что есть другой вариант общения. И в последствии он будет так же общаться с друзьями, и даже с Вами. Будет обвинять Вас в невыполненном обещании, в недостаточном внимании и так далее. А затем эта же ситуация повторится в школе, на работе, в семье. Конечно, об этом нужно задумываться заранее! Даже если ребенок сделал что-то не так, постарайтесь не обвинять его сразу же, а попытаться выяснить, почему так произошло и объяснить, как правильно будет поступить.</a:t>
            </a: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76672"/>
            <a:ext cx="8229600" cy="5649491"/>
          </a:xfrm>
        </p:spPr>
        <p:txBody>
          <a:bodyPr>
            <a:normAutofit fontScale="92500" lnSpcReduction="10000"/>
          </a:bodyPr>
          <a:lstStyle/>
          <a:p>
            <a:r>
              <a:rPr lang="ru-RU" b="1" dirty="0" smtClean="0"/>
              <a:t>2.</a:t>
            </a:r>
            <a:r>
              <a:rPr lang="ru-RU" dirty="0" smtClean="0"/>
              <a:t> Постоянные насмешки над ребенком учат его быть недоверчивым. Если Вы хотите получать уважение от ребенка, так почему бы не поступать с ним так же? Насмешки и нам неприятны, а ребенку с его неустановившейся психикой – тем более.</a:t>
            </a:r>
          </a:p>
          <a:p>
            <a:r>
              <a:rPr lang="ru-RU" b="1" dirty="0" smtClean="0"/>
              <a:t>3.</a:t>
            </a:r>
            <a:r>
              <a:rPr lang="ru-RU" dirty="0" smtClean="0"/>
              <a:t> Ребенок, окруженный враждебностью, учится бороться. Бороться не в лучшем смысле этого слова. Да и как можно проявлять враждебность по отношению к своему же ребенку? Просто научитесь спокойно и уравновешенно общаться с детьми. В любых ситуациях.</a:t>
            </a:r>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60648"/>
            <a:ext cx="8229600" cy="5865515"/>
          </a:xfrm>
        </p:spPr>
        <p:txBody>
          <a:bodyPr>
            <a:normAutofit fontScale="85000" lnSpcReduction="10000"/>
          </a:bodyPr>
          <a:lstStyle/>
          <a:p>
            <a:r>
              <a:rPr lang="ru-RU" b="1" dirty="0" smtClean="0"/>
              <a:t>4.</a:t>
            </a:r>
            <a:r>
              <a:rPr lang="ru-RU" dirty="0" smtClean="0"/>
              <a:t> Ребенок, круженный злостью, учится причинять боль. Жестокость по отношению к нему потом проявляется с его стороны по отношению к друзьям, животным. Задумывайтесь над своими словами, жестами и даже взглядами.</a:t>
            </a:r>
          </a:p>
          <a:p>
            <a:r>
              <a:rPr lang="ru-RU" b="1" dirty="0" smtClean="0"/>
              <a:t>5.</a:t>
            </a:r>
            <a:r>
              <a:rPr lang="ru-RU" dirty="0" smtClean="0"/>
              <a:t> Ребенок, окруженный непониманием, учится не слышать других. Не слышать он будет и Вас, родители. А затем и воспитателей, и учителей. Поэтому важно постоянно вслушиваться в его слова и входить в его положение.</a:t>
            </a:r>
          </a:p>
          <a:p>
            <a:r>
              <a:rPr lang="ru-RU" b="1" dirty="0" smtClean="0"/>
              <a:t>6.</a:t>
            </a:r>
            <a:r>
              <a:rPr lang="ru-RU" dirty="0" smtClean="0"/>
              <a:t> Ребенок, которого постоянно обманывают, сам учится врать. Поэтому если Вы пообещали, обязательно выполните обещание. В следующий раз и ребенок поступит так же с Вами.</a:t>
            </a:r>
          </a:p>
          <a:p>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04664"/>
            <a:ext cx="8229600" cy="5721499"/>
          </a:xfrm>
        </p:spPr>
        <p:txBody>
          <a:bodyPr>
            <a:normAutofit fontScale="92500"/>
          </a:bodyPr>
          <a:lstStyle/>
          <a:p>
            <a:r>
              <a:rPr lang="ru-RU" b="1" dirty="0" smtClean="0"/>
              <a:t>7.</a:t>
            </a:r>
            <a:r>
              <a:rPr lang="ru-RU" dirty="0" smtClean="0"/>
              <a:t> Ребенок, которого постоянно корят и подвергают позору, постоянно чувствует вину. Не акцентируйте слишком внимание на его ошибках, если они не такие уж и серьезные. И даже если стоит его немного поругать, то сделайте это наедине, не в присутствии других людей.</a:t>
            </a:r>
          </a:p>
          <a:p>
            <a:r>
              <a:rPr lang="ru-RU" b="1" dirty="0" smtClean="0"/>
              <a:t>8.</a:t>
            </a:r>
            <a:r>
              <a:rPr lang="ru-RU" dirty="0" smtClean="0"/>
              <a:t> А вот ребенок, окруженный поддержкой, и сам учится защищать. Он чувствует поддержку со стороны родителей, и в голове у него укладывается, что это правильного, и другого варианта и быть не может.</a:t>
            </a:r>
          </a:p>
          <a:p>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04664"/>
            <a:ext cx="8229600" cy="5721499"/>
          </a:xfrm>
        </p:spPr>
        <p:txBody>
          <a:bodyPr>
            <a:normAutofit/>
          </a:bodyPr>
          <a:lstStyle/>
          <a:p>
            <a:r>
              <a:rPr lang="ru-RU" b="1" dirty="0" smtClean="0"/>
              <a:t>9.</a:t>
            </a:r>
            <a:r>
              <a:rPr lang="ru-RU" dirty="0" smtClean="0"/>
              <a:t> Ребенок, получающий терпение со стороны родителей, тоже учится быть терпеливым. Он не будет требовать от Вас моментального приобретения обещанной игрушки или выполнения обещанного, если и Вы будете терпеливо относиться к его действиям.</a:t>
            </a:r>
          </a:p>
          <a:p>
            <a:r>
              <a:rPr lang="ru-RU" b="1" dirty="0" smtClean="0"/>
              <a:t>10.</a:t>
            </a:r>
            <a:r>
              <a:rPr lang="ru-RU" dirty="0" smtClean="0"/>
              <a:t> Хвалите ребенка чаще, и он научится не только быть уверенным в себе, но и хвалить других, что всегда приятно, не правда ли?</a:t>
            </a:r>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04664"/>
            <a:ext cx="8229600" cy="5721499"/>
          </a:xfrm>
        </p:spPr>
        <p:txBody>
          <a:bodyPr>
            <a:normAutofit lnSpcReduction="10000"/>
          </a:bodyPr>
          <a:lstStyle/>
          <a:p>
            <a:r>
              <a:rPr lang="ru-RU" b="1" dirty="0" smtClean="0"/>
              <a:t>11.</a:t>
            </a:r>
            <a:r>
              <a:rPr lang="ru-RU" dirty="0" smtClean="0"/>
              <a:t> Будьте честными с детьми, и они отплатят Вам тем же и научатся быть справедливыми.</a:t>
            </a:r>
          </a:p>
          <a:p>
            <a:r>
              <a:rPr lang="ru-RU" b="1" dirty="0" smtClean="0"/>
              <a:t>12.</a:t>
            </a:r>
            <a:r>
              <a:rPr lang="ru-RU" dirty="0" smtClean="0"/>
              <a:t> Одобряйте его поступки, и он научится уважать себя.</a:t>
            </a:r>
          </a:p>
          <a:p>
            <a:r>
              <a:rPr lang="ru-RU" b="1" dirty="0" smtClean="0"/>
              <a:t>13.</a:t>
            </a:r>
            <a:r>
              <a:rPr lang="ru-RU" dirty="0" smtClean="0"/>
              <a:t> Окружайте ребенка любовью, и он научится любить и дарить любовь окружающим.</a:t>
            </a:r>
          </a:p>
          <a:p>
            <a:r>
              <a:rPr lang="ru-RU" b="1" dirty="0" smtClean="0"/>
              <a:t>14.</a:t>
            </a:r>
            <a:r>
              <a:rPr lang="ru-RU" dirty="0" smtClean="0"/>
              <a:t> А ответственность за свои решения появится у него после того, как Вы предоставите ему свободу выбора.</a:t>
            </a:r>
          </a:p>
          <a:p>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r>
              <a:rPr lang="ru-RU" b="1" dirty="0" smtClean="0"/>
              <a:t>Семья</a:t>
            </a:r>
            <a:r>
              <a:rPr lang="ru-RU" dirty="0" smtClean="0"/>
              <a:t> – это очень большое и ответственное дело. Родители же руководят этим делом и отвечают за него перед обществом, перед своим счастьем и перед жизнью детей.</a:t>
            </a:r>
            <a:endParaRPr lang="ru-RU"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137</Words>
  <Application>Microsoft Office PowerPoint</Application>
  <PresentationFormat>Экран (4:3)</PresentationFormat>
  <Paragraphs>22</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Тема Office</vt:lpstr>
      <vt:lpstr>«Пример родителей – основное условие успешного воспитания культуры поведения у детей». </vt:lpstr>
      <vt:lpstr>Родительский пример</vt:lpstr>
      <vt:lpstr>У нас есть несколько рекомендаций для Вас:</vt:lpstr>
      <vt:lpstr>Слайд 4</vt:lpstr>
      <vt:lpstr>Слайд 5</vt:lpstr>
      <vt:lpstr>Слайд 6</vt:lpstr>
      <vt:lpstr>Слайд 7</vt:lpstr>
      <vt:lpstr>Слайд 8</vt:lpstr>
      <vt:lpstr>Слайд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«Пример родителей – основное условие успешного воспитания культуры поведения у детей». </dc:title>
  <dc:creator>ПСИХОЛОГ</dc:creator>
  <cp:lastModifiedBy>Пользователь Windows</cp:lastModifiedBy>
  <cp:revision>2</cp:revision>
  <dcterms:created xsi:type="dcterms:W3CDTF">2021-12-24T05:21:24Z</dcterms:created>
  <dcterms:modified xsi:type="dcterms:W3CDTF">2021-12-24T05:37:13Z</dcterms:modified>
</cp:coreProperties>
</file>