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ED86-EC60-4AFD-8342-C84F35D77EE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C3CB-4AFE-4028-8EA7-288A67C44AE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ED86-EC60-4AFD-8342-C84F35D77EE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C3CB-4AFE-4028-8EA7-288A67C44A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ED86-EC60-4AFD-8342-C84F35D77EE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C3CB-4AFE-4028-8EA7-288A67C44A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ED86-EC60-4AFD-8342-C84F35D77EE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C3CB-4AFE-4028-8EA7-288A67C44A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ED86-EC60-4AFD-8342-C84F35D77EE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C3CB-4AFE-4028-8EA7-288A67C44AE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ED86-EC60-4AFD-8342-C84F35D77EE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C3CB-4AFE-4028-8EA7-288A67C44A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ED86-EC60-4AFD-8342-C84F35D77EE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C3CB-4AFE-4028-8EA7-288A67C44A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ED86-EC60-4AFD-8342-C84F35D77EE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C3CB-4AFE-4028-8EA7-288A67C44A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ED86-EC60-4AFD-8342-C84F35D77EE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C3CB-4AFE-4028-8EA7-288A67C44A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ED86-EC60-4AFD-8342-C84F35D77EE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C3CB-4AFE-4028-8EA7-288A67C44AE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CED86-EC60-4AFD-8342-C84F35D77EE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B3DC3CB-4AFE-4028-8EA7-288A67C44AE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DCED86-EC60-4AFD-8342-C84F35D77EEE}" type="datetimeFigureOut">
              <a:rPr lang="ru-RU" smtClean="0"/>
              <a:t>12.01.2021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B3DC3CB-4AFE-4028-8EA7-288A67C44AED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edg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3488" cy="252028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FFFF00"/>
                </a:solidFill>
              </a:rPr>
              <a:t>Задачи</a:t>
            </a:r>
            <a:r>
              <a:rPr lang="ru-RU" i="1" dirty="0" smtClean="0">
                <a:solidFill>
                  <a:srgbClr val="FFFF00"/>
                </a:solidFill>
              </a:rPr>
              <a:t> </a:t>
            </a:r>
            <a:r>
              <a:rPr lang="ru-RU" i="1" dirty="0" smtClean="0">
                <a:solidFill>
                  <a:srgbClr val="FFFF00"/>
                </a:solidFill>
              </a:rPr>
              <a:t>семьи в воспитании </a:t>
            </a:r>
            <a:r>
              <a:rPr lang="ru-RU" i="1" dirty="0" smtClean="0">
                <a:solidFill>
                  <a:srgbClr val="FFFF00"/>
                </a:solidFill>
              </a:rPr>
              <a:t>и социализации старшего подростка</a:t>
            </a:r>
            <a:endParaRPr lang="ru-RU" i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06420" y="4581128"/>
            <a:ext cx="7854696" cy="1752600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solidFill>
                  <a:srgbClr val="FFFF00"/>
                </a:solidFill>
              </a:rPr>
              <a:t>Социальный педагог</a:t>
            </a:r>
          </a:p>
          <a:p>
            <a:r>
              <a:rPr lang="ru-RU" dirty="0" err="1" smtClean="0">
                <a:solidFill>
                  <a:srgbClr val="FFFF00"/>
                </a:solidFill>
              </a:rPr>
              <a:t>Красуцкая</a:t>
            </a:r>
            <a:r>
              <a:rPr lang="ru-RU" dirty="0" smtClean="0">
                <a:solidFill>
                  <a:srgbClr val="FFFF00"/>
                </a:solidFill>
              </a:rPr>
              <a:t> С. О.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344229"/>
            <a:ext cx="288032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514432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00B0F0"/>
                </a:solidFill>
              </a:rPr>
              <a:t>Внутрисемейные психологические факторы, имеющие воспитательное значение:</a:t>
            </a:r>
            <a:endParaRPr lang="ru-RU" sz="3200" b="1" i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Всегда находите время, чтобы уделить время подростку, поговорить с ним;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Интересоваться проблемами подростка и помогать развивать свои умения и таланты;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Уважать право подростка на собственное мнение;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Относиться к ребёнку как к равноправному партнёру, который просто пока что обладает меньшим жизненным опытом.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16832"/>
            <a:ext cx="4690864" cy="34563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dirty="0" smtClean="0"/>
              <a:t>         </a:t>
            </a:r>
            <a:r>
              <a:rPr lang="ru-RU" sz="3600" b="1" i="1" dirty="0" smtClean="0"/>
              <a:t>«Наши дети – это наша старость, плохое воспитание – это наше будущее горе, слёзы, это наша вина перед другими людьми, перед всей страной»</a:t>
            </a:r>
          </a:p>
          <a:p>
            <a:pPr algn="r">
              <a:buNone/>
            </a:pPr>
            <a:r>
              <a:rPr lang="ru-RU" dirty="0" smtClean="0"/>
              <a:t>А. Макаренко.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5568" y="2492896"/>
            <a:ext cx="367240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00B0F0"/>
                </a:solidFill>
              </a:rPr>
              <a:t>Цели: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5266928" cy="3509744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Выявление особенностей взаимоотношений между подростком и родителями;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Выявление психологических особенностей современных подростков;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Роль семьи в воспитании подростков;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Разработка принципов воспитания современных подростков.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3600" y="3861049"/>
            <a:ext cx="341652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B0F0"/>
                </a:solidFill>
              </a:rPr>
              <a:t>Современные подростки: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7067128" cy="3797776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«Дети нового тысячелетия» </a:t>
            </a:r>
            <a:r>
              <a:rPr lang="ru-RU" dirty="0" smtClean="0"/>
              <a:t>– юные существа, обладающие необычными психическими возможностями.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«Дети Света» </a:t>
            </a:r>
            <a:r>
              <a:rPr lang="ru-RU" dirty="0" smtClean="0"/>
              <a:t>– мировоззрение детей отличаются от привычного.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«телефонные Дети, Дети Индиго» </a:t>
            </a:r>
            <a:r>
              <a:rPr lang="ru-RU" dirty="0" smtClean="0"/>
              <a:t>- необычные дети, к которым </a:t>
            </a:r>
          </a:p>
          <a:p>
            <a:pPr>
              <a:buNone/>
            </a:pPr>
            <a:r>
              <a:rPr lang="ru-RU" dirty="0" smtClean="0"/>
              <a:t>   не прилипают общепринятые</a:t>
            </a:r>
          </a:p>
          <a:p>
            <a:pPr>
              <a:buNone/>
            </a:pPr>
            <a:r>
              <a:rPr lang="ru-RU" dirty="0" smtClean="0"/>
              <a:t>     стереотипы поведения.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581128"/>
            <a:ext cx="3089093" cy="206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4402832" cy="439248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b="1" i="1" dirty="0" smtClean="0">
                <a:solidFill>
                  <a:srgbClr val="FF0000"/>
                </a:solidFill>
              </a:rPr>
              <a:t>Здоровый ребёнок рождается с множеством творческих потенциалов. В процессе семейного воспитания, обучения потенциалы не только реализуются, но и под час и блокируются или самоблокируются под влиянием страха»</a:t>
            </a:r>
          </a:p>
          <a:p>
            <a:pPr algn="r">
              <a:buNone/>
            </a:pPr>
            <a:r>
              <a:rPr lang="ru-RU" dirty="0" smtClean="0"/>
              <a:t>Н.В. Кузьмин (2002 г.)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2420888"/>
            <a:ext cx="3384376" cy="2686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00B0F0"/>
                </a:solidFill>
              </a:rPr>
              <a:t>Причины: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6923112" cy="322171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Негативные перемены в обществе (реклама, насилие на ТВ, интернет)</a:t>
            </a:r>
          </a:p>
          <a:p>
            <a:r>
              <a:rPr lang="ru-RU" dirty="0" smtClean="0"/>
              <a:t>Родители в силу своей занятости, недостаточно внимания уделяют своим детям, а затем откупаются вседозволенностью из чувства вины перед детьми.</a:t>
            </a:r>
          </a:p>
          <a:p>
            <a:r>
              <a:rPr lang="ru-RU" dirty="0" smtClean="0"/>
              <a:t>Родители и педагоги не всегда используют современные методы работы с </a:t>
            </a:r>
          </a:p>
          <a:p>
            <a:pPr>
              <a:buNone/>
            </a:pPr>
            <a:r>
              <a:rPr lang="ru-RU" dirty="0" smtClean="0"/>
              <a:t>     подростками, а пользуются </a:t>
            </a:r>
          </a:p>
          <a:p>
            <a:pPr>
              <a:buNone/>
            </a:pPr>
            <a:r>
              <a:rPr lang="ru-RU" dirty="0" smtClean="0"/>
              <a:t>      устаревшими.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509120"/>
            <a:ext cx="2376264" cy="2065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B0F0"/>
                </a:solidFill>
              </a:rPr>
              <a:t>Методы воспитания в семье: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7571184" cy="3005688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Диктат;</a:t>
            </a:r>
          </a:p>
          <a:p>
            <a:r>
              <a:rPr lang="ru-RU" sz="4000" dirty="0" smtClean="0"/>
              <a:t>Опека;</a:t>
            </a:r>
          </a:p>
          <a:p>
            <a:r>
              <a:rPr lang="ru-RU" sz="4000" dirty="0" smtClean="0"/>
              <a:t>Сотрудничество;</a:t>
            </a:r>
          </a:p>
          <a:p>
            <a:r>
              <a:rPr lang="ru-RU" sz="4000" dirty="0" smtClean="0"/>
              <a:t>Невмешательство.</a:t>
            </a:r>
            <a:endParaRPr lang="ru-RU" sz="4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916832"/>
            <a:ext cx="3168352" cy="224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653136"/>
            <a:ext cx="3024336" cy="201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B0F0"/>
                </a:solidFill>
              </a:rPr>
              <a:t>Стили семейного воспитания: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5987008" cy="228560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Демократический;</a:t>
            </a:r>
          </a:p>
          <a:p>
            <a:r>
              <a:rPr lang="ru-RU" sz="3600" dirty="0" smtClean="0"/>
              <a:t>Авторитарный;</a:t>
            </a:r>
          </a:p>
          <a:p>
            <a:r>
              <a:rPr lang="ru-RU" sz="3600" dirty="0" smtClean="0"/>
              <a:t>Попустический.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712241"/>
            <a:ext cx="3342382" cy="25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rgbClr val="00B0F0"/>
                </a:solidFill>
              </a:rPr>
              <a:t>Принципы, чтобы добиться взаимопонимания:</a:t>
            </a:r>
            <a:endParaRPr lang="ru-RU" sz="4000" b="1" i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None/>
            </a:pPr>
            <a:r>
              <a:rPr lang="ru-RU" dirty="0" smtClean="0"/>
              <a:t>1) Если Вы будете кричать на подростка и приказывать ему, то, скорее всего, вы получите обратный эффект: подросток не будет выполнять приказ, возможно, даже будет проявлять агрессию.</a:t>
            </a:r>
          </a:p>
          <a:p>
            <a:pPr marL="514350" indent="-514350">
              <a:buNone/>
            </a:pPr>
            <a:r>
              <a:rPr lang="ru-RU" dirty="0" smtClean="0"/>
              <a:t>2) Подросткам нужна наша любовь, наше понимание. Росс </a:t>
            </a:r>
            <a:r>
              <a:rPr lang="ru-RU" dirty="0" err="1" smtClean="0"/>
              <a:t>Кэмпбелл</a:t>
            </a:r>
            <a:r>
              <a:rPr lang="ru-RU" dirty="0" smtClean="0"/>
              <a:t> пишет, что детей можно сравнивать с зеркалом. Они отражают любовь, но не начинают любить первыми (до 10 лет), если их одаривать любовью, они её возвращают. Если им ничего не даётся, то им нечего и возвращать.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147248" cy="1154392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rgbClr val="00B0F0"/>
                </a:solidFill>
              </a:rPr>
              <a:t>Принципы, чтобы добиться взаимопонимания: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3) В работе с современными подростками необходимо отказаться от наказаний. Современный метод работы с детьми – </a:t>
            </a:r>
            <a:r>
              <a:rPr lang="ru-RU" b="1" i="1" dirty="0" smtClean="0">
                <a:solidFill>
                  <a:srgbClr val="FF0000"/>
                </a:solidFill>
              </a:rPr>
              <a:t>сотрудничество.</a:t>
            </a:r>
          </a:p>
          <a:p>
            <a:pPr>
              <a:buNone/>
            </a:pPr>
            <a:r>
              <a:rPr lang="ru-RU" dirty="0" smtClean="0"/>
              <a:t>4) Психологи утверждают: чтобы восстановить контроль над ребёнком, ему необходимо давать время подумать: если ребёнку 4 года – дать 4 минуты, 15 лет – 15 минут и т.д., после этого подросток готов к беседе с Вами.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127</TotalTime>
  <Words>469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Задачи семьи в воспитании и социализации старшего подростка</vt:lpstr>
      <vt:lpstr>Цели:</vt:lpstr>
      <vt:lpstr>Современные подростки:</vt:lpstr>
      <vt:lpstr>Презентация PowerPoint</vt:lpstr>
      <vt:lpstr>Причины:</vt:lpstr>
      <vt:lpstr>Методы воспитания в семье:</vt:lpstr>
      <vt:lpstr>Стили семейного воспитания:</vt:lpstr>
      <vt:lpstr>Принципы, чтобы добиться взаимопонимания:</vt:lpstr>
      <vt:lpstr>Принципы, чтобы добиться взаимопонимания:</vt:lpstr>
      <vt:lpstr>Внутрисемейные психологические факторы, имеющие воспитательное значение: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семьи в воспитании современных подростков</dc:title>
  <dc:creator>Ольга</dc:creator>
  <cp:lastModifiedBy>RePack by Diakov</cp:lastModifiedBy>
  <cp:revision>15</cp:revision>
  <dcterms:created xsi:type="dcterms:W3CDTF">2015-11-30T08:07:39Z</dcterms:created>
  <dcterms:modified xsi:type="dcterms:W3CDTF">2021-01-12T12:09:52Z</dcterms:modified>
</cp:coreProperties>
</file>