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80" r:id="rId3"/>
    <p:sldId id="258" r:id="rId4"/>
    <p:sldId id="273" r:id="rId5"/>
    <p:sldId id="274" r:id="rId6"/>
    <p:sldId id="275" r:id="rId7"/>
    <p:sldId id="259" r:id="rId8"/>
    <p:sldId id="265" r:id="rId9"/>
    <p:sldId id="270" r:id="rId10"/>
    <p:sldId id="264" r:id="rId11"/>
    <p:sldId id="281" r:id="rId12"/>
    <p:sldId id="282" r:id="rId13"/>
    <p:sldId id="285" r:id="rId14"/>
    <p:sldId id="290" r:id="rId15"/>
    <p:sldId id="286" r:id="rId16"/>
    <p:sldId id="292" r:id="rId17"/>
    <p:sldId id="293" r:id="rId18"/>
    <p:sldId id="294" r:id="rId19"/>
    <p:sldId id="291" r:id="rId20"/>
    <p:sldId id="289" r:id="rId21"/>
  </p:sldIdLst>
  <p:sldSz cx="9144000" cy="6858000" type="screen4x3"/>
  <p:notesSz cx="6813550" cy="9948863"/>
  <p:custDataLst>
    <p:tags r:id="rId2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00"/>
    <a:srgbClr val="66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3060" autoAdjust="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EA2A7-280D-484A-86D1-1B53C0295F52}" type="datetimeFigureOut">
              <a:rPr lang="ru-RU"/>
              <a:pPr>
                <a:defRPr/>
              </a:pPr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85C29-B992-4BBA-B4DD-338911091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54639-0319-4B3C-8FA9-9F87CFAA613F}" type="datetimeFigureOut">
              <a:rPr lang="ru-RU"/>
              <a:pPr>
                <a:defRPr/>
              </a:pPr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7EB1D-332F-4C0F-A431-9087356EF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300AB-AFE3-4A26-8B46-020E941E2CB3}" type="datetimeFigureOut">
              <a:rPr lang="ru-RU"/>
              <a:pPr>
                <a:defRPr/>
              </a:pPr>
              <a:t>17.11.2025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F77F-E7C4-4FC9-82CE-741F16BD47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D2B66-8949-4E92-84F2-BF4FA5D60A47}" type="datetimeFigureOut">
              <a:rPr lang="ru-RU"/>
              <a:pPr>
                <a:defRPr/>
              </a:pPr>
              <a:t>17.11.2025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B954B-4038-4B7B-BD31-8E69D0ED5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69100" y="66675"/>
            <a:ext cx="2336800" cy="67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2382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65938" y="6100763"/>
            <a:ext cx="21431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9884E2-181D-4AE9-ADC9-69BB142E5B47}" type="datetimeFigureOut">
              <a:rPr lang="ru-RU"/>
              <a:pPr>
                <a:defRPr/>
              </a:pPr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AA7BA5-3619-4A14-855E-E7068BDD8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83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685" r:id="rId3"/>
    <p:sldLayoutId id="2147483688" r:id="rId4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cs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33375"/>
            <a:ext cx="8767763" cy="1079500"/>
          </a:xfrm>
        </p:spPr>
        <p:txBody>
          <a:bodyPr/>
          <a:lstStyle/>
          <a:p>
            <a:pPr algn="ctr" eaLnBrk="1" hangingPunct="1"/>
            <a:r>
              <a:rPr lang="ru-RU" sz="4400" smtClean="0">
                <a:solidFill>
                  <a:srgbClr val="6600FF"/>
                </a:solidFill>
                <a:latin typeface="Times New Roman" pitchFamily="18" charset="0"/>
              </a:rPr>
              <a:t>«Один день из жизни семьи... Дружной »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1484313"/>
            <a:ext cx="3857625" cy="510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250825" y="333375"/>
            <a:ext cx="8893175" cy="1325563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C0000"/>
                </a:solidFill>
              </a:rPr>
              <a:t>В здоровом теле – здоровый дух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88" y="1844675"/>
            <a:ext cx="7886700" cy="174783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ts val="1100"/>
              <a:buFont typeface="Arial" charset="0"/>
              <a:buNone/>
            </a:pPr>
            <a:r>
              <a:rPr lang="ru-RU" smtClean="0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Папа ехал на велосипеде 4 ч со скоростью 15 км/ч. Интересно за какое время он прошёл бы такое же расстояние пешком, если бы шёл со скоростью 6 км/ч?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 t="17120" b="22955"/>
          <a:stretch>
            <a:fillRect/>
          </a:stretch>
        </p:blipFill>
        <p:spPr bwMode="auto">
          <a:xfrm>
            <a:off x="1417638" y="3708400"/>
            <a:ext cx="630872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0"/>
            <a:ext cx="8135938" cy="1325563"/>
          </a:xfrm>
        </p:spPr>
        <p:txBody>
          <a:bodyPr/>
          <a:lstStyle/>
          <a:p>
            <a:pPr algn="ctr"/>
            <a:r>
              <a:rPr lang="ru-RU" altLang="ru-RU" sz="4000" smtClean="0">
                <a:solidFill>
                  <a:srgbClr val="C00000"/>
                </a:solidFill>
                <a:latin typeface="Arial" charset="0"/>
              </a:rPr>
              <a:t>Ситуация в супермаркете: </a:t>
            </a:r>
            <a:br>
              <a:rPr lang="ru-RU" altLang="ru-RU" sz="4000" smtClean="0">
                <a:solidFill>
                  <a:srgbClr val="C00000"/>
                </a:solidFill>
                <a:latin typeface="Arial" charset="0"/>
              </a:rPr>
            </a:br>
            <a:r>
              <a:rPr lang="ru-RU" altLang="ru-RU" sz="4000" smtClean="0">
                <a:solidFill>
                  <a:srgbClr val="C00000"/>
                </a:solidFill>
                <a:latin typeface="Arial" charset="0"/>
              </a:rPr>
              <a:t>«Рекламная акция</a:t>
            </a:r>
            <a:r>
              <a:rPr lang="ru-RU" altLang="ru-RU" sz="4000" smtClean="0">
                <a:solidFill>
                  <a:srgbClr val="C00000"/>
                </a:solidFill>
              </a:rPr>
              <a:t>»</a:t>
            </a:r>
            <a:r>
              <a:rPr lang="ru-RU" altLang="ru-RU" sz="280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8436" name="Содержимое 2"/>
          <p:cNvSpPr>
            <a:spLocks noGrp="1"/>
          </p:cNvSpPr>
          <p:nvPr>
            <p:ph idx="4294967295"/>
          </p:nvPr>
        </p:nvSpPr>
        <p:spPr>
          <a:xfrm>
            <a:off x="0" y="1484313"/>
            <a:ext cx="5689600" cy="5589587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altLang="ru-RU" smtClean="0"/>
              <a:t>      В супермаркете проходит рекламная акция: заплатив за две шоколадки, покупатель получает три шоколадки (одна шоколадка в подарок). Шоколадка стоит 35 рублей.  Какое наибольшее число шоколадок можно получить для Маши на 200 рублей? 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print"/>
          <a:srcRect l="27672" t="21289" r="48524" b="15364"/>
          <a:stretch>
            <a:fillRect/>
          </a:stretch>
        </p:blipFill>
        <p:spPr bwMode="auto">
          <a:xfrm>
            <a:off x="6046788" y="1773238"/>
            <a:ext cx="3097212" cy="463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188" y="549275"/>
            <a:ext cx="8208962" cy="1295400"/>
          </a:xfrm>
        </p:spPr>
        <p:txBody>
          <a:bodyPr/>
          <a:lstStyle/>
          <a:p>
            <a:pPr algn="just"/>
            <a:r>
              <a:rPr lang="ru-RU" altLang="ru-RU" sz="3200" i="1" smtClean="0">
                <a:solidFill>
                  <a:srgbClr val="C00000"/>
                </a:solidFill>
              </a:rPr>
              <a:t/>
            </a:r>
            <a:br>
              <a:rPr lang="ru-RU" altLang="ru-RU" sz="3200" i="1" smtClean="0">
                <a:solidFill>
                  <a:srgbClr val="C00000"/>
                </a:solidFill>
              </a:rPr>
            </a:br>
            <a:r>
              <a:rPr lang="ru-RU" altLang="ru-RU" sz="3200" i="1" smtClean="0">
                <a:solidFill>
                  <a:srgbClr val="C00000"/>
                </a:solidFill>
                <a:latin typeface="Arial" charset="0"/>
              </a:rPr>
              <a:t>Ситуация: «Ремонт в квартире»</a:t>
            </a:r>
            <a:br>
              <a:rPr lang="ru-RU" altLang="ru-RU" sz="3200" i="1" smtClean="0">
                <a:solidFill>
                  <a:srgbClr val="C00000"/>
                </a:solidFill>
                <a:latin typeface="Arial" charset="0"/>
              </a:rPr>
            </a:br>
            <a:r>
              <a:rPr lang="ru-RU" altLang="ru-RU" sz="3200" i="1" smtClean="0">
                <a:solidFill>
                  <a:srgbClr val="C00000"/>
                </a:solidFill>
                <a:latin typeface="Arial" charset="0"/>
              </a:rPr>
              <a:t> Папа решил сделать маме сюрприз и купил  17 рулонов обоев для ремонта</a:t>
            </a:r>
            <a:r>
              <a:rPr lang="ru-RU" altLang="ru-RU" sz="320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ru-RU" altLang="ru-RU" sz="3200" i="1" smtClean="0">
                <a:solidFill>
                  <a:srgbClr val="C00000"/>
                </a:solidFill>
                <a:latin typeface="Arial" charset="0"/>
              </a:rPr>
              <a:t>квартиры</a:t>
            </a:r>
            <a:r>
              <a:rPr lang="ru-RU" altLang="ru-RU" sz="3200" i="1" smtClean="0">
                <a:latin typeface="Arial" charset="0"/>
              </a:rPr>
              <a:t/>
            </a:r>
            <a:br>
              <a:rPr lang="ru-RU" altLang="ru-RU" sz="3200" i="1" smtClean="0">
                <a:latin typeface="Arial" charset="0"/>
              </a:rPr>
            </a:br>
            <a:endParaRPr lang="ru-RU" altLang="ru-RU" sz="3200" i="1" smtClean="0">
              <a:latin typeface="Arial" charset="0"/>
            </a:endParaRPr>
          </a:p>
        </p:txBody>
      </p:sp>
      <p:sp>
        <p:nvSpPr>
          <p:cNvPr id="19460" name="Содержимое 2"/>
          <p:cNvSpPr>
            <a:spLocks noGrp="1"/>
          </p:cNvSpPr>
          <p:nvPr>
            <p:ph idx="4294967295"/>
          </p:nvPr>
        </p:nvSpPr>
        <p:spPr>
          <a:xfrm>
            <a:off x="323850" y="2420938"/>
            <a:ext cx="7767638" cy="3770312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altLang="ru-RU" smtClean="0"/>
              <a:t>Сколько пачек обойного клея нужно купить, если одна пачка клея рассчитана на 5 рулонов?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/>
          <a:srcRect l="12372" t="22374" r="37823" b="21527"/>
          <a:stretch>
            <a:fillRect/>
          </a:stretch>
        </p:blipFill>
        <p:spPr bwMode="auto">
          <a:xfrm>
            <a:off x="4211638" y="3860800"/>
            <a:ext cx="431958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348038" y="692150"/>
            <a:ext cx="5040312" cy="1008063"/>
          </a:xfrm>
        </p:spPr>
        <p:txBody>
          <a:bodyPr/>
          <a:lstStyle/>
          <a:p>
            <a:pPr algn="just"/>
            <a:r>
              <a:rPr lang="ru-RU" altLang="ru-RU" sz="2800" i="1" smtClean="0">
                <a:solidFill>
                  <a:srgbClr val="C00000"/>
                </a:solidFill>
              </a:rPr>
              <a:t>Ситуация: «Отдых летом»</a:t>
            </a:r>
            <a:br>
              <a:rPr lang="ru-RU" altLang="ru-RU" sz="2800" i="1" smtClean="0">
                <a:solidFill>
                  <a:srgbClr val="C00000"/>
                </a:solidFill>
              </a:rPr>
            </a:br>
            <a:r>
              <a:rPr lang="ru-RU" altLang="ru-RU" sz="2800" smtClean="0">
                <a:solidFill>
                  <a:schemeClr val="bg1"/>
                </a:solidFill>
              </a:rPr>
              <a:t/>
            </a:r>
            <a:br>
              <a:rPr lang="ru-RU" altLang="ru-RU" sz="2800" smtClean="0">
                <a:solidFill>
                  <a:schemeClr val="bg1"/>
                </a:solidFill>
              </a:rPr>
            </a:br>
            <a:endParaRPr lang="ru-RU" altLang="ru-RU" sz="2800" i="1" smtClean="0">
              <a:solidFill>
                <a:schemeClr val="bg1"/>
              </a:solidFill>
            </a:endParaRPr>
          </a:p>
        </p:txBody>
      </p:sp>
      <p:sp>
        <p:nvSpPr>
          <p:cNvPr id="22532" name="Содержимое 2"/>
          <p:cNvSpPr>
            <a:spLocks noGrp="1"/>
          </p:cNvSpPr>
          <p:nvPr>
            <p:ph idx="4294967295"/>
          </p:nvPr>
        </p:nvSpPr>
        <p:spPr>
          <a:xfrm>
            <a:off x="0" y="1268413"/>
            <a:ext cx="8964613" cy="5589587"/>
          </a:xfrm>
        </p:spPr>
        <p:txBody>
          <a:bodyPr/>
          <a:lstStyle/>
          <a:p>
            <a:pPr algn="just">
              <a:spcBef>
                <a:spcPct val="0"/>
              </a:spcBef>
              <a:buFont typeface="Arial" charset="0"/>
              <a:buNone/>
            </a:pPr>
            <a:r>
              <a:rPr lang="ru-RU" altLang="ru-RU" smtClean="0">
                <a:latin typeface="Times New Roman" pitchFamily="18" charset="0"/>
              </a:rPr>
              <a:t>			Семья из четырех человек планирует поездку из Евпатории Москву. Можно ехать поездом, а можно – на своей машине.</a:t>
            </a:r>
          </a:p>
          <a:p>
            <a:pPr algn="just">
              <a:spcBef>
                <a:spcPct val="0"/>
              </a:spcBef>
              <a:buFont typeface="Arial" charset="0"/>
              <a:buNone/>
            </a:pPr>
            <a:r>
              <a:rPr lang="ru-RU" altLang="ru-RU" smtClean="0">
                <a:latin typeface="Times New Roman" pitchFamily="18" charset="0"/>
              </a:rPr>
              <a:t>  Билет на поезд на одного человека стоит 3500 рублей. </a:t>
            </a:r>
          </a:p>
          <a:p>
            <a:pPr algn="just">
              <a:spcBef>
                <a:spcPct val="0"/>
              </a:spcBef>
              <a:buFont typeface="Arial" charset="0"/>
              <a:buNone/>
            </a:pPr>
            <a:r>
              <a:rPr lang="ru-RU" altLang="ru-RU" smtClean="0">
                <a:latin typeface="Times New Roman" pitchFamily="18" charset="0"/>
              </a:rPr>
              <a:t>            Автомобиль расходует 8 литров бензина на 100 километров пути, расстояние по шоссе равно 1200 км, а цена бензина  - 80 руб. за литр. </a:t>
            </a:r>
          </a:p>
          <a:p>
            <a:pPr algn="just">
              <a:spcBef>
                <a:spcPct val="0"/>
              </a:spcBef>
              <a:buFont typeface="Arial" charset="0"/>
              <a:buNone/>
            </a:pPr>
            <a:endParaRPr lang="ru-RU" altLang="ru-RU" smtClean="0">
              <a:latin typeface="Times New Roman" pitchFamily="18" charset="0"/>
            </a:endParaRPr>
          </a:p>
          <a:p>
            <a:pPr algn="just">
              <a:spcBef>
                <a:spcPct val="0"/>
              </a:spcBef>
              <a:buFont typeface="Arial" charset="0"/>
              <a:buNone/>
            </a:pPr>
            <a:r>
              <a:rPr lang="ru-RU" altLang="ru-RU" smtClean="0">
                <a:latin typeface="Times New Roman" pitchFamily="18" charset="0"/>
              </a:rPr>
              <a:t>               Сколько рублей будет стоить самая дешевая поездка  для этой семьи, если поедут все четверо?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xfrm>
            <a:off x="395288" y="260350"/>
            <a:ext cx="8497887" cy="6337300"/>
          </a:xfrm>
        </p:spPr>
        <p:txBody>
          <a:bodyPr/>
          <a:lstStyle/>
          <a:p>
            <a:pPr algn="ctr">
              <a:lnSpc>
                <a:spcPct val="70000"/>
              </a:lnSpc>
              <a:buFont typeface="Arial" charset="0"/>
              <a:buNone/>
            </a:pPr>
            <a:r>
              <a:rPr lang="ru-RU" sz="3200" b="1" smtClean="0">
                <a:solidFill>
                  <a:srgbClr val="6600FF"/>
                </a:solidFill>
              </a:rPr>
              <a:t>Расчет бюджета семьи на месяц</a:t>
            </a:r>
          </a:p>
          <a:p>
            <a:pPr algn="ctr">
              <a:lnSpc>
                <a:spcPct val="70000"/>
              </a:lnSpc>
              <a:buFont typeface="Arial" charset="0"/>
              <a:buNone/>
            </a:pPr>
            <a:endParaRPr lang="ru-RU" sz="3200" b="1" smtClean="0">
              <a:solidFill>
                <a:srgbClr val="6600FF"/>
              </a:solidFill>
            </a:endParaRP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ru-RU" sz="2000" smtClean="0"/>
              <a:t>1. Расходы на питание 					</a:t>
            </a:r>
            <a:r>
              <a:rPr lang="ru-RU" sz="2000" b="1" smtClean="0">
                <a:solidFill>
                  <a:srgbClr val="CC0000"/>
                </a:solidFill>
              </a:rPr>
              <a:t>30 тыс. руб.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ru-RU" sz="2000" smtClean="0"/>
              <a:t>2. Коммунальные платежи (электричество, газ, вода-холодная/горячая)					 </a:t>
            </a:r>
            <a:r>
              <a:rPr lang="ru-RU" sz="2000" b="1" smtClean="0">
                <a:solidFill>
                  <a:srgbClr val="CC0000"/>
                </a:solidFill>
              </a:rPr>
              <a:t>5 тыс. руб.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ru-RU" sz="2000" smtClean="0"/>
              <a:t>3. Ежемесячный платёж в банк по кредиту (включая проценты), который взяли на 5 лет для покупки автомобиля	</a:t>
            </a:r>
            <a:r>
              <a:rPr lang="ru-RU" sz="2000" b="1" smtClean="0">
                <a:solidFill>
                  <a:srgbClr val="CC0000"/>
                </a:solidFill>
              </a:rPr>
              <a:t>20 тыс. руб.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ru-RU" sz="2000" smtClean="0"/>
              <a:t>4. Расходы на текущие хозяйственные нужды, в том числе покупку  предметов личной гигиены, косметики	            </a:t>
            </a:r>
            <a:r>
              <a:rPr lang="ru-RU" sz="2000" b="1" smtClean="0">
                <a:solidFill>
                  <a:srgbClr val="CC0000"/>
                </a:solidFill>
              </a:rPr>
              <a:t>5 тыс. руб.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ru-RU" sz="2000" smtClean="0"/>
              <a:t>5. Покупка лекарств для дедушки 	                           </a:t>
            </a:r>
            <a:r>
              <a:rPr lang="ru-RU" sz="2000" b="1" smtClean="0">
                <a:solidFill>
                  <a:srgbClr val="CC0000"/>
                </a:solidFill>
              </a:rPr>
              <a:t>13 тыс. руб.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ru-RU" sz="2000" smtClean="0"/>
              <a:t>6. Расходы на проезд в общественном транспорте, бензин </a:t>
            </a:r>
            <a:r>
              <a:rPr lang="ru-RU" sz="2000" b="1" smtClean="0">
                <a:solidFill>
                  <a:srgbClr val="CC0000"/>
                </a:solidFill>
              </a:rPr>
              <a:t>4тыс. руб.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ru-RU" sz="2000" smtClean="0"/>
              <a:t>7. Покупка маме нового ноутбука			 </a:t>
            </a:r>
            <a:r>
              <a:rPr lang="ru-RU" sz="2000" b="1" smtClean="0">
                <a:solidFill>
                  <a:srgbClr val="CC0000"/>
                </a:solidFill>
              </a:rPr>
              <a:t>25 тыс. руб. 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ru-RU" sz="2000" smtClean="0"/>
              <a:t>8. Личные расходы дочери 		                               </a:t>
            </a:r>
            <a:r>
              <a:rPr lang="ru-RU" sz="2000" b="1" smtClean="0">
                <a:solidFill>
                  <a:srgbClr val="CC0000"/>
                </a:solidFill>
              </a:rPr>
              <a:t>3 тыс. руб.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ru-RU" sz="2000" smtClean="0"/>
              <a:t>9. Оплата спортивной секции сына 	     		</a:t>
            </a:r>
            <a:r>
              <a:rPr lang="ru-RU" sz="2000" b="1" smtClean="0">
                <a:solidFill>
                  <a:srgbClr val="CC0000"/>
                </a:solidFill>
              </a:rPr>
              <a:t>5 тыс. руб.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ru-RU" sz="2000" smtClean="0"/>
              <a:t>10. Карманные расходы сына 				</a:t>
            </a:r>
            <a:r>
              <a:rPr lang="ru-RU" sz="2000" b="1" smtClean="0">
                <a:solidFill>
                  <a:srgbClr val="CC0000"/>
                </a:solidFill>
              </a:rPr>
              <a:t>1 тыс. руб.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ru-RU" sz="2000" smtClean="0"/>
              <a:t>11. Подарок дяде на юбилей 				</a:t>
            </a:r>
            <a:r>
              <a:rPr lang="ru-RU" sz="2000" b="1" smtClean="0">
                <a:solidFill>
                  <a:srgbClr val="CC0000"/>
                </a:solidFill>
              </a:rPr>
              <a:t>5 тыс. руб.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ru-RU" sz="2000" smtClean="0"/>
              <a:t>12. Воскресные поездки всей семьёй на отдых за город     </a:t>
            </a:r>
            <a:r>
              <a:rPr lang="ru-RU" sz="2000" b="1" smtClean="0">
                <a:solidFill>
                  <a:srgbClr val="CC0000"/>
                </a:solidFill>
              </a:rPr>
              <a:t>11 тыс. 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нутый угол 6"/>
          <p:cNvSpPr/>
          <p:nvPr/>
        </p:nvSpPr>
        <p:spPr>
          <a:xfrm flipH="1">
            <a:off x="468313" y="1125538"/>
            <a:ext cx="3671887" cy="2089150"/>
          </a:xfrm>
          <a:prstGeom prst="foldedCorner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ru-RU" b="1">
              <a:solidFill>
                <a:srgbClr val="FFFFFF"/>
              </a:solidFill>
            </a:endParaRPr>
          </a:p>
          <a:p>
            <a:pPr algn="just"/>
            <a:r>
              <a:rPr lang="ru-RU" b="1" u="sng">
                <a:solidFill>
                  <a:srgbClr val="FFFFFF"/>
                </a:solidFill>
              </a:rPr>
              <a:t>Портной, закройщик, модельер </a:t>
            </a:r>
            <a:r>
              <a:rPr lang="ru-RU">
                <a:solidFill>
                  <a:srgbClr val="FFFFFF"/>
                </a:solidFill>
              </a:rPr>
              <a:t>должен уметь  правильно снимать мерки, рассчитывать расход ткани для пошива, строить чертежи, выкройки, пользоваться современным оборудованием для шитья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381994" y="411460"/>
            <a:ext cx="6120679" cy="648073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n>
                  <a:solidFill>
                    <a:schemeClr val="accent2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Математика в профессии</a:t>
            </a:r>
          </a:p>
        </p:txBody>
      </p:sp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2" cstate="print"/>
          <a:srcRect l="14861" t="9570" r="37543" b="26454"/>
          <a:stretch>
            <a:fillRect/>
          </a:stretch>
        </p:blipFill>
        <p:spPr bwMode="auto">
          <a:xfrm>
            <a:off x="3851275" y="3021013"/>
            <a:ext cx="5076825" cy="383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Прямоугольник с двумя скругленными противолежащими углами 8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260350"/>
            <a:ext cx="6364288" cy="1096963"/>
          </a:xfrm>
        </p:spPr>
      </p:pic>
      <p:sp>
        <p:nvSpPr>
          <p:cNvPr id="8" name="Загнутый угол 7"/>
          <p:cNvSpPr/>
          <p:nvPr/>
        </p:nvSpPr>
        <p:spPr>
          <a:xfrm flipH="1">
            <a:off x="323850" y="1484313"/>
            <a:ext cx="4211638" cy="2232025"/>
          </a:xfrm>
          <a:prstGeom prst="foldedCorner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ru-RU">
              <a:solidFill>
                <a:srgbClr val="FFFFFF"/>
              </a:solidFill>
            </a:endParaRPr>
          </a:p>
          <a:p>
            <a:pPr algn="just"/>
            <a:r>
              <a:rPr lang="ru-RU" b="1" u="sng">
                <a:solidFill>
                  <a:srgbClr val="FFFFFF"/>
                </a:solidFill>
              </a:rPr>
              <a:t>Строителю</a:t>
            </a:r>
            <a:r>
              <a:rPr lang="ru-RU">
                <a:solidFill>
                  <a:srgbClr val="FFFFFF"/>
                </a:solidFill>
              </a:rPr>
              <a:t> знание математики нужно, чтобы правильно читать чертежи, знать  и уметь рассчитывать состав строительных смесей</a:t>
            </a:r>
          </a:p>
        </p:txBody>
      </p:sp>
      <p:pic>
        <p:nvPicPr>
          <p:cNvPr id="29702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l="15590" t="21964" r="38831" b="23422"/>
          <a:stretch>
            <a:fillRect/>
          </a:stretch>
        </p:blipFill>
        <p:spPr>
          <a:xfrm>
            <a:off x="3851275" y="3068638"/>
            <a:ext cx="5040313" cy="3395662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Прямоугольник с двумя скругленными противолежащими углами 8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260350"/>
            <a:ext cx="6364288" cy="1096963"/>
          </a:xfrm>
        </p:spPr>
      </p:pic>
      <p:sp>
        <p:nvSpPr>
          <p:cNvPr id="4" name="Загнутый угол 3"/>
          <p:cNvSpPr/>
          <p:nvPr/>
        </p:nvSpPr>
        <p:spPr>
          <a:xfrm>
            <a:off x="323850" y="1268413"/>
            <a:ext cx="3455988" cy="2592387"/>
          </a:xfrm>
          <a:prstGeom prst="foldedCorner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ru-RU">
              <a:solidFill>
                <a:srgbClr val="FFFFFF"/>
              </a:solidFill>
            </a:endParaRPr>
          </a:p>
          <a:p>
            <a:pPr algn="just"/>
            <a:r>
              <a:rPr lang="ru-RU" b="1" u="sng">
                <a:solidFill>
                  <a:srgbClr val="FFFFFF"/>
                </a:solidFill>
              </a:rPr>
              <a:t>Архитектор</a:t>
            </a:r>
            <a:r>
              <a:rPr lang="ru-RU">
                <a:solidFill>
                  <a:srgbClr val="FFFFFF"/>
                </a:solidFill>
              </a:rPr>
              <a:t> должен уметь чертить и владеть навыками математических расчётов и моделирований, правильно рассчитать материалы.</a:t>
            </a:r>
          </a:p>
          <a:p>
            <a:pPr algn="just"/>
            <a:r>
              <a:rPr lang="ru-RU">
                <a:solidFill>
                  <a:srgbClr val="FFFFFF"/>
                </a:solidFill>
              </a:rPr>
              <a:t>     Его задача правильно и безопасно спроектировать здание. От его работы зависит  жизнь других людей</a:t>
            </a:r>
          </a:p>
        </p:txBody>
      </p:sp>
      <p:pic>
        <p:nvPicPr>
          <p:cNvPr id="30726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l="9067" t="20285" r="31384" b="21780"/>
          <a:stretch>
            <a:fillRect/>
          </a:stretch>
        </p:blipFill>
        <p:spPr>
          <a:xfrm>
            <a:off x="3348038" y="3532188"/>
            <a:ext cx="5472112" cy="2994025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Прямоугольник с двумя скругленными противолежащими углами 8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260350"/>
            <a:ext cx="6364288" cy="1096963"/>
          </a:xfrm>
          <a:noFill/>
          <a:ln/>
        </p:spPr>
      </p:pic>
      <p:sp>
        <p:nvSpPr>
          <p:cNvPr id="10" name="Загнутый угол 9"/>
          <p:cNvSpPr/>
          <p:nvPr/>
        </p:nvSpPr>
        <p:spPr>
          <a:xfrm flipH="1">
            <a:off x="323850" y="1196975"/>
            <a:ext cx="3960813" cy="2303463"/>
          </a:xfrm>
          <a:prstGeom prst="foldedCorner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ru-RU" b="1">
              <a:solidFill>
                <a:srgbClr val="FFFFFF"/>
              </a:solidFill>
            </a:endParaRPr>
          </a:p>
          <a:p>
            <a:pPr algn="just"/>
            <a:r>
              <a:rPr lang="ru-RU" b="1" u="sng">
                <a:solidFill>
                  <a:srgbClr val="FFFFFF"/>
                </a:solidFill>
              </a:rPr>
              <a:t>Парикмахеру</a:t>
            </a:r>
            <a:r>
              <a:rPr lang="ru-RU" b="1">
                <a:solidFill>
                  <a:srgbClr val="FFFFFF"/>
                </a:solidFill>
              </a:rPr>
              <a:t> </a:t>
            </a:r>
            <a:r>
              <a:rPr lang="ru-RU">
                <a:solidFill>
                  <a:srgbClr val="FFFFFF"/>
                </a:solidFill>
              </a:rPr>
              <a:t>нужно знать симметрию, асимметрию, пропорции, углы, их градусные меры, уметь читать схемы причесок, рассчитывать доли препаратов при окраске волос</a:t>
            </a:r>
          </a:p>
        </p:txBody>
      </p:sp>
      <p:pic>
        <p:nvPicPr>
          <p:cNvPr id="31750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l="10933" t="17001" r="34175" b="18460"/>
          <a:stretch>
            <a:fillRect/>
          </a:stretch>
        </p:blipFill>
        <p:spPr>
          <a:xfrm>
            <a:off x="3779838" y="3311525"/>
            <a:ext cx="5364162" cy="3546475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Прямоугольник с двумя скругленными противолежащими углами 8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0"/>
            <a:ext cx="6364288" cy="1096963"/>
          </a:xfrm>
        </p:spPr>
      </p:pic>
      <p:sp>
        <p:nvSpPr>
          <p:cNvPr id="28677" name="Загнутый угол 5"/>
          <p:cNvSpPr>
            <a:spLocks noGrp="1" noChangeArrowheads="1"/>
          </p:cNvSpPr>
          <p:nvPr>
            <p:ph type="body" idx="1"/>
          </p:nvPr>
        </p:nvSpPr>
        <p:spPr>
          <a:xfrm flipH="1">
            <a:off x="250825" y="908050"/>
            <a:ext cx="4895850" cy="2892425"/>
          </a:xfrm>
          <a:prstGeom prst="foldedCorner">
            <a:avLst>
              <a:gd name="adj" fmla="val 16667"/>
            </a:avLst>
          </a:prstGeom>
          <a:solidFill>
            <a:schemeClr val="accent2"/>
          </a:solidFill>
          <a:ln w="25400" algn="ctr">
            <a:solidFill>
              <a:srgbClr val="C00000"/>
            </a:solidFill>
            <a:round/>
          </a:ln>
        </p:spPr>
        <p:txBody>
          <a:bodyPr/>
          <a:lstStyle/>
          <a:p>
            <a:pPr>
              <a:lnSpc>
                <a:spcPct val="70000"/>
              </a:lnSpc>
            </a:pPr>
            <a:endParaRPr lang="ru-RU" sz="2000" b="1" smtClean="0"/>
          </a:p>
          <a:p>
            <a:pPr>
              <a:lnSpc>
                <a:spcPct val="70000"/>
              </a:lnSpc>
            </a:pPr>
            <a:r>
              <a:rPr lang="ru-RU" sz="2000" b="1" u="sng" smtClean="0"/>
              <a:t>Врач </a:t>
            </a:r>
            <a:r>
              <a:rPr lang="ru-RU" sz="2000" smtClean="0"/>
              <a:t> должен правильно поставить диагноз, назначить лечение, учитывая многие показатели: температуру, пульс, артериальное давление, результаты анализов; он должен уметь правильно рассчитать дозы препаратов, чтобы они были совместимы, и лекарства не навредили человеку</a:t>
            </a: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 cstate="print"/>
          <a:srcRect l="16789" t="19423" r="37274" b="21527"/>
          <a:stretch>
            <a:fillRect/>
          </a:stretch>
        </p:blipFill>
        <p:spPr bwMode="auto">
          <a:xfrm>
            <a:off x="3995738" y="3136900"/>
            <a:ext cx="5148262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8858" t="21658" r="30820" b="22614"/>
          <a:stretch>
            <a:fillRect/>
          </a:stretch>
        </p:blipFill>
        <p:spPr bwMode="auto">
          <a:xfrm>
            <a:off x="250825" y="981075"/>
            <a:ext cx="8605838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3348038" y="549275"/>
            <a:ext cx="5438775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Разве ты не заметил, что способный к математике изощрен во всех науках ?</a:t>
            </a:r>
          </a:p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                                         Платон</a:t>
            </a:r>
          </a:p>
          <a:p>
            <a:endParaRPr lang="ru-RU" sz="2800" b="1" i="1"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   Математику уже затем учить надо, что она ум в порядок приводит.</a:t>
            </a:r>
          </a:p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                            М.В. Ломоносов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0"/>
            <a:ext cx="2671762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 cstate="print"/>
          <a:srcRect r="-5159" b="7275"/>
          <a:stretch>
            <a:fillRect/>
          </a:stretch>
        </p:blipFill>
        <p:spPr bwMode="auto">
          <a:xfrm>
            <a:off x="539750" y="3279775"/>
            <a:ext cx="2879725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0825" y="333375"/>
            <a:ext cx="8893175" cy="1325563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CC0000"/>
                </a:solidFill>
              </a:rPr>
              <a:t>Давайте познакомимся с семьёй…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3128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mtClean="0"/>
              <a:t>Семья состоит из четырёх человек: мама Таня, папа Олег, сын Коля и дочь Маша. 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49938" y="3860800"/>
            <a:ext cx="323056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8313" y="2852738"/>
            <a:ext cx="79756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Чтобы определить возраст папы решим уравнение:</a:t>
            </a:r>
          </a:p>
          <a:p>
            <a:r>
              <a:rPr lang="ru-RU" sz="2800">
                <a:latin typeface="Calibri" pitchFamily="34" charset="0"/>
              </a:rPr>
              <a:t>162 – х = 117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28650" y="4437063"/>
            <a:ext cx="3006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Ответ: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63763" y="4467225"/>
            <a:ext cx="129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45 лет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1"/>
      <p:bldP spid="9" grpId="2"/>
      <p:bldP spid="10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Заголовок 3"/>
          <p:cNvSpPr>
            <a:spLocks noGrp="1"/>
          </p:cNvSpPr>
          <p:nvPr>
            <p:ph type="title"/>
          </p:nvPr>
        </p:nvSpPr>
        <p:spPr>
          <a:xfrm>
            <a:off x="250825" y="365125"/>
            <a:ext cx="8497888" cy="1325563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CC0000"/>
                </a:solidFill>
              </a:rPr>
              <a:t>Давайте познакомимся с семьёй…</a:t>
            </a:r>
          </a:p>
        </p:txBody>
      </p:sp>
      <p:sp>
        <p:nvSpPr>
          <p:cNvPr id="8194" name="Объект 4"/>
          <p:cNvSpPr>
            <a:spLocks noGrp="1"/>
          </p:cNvSpPr>
          <p:nvPr>
            <p:ph idx="1"/>
          </p:nvPr>
        </p:nvSpPr>
        <p:spPr>
          <a:xfrm>
            <a:off x="611188" y="1844675"/>
            <a:ext cx="7886700" cy="13128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mtClean="0"/>
              <a:t>Семья состоит из четырёх человек: мама Таня, папа Олег, сын Коля и дочь Маша.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49938" y="3860800"/>
            <a:ext cx="323056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28650" y="3279775"/>
            <a:ext cx="7975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Найдите значение числового выражения и узнайте возраст мамы:</a:t>
            </a:r>
          </a:p>
          <a:p>
            <a:r>
              <a:rPr lang="ru-RU" sz="2800">
                <a:latin typeface="Calibri" pitchFamily="34" charset="0"/>
              </a:rPr>
              <a:t>27 – 21 : 3 + (100 : 25 + 16) = </a:t>
            </a:r>
          </a:p>
          <a:p>
            <a:endParaRPr lang="ru-RU" sz="2800"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28650" y="5072063"/>
            <a:ext cx="3006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Ответ: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32013" y="5072063"/>
            <a:ext cx="12969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40 лет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1"/>
      <p:bldP spid="10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Давайте познакомимся с семьёй…</a:t>
            </a:r>
          </a:p>
        </p:txBody>
      </p:sp>
      <p:sp>
        <p:nvSpPr>
          <p:cNvPr id="9218" name="Объект 4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3128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mtClean="0"/>
              <a:t>Семья состоит из четырёх человек: мама Таня, папа Олег, сын Коля и дочь Маша.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49938" y="3860800"/>
            <a:ext cx="323056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28650" y="3279775"/>
            <a:ext cx="797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Мама старше Коли в 4 раза. Сколько лет сыну?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28650" y="4437063"/>
            <a:ext cx="3006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Ответ: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63713" y="4437063"/>
            <a:ext cx="129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10 лет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1"/>
      <p:bldP spid="10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Заголовок 3"/>
          <p:cNvSpPr>
            <a:spLocks noGrp="1"/>
          </p:cNvSpPr>
          <p:nvPr>
            <p:ph type="title"/>
          </p:nvPr>
        </p:nvSpPr>
        <p:spPr>
          <a:xfrm>
            <a:off x="628650" y="365125"/>
            <a:ext cx="8515350" cy="1325563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CC0000"/>
                </a:solidFill>
              </a:rPr>
              <a:t>Давайте познакомимся с семьёй…</a:t>
            </a:r>
          </a:p>
        </p:txBody>
      </p:sp>
      <p:sp>
        <p:nvSpPr>
          <p:cNvPr id="10242" name="Объект 4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3128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mtClean="0"/>
              <a:t>Семья состоит из четырёх человек: мама Таня, папа Олег, сын Коля и дочь Маша.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49938" y="3860800"/>
            <a:ext cx="323056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28650" y="3168650"/>
            <a:ext cx="7975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Чтобы найти возраст Маши нужно сложить возраст папы и мамы вычесть 5 и разделить на возраст Коли?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28650" y="4616450"/>
            <a:ext cx="3006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Ответ: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63713" y="4614863"/>
            <a:ext cx="129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8 лет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1"/>
      <p:bldP spid="10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smtClean="0">
                <a:solidFill>
                  <a:srgbClr val="CC0000"/>
                </a:solidFill>
              </a:rPr>
              <a:t>Материнская забота в огне не горит и в воде не тонет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395538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С утра, на завтрак, мама приготовила 650 г манной каши. В тарелку папе она положила 360 г каши, сыну – Коле – в 2 раза меньше, чем папе. Остальную кашу мама положила Маше. Сколько граммов манной каши мама положила дочке Машеньке?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11267" name="Рисунок 4"/>
          <p:cNvPicPr>
            <a:picLocks noChangeAspect="1"/>
          </p:cNvPicPr>
          <p:nvPr/>
        </p:nvPicPr>
        <p:blipFill>
          <a:blip r:embed="rId2" cstate="print"/>
          <a:srcRect t="14284" b="14284"/>
          <a:stretch>
            <a:fillRect/>
          </a:stretch>
        </p:blipFill>
        <p:spPr bwMode="auto">
          <a:xfrm>
            <a:off x="4356100" y="4508500"/>
            <a:ext cx="4559300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ъект 2"/>
          <p:cNvSpPr>
            <a:spLocks noGrp="1"/>
          </p:cNvSpPr>
          <p:nvPr>
            <p:ph idx="1"/>
          </p:nvPr>
        </p:nvSpPr>
        <p:spPr>
          <a:xfrm>
            <a:off x="468313" y="404813"/>
            <a:ext cx="7886700" cy="145891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i="1" smtClean="0">
                <a:solidFill>
                  <a:srgbClr val="CC0000"/>
                </a:solidFill>
              </a:rPr>
              <a:t>Маша подбежала к брату и спросила:</a:t>
            </a:r>
          </a:p>
          <a:p>
            <a:pPr marL="0" indent="0" eaLnBrk="1" hangingPunct="1">
              <a:lnSpc>
                <a:spcPct val="80000"/>
              </a:lnSpc>
              <a:buFontTx/>
              <a:buChar char="-"/>
            </a:pPr>
            <a:r>
              <a:rPr lang="ru-RU" i="1" smtClean="0">
                <a:solidFill>
                  <a:srgbClr val="CC0000"/>
                </a:solidFill>
              </a:rPr>
              <a:t>Коля, сколько времени тебе идти до школы?</a:t>
            </a:r>
          </a:p>
          <a:p>
            <a:pPr marL="0" indent="0" eaLnBrk="1" hangingPunct="1">
              <a:lnSpc>
                <a:spcPct val="80000"/>
              </a:lnSpc>
              <a:buFontTx/>
              <a:buChar char="-"/>
            </a:pPr>
            <a:r>
              <a:rPr lang="ru-RU" i="1" smtClean="0">
                <a:solidFill>
                  <a:srgbClr val="CC0000"/>
                </a:solidFill>
              </a:rPr>
              <a:t>Посчитай сама: -  сказал Николай.</a:t>
            </a:r>
          </a:p>
        </p:txBody>
      </p:sp>
      <p:pic>
        <p:nvPicPr>
          <p:cNvPr id="12290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4975" y="3141663"/>
            <a:ext cx="2359025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Прямоугольник 6"/>
          <p:cNvSpPr>
            <a:spLocks noChangeArrowheads="1"/>
          </p:cNvSpPr>
          <p:nvPr/>
        </p:nvSpPr>
        <p:spPr bwMode="auto">
          <a:xfrm>
            <a:off x="611188" y="2133600"/>
            <a:ext cx="58674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От дома до школы расстояние равно 1 км 792 м. Моя скорость ходьбы 112м/мин. Сколько минут занимает у меня весь путь от дома до школы?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893175" cy="132556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C0000"/>
                </a:solidFill>
              </a:rPr>
              <a:t>Только трудом дом держится</a:t>
            </a:r>
            <a:endParaRPr lang="ru-RU" smtClean="0">
              <a:solidFill>
                <a:srgbClr val="CC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412875"/>
            <a:ext cx="8164513" cy="2016125"/>
          </a:xfrm>
        </p:spPr>
        <p:txBody>
          <a:bodyPr/>
          <a:lstStyle/>
          <a:p>
            <a:pPr marL="0" indent="0" eaLnBrk="1" hangingPunct="1">
              <a:buClr>
                <a:srgbClr val="000000"/>
              </a:buClr>
              <a:buSzPts val="1100"/>
              <a:buFont typeface="Arial" charset="0"/>
              <a:buNone/>
            </a:pPr>
            <a:r>
              <a:rPr lang="ru-RU" smtClean="0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Семья поехала на дачу убирать урожай. Мама с папой собрали 12 ящиков яблок по 13 кг в каждом. Дети собрали 2 ящика груш по 17 кг в каждом. Сколько яблок и груш собрали все вместе?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3429000"/>
            <a:ext cx="3517900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шаблон математика 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математика 2</Template>
  <TotalTime>932</TotalTime>
  <Words>627</Words>
  <Application>Microsoft Office PowerPoint</Application>
  <PresentationFormat>Экран (4:3)</PresentationFormat>
  <Paragraphs>78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шаблон математика 2</vt:lpstr>
      <vt:lpstr>«Один день из жизни семьи... Дружной »</vt:lpstr>
      <vt:lpstr>Слайд 2</vt:lpstr>
      <vt:lpstr>Давайте познакомимся с семьёй…</vt:lpstr>
      <vt:lpstr>Давайте познакомимся с семьёй…</vt:lpstr>
      <vt:lpstr>Давайте познакомимся с семьёй…</vt:lpstr>
      <vt:lpstr>Давайте познакомимся с семьёй…</vt:lpstr>
      <vt:lpstr>Материнская забота в огне не горит и в воде не тонет</vt:lpstr>
      <vt:lpstr>Слайд 8</vt:lpstr>
      <vt:lpstr>Только трудом дом держится</vt:lpstr>
      <vt:lpstr>В здоровом теле – здоровый дух</vt:lpstr>
      <vt:lpstr>Ситуация в супермаркете:  «Рекламная акция» </vt:lpstr>
      <vt:lpstr> Ситуация: «Ремонт в квартире»  Папа решил сделать маме сюрприз и купил  17 рулонов обоев для ремонта квартиры </vt:lpstr>
      <vt:lpstr>Ситуация: «Отдых летом» 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текстовых задач на все арифметические действия, на движение и покупки</dc:title>
  <dc:creator>клиент</dc:creator>
  <cp:lastModifiedBy>Math</cp:lastModifiedBy>
  <cp:revision>49</cp:revision>
  <dcterms:created xsi:type="dcterms:W3CDTF">2024-10-13T06:37:30Z</dcterms:created>
  <dcterms:modified xsi:type="dcterms:W3CDTF">2025-11-17T10:14:48Z</dcterms:modified>
</cp:coreProperties>
</file>