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76" r:id="rId5"/>
    <p:sldId id="259" r:id="rId6"/>
    <p:sldId id="273" r:id="rId7"/>
    <p:sldId id="260" r:id="rId8"/>
    <p:sldId id="261" r:id="rId9"/>
    <p:sldId id="262" r:id="rId10"/>
    <p:sldId id="263" r:id="rId11"/>
    <p:sldId id="264" r:id="rId12"/>
    <p:sldId id="275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0F618-943A-4CE3-91AC-A228C313A30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6D9681-EF5D-4781-A6FE-DDC47899F95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первой стадии пользователь знакомится с интернетом, узнает о его возможностях и выбирает подходящий для себя вариант виртуальной реальности. </a:t>
          </a:r>
        </a:p>
      </dgm:t>
    </dgm:pt>
    <dgm:pt modelId="{5969128D-E902-45F4-ABAB-90C46E7BF186}" type="parTrans" cxnId="{3E3C77E9-7B25-4532-8BA5-99718343FA62}">
      <dgm:prSet/>
      <dgm:spPr/>
      <dgm:t>
        <a:bodyPr/>
        <a:lstStyle/>
        <a:p>
          <a:endParaRPr lang="ru-RU"/>
        </a:p>
      </dgm:t>
    </dgm:pt>
    <dgm:pt modelId="{8A9857A2-9F48-4009-ADC8-0F9171F4B39F}" type="sibTrans" cxnId="{3E3C77E9-7B25-4532-8BA5-99718343FA62}">
      <dgm:prSet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431F8302-2F21-452E-88E1-1B88E489478B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Далее происходит отдаление от настоящей жизни, пользователь все больше времени начинает проводить в той реальности, которую он выбрал на предыдущей стадии. Время нахождения в онлайн увеличивается… </a:t>
          </a:r>
        </a:p>
      </dgm:t>
    </dgm:pt>
    <dgm:pt modelId="{307D7EAC-ED53-4465-8103-51DFAA7B1654}" type="parTrans" cxnId="{99EF5BC5-F7BD-4EED-823A-0772E9185110}">
      <dgm:prSet/>
      <dgm:spPr/>
      <dgm:t>
        <a:bodyPr/>
        <a:lstStyle/>
        <a:p>
          <a:endParaRPr lang="ru-RU"/>
        </a:p>
      </dgm:t>
    </dgm:pt>
    <dgm:pt modelId="{D7031483-1B1D-4383-844F-61D717EEBB8D}" type="sibTrans" cxnId="{99EF5BC5-F7BD-4EED-823A-0772E9185110}">
      <dgm:prSet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2C59FF70-DC73-41D5-88E8-9F20B18C06E5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Третья стадия стабилизирующая. Проблема очевидна, признаки и симптомы интернет зависимости на лицо, она плавно переходит в хроническую форму. </a:t>
          </a:r>
        </a:p>
      </dgm:t>
    </dgm:pt>
    <dgm:pt modelId="{0F0D0344-4481-4302-A471-C383B46F9651}" type="parTrans" cxnId="{45DD114B-7EAF-4026-A6B0-27AD28CD594D}">
      <dgm:prSet/>
      <dgm:spPr/>
      <dgm:t>
        <a:bodyPr/>
        <a:lstStyle/>
        <a:p>
          <a:endParaRPr lang="ru-RU"/>
        </a:p>
      </dgm:t>
    </dgm:pt>
    <dgm:pt modelId="{6AE76515-E18B-4C77-A56F-CB7CC4D325BC}" type="sibTrans" cxnId="{45DD114B-7EAF-4026-A6B0-27AD28CD594D}">
      <dgm:prSet/>
      <dgm:spPr/>
      <dgm:t>
        <a:bodyPr/>
        <a:lstStyle/>
        <a:p>
          <a:endParaRPr lang="ru-RU"/>
        </a:p>
      </dgm:t>
    </dgm:pt>
    <dgm:pt modelId="{41D22ADD-D3EF-4B5D-822E-C8ACD33D56B4}" type="pres">
      <dgm:prSet presAssocID="{54A0F618-943A-4CE3-91AC-A228C313A30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622FC0-B05B-4F38-9F02-96F17A2E48B9}" type="pres">
      <dgm:prSet presAssocID="{54A0F618-943A-4CE3-91AC-A228C313A306}" presName="dummyMaxCanvas" presStyleCnt="0">
        <dgm:presLayoutVars/>
      </dgm:prSet>
      <dgm:spPr/>
    </dgm:pt>
    <dgm:pt modelId="{E65D1C83-431C-48BA-8F6B-6CBA0E480A10}" type="pres">
      <dgm:prSet presAssocID="{54A0F618-943A-4CE3-91AC-A228C313A30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AB186-BF14-4BCC-AF14-D94B6CAF5294}" type="pres">
      <dgm:prSet presAssocID="{54A0F618-943A-4CE3-91AC-A228C313A30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BE9FB-D450-4422-A258-26A70E215007}" type="pres">
      <dgm:prSet presAssocID="{54A0F618-943A-4CE3-91AC-A228C313A30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DE1B-23EE-42C0-AC87-EBC851054913}" type="pres">
      <dgm:prSet presAssocID="{54A0F618-943A-4CE3-91AC-A228C313A30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D1AC2-8D8E-4C13-9AEA-D1DF6388EBD5}" type="pres">
      <dgm:prSet presAssocID="{54A0F618-943A-4CE3-91AC-A228C313A30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58DC5-93D2-4903-B72F-0C3E6F7B9B7E}" type="pres">
      <dgm:prSet presAssocID="{54A0F618-943A-4CE3-91AC-A228C313A30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42F49-B5AB-445E-90AF-D7B3DBDA2390}" type="pres">
      <dgm:prSet presAssocID="{54A0F618-943A-4CE3-91AC-A228C313A30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B3C2A-0C05-42A4-8586-24101FE42799}" type="pres">
      <dgm:prSet presAssocID="{54A0F618-943A-4CE3-91AC-A228C313A30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3C77E9-7B25-4532-8BA5-99718343FA62}" srcId="{54A0F618-943A-4CE3-91AC-A228C313A306}" destId="{A16D9681-EF5D-4781-A6FE-DDC47899F95E}" srcOrd="0" destOrd="0" parTransId="{5969128D-E902-45F4-ABAB-90C46E7BF186}" sibTransId="{8A9857A2-9F48-4009-ADC8-0F9171F4B39F}"/>
    <dgm:cxn modelId="{750A3AFC-20D9-4147-AD4D-D6682BA71760}" type="presOf" srcId="{54A0F618-943A-4CE3-91AC-A228C313A306}" destId="{41D22ADD-D3EF-4B5D-822E-C8ACD33D56B4}" srcOrd="0" destOrd="0" presId="urn:microsoft.com/office/officeart/2005/8/layout/vProcess5"/>
    <dgm:cxn modelId="{0169245C-8B06-4557-A398-C70813303DAE}" type="presOf" srcId="{2C59FF70-DC73-41D5-88E8-9F20B18C06E5}" destId="{37DBE9FB-D450-4422-A258-26A70E215007}" srcOrd="0" destOrd="0" presId="urn:microsoft.com/office/officeart/2005/8/layout/vProcess5"/>
    <dgm:cxn modelId="{40B9AE4C-2427-4A6B-8419-53C673A82BC1}" type="presOf" srcId="{431F8302-2F21-452E-88E1-1B88E489478B}" destId="{0F2AB186-BF14-4BCC-AF14-D94B6CAF5294}" srcOrd="0" destOrd="0" presId="urn:microsoft.com/office/officeart/2005/8/layout/vProcess5"/>
    <dgm:cxn modelId="{D873B343-7281-4534-BEBF-1A2D4203D84F}" type="presOf" srcId="{8A9857A2-9F48-4009-ADC8-0F9171F4B39F}" destId="{A2C5DE1B-23EE-42C0-AC87-EBC851054913}" srcOrd="0" destOrd="0" presId="urn:microsoft.com/office/officeart/2005/8/layout/vProcess5"/>
    <dgm:cxn modelId="{42870907-24DD-446C-9EB1-ADDC1A5480A3}" type="presOf" srcId="{D7031483-1B1D-4383-844F-61D717EEBB8D}" destId="{728D1AC2-8D8E-4C13-9AEA-D1DF6388EBD5}" srcOrd="0" destOrd="0" presId="urn:microsoft.com/office/officeart/2005/8/layout/vProcess5"/>
    <dgm:cxn modelId="{99EF5BC5-F7BD-4EED-823A-0772E9185110}" srcId="{54A0F618-943A-4CE3-91AC-A228C313A306}" destId="{431F8302-2F21-452E-88E1-1B88E489478B}" srcOrd="1" destOrd="0" parTransId="{307D7EAC-ED53-4465-8103-51DFAA7B1654}" sibTransId="{D7031483-1B1D-4383-844F-61D717EEBB8D}"/>
    <dgm:cxn modelId="{45DD114B-7EAF-4026-A6B0-27AD28CD594D}" srcId="{54A0F618-943A-4CE3-91AC-A228C313A306}" destId="{2C59FF70-DC73-41D5-88E8-9F20B18C06E5}" srcOrd="2" destOrd="0" parTransId="{0F0D0344-4481-4302-A471-C383B46F9651}" sibTransId="{6AE76515-E18B-4C77-A56F-CB7CC4D325BC}"/>
    <dgm:cxn modelId="{48A6D85E-CA4F-4860-A142-F98A85086165}" type="presOf" srcId="{2C59FF70-DC73-41D5-88E8-9F20B18C06E5}" destId="{B97B3C2A-0C05-42A4-8586-24101FE42799}" srcOrd="1" destOrd="0" presId="urn:microsoft.com/office/officeart/2005/8/layout/vProcess5"/>
    <dgm:cxn modelId="{71922853-9545-431E-A19F-016DC5E8E127}" type="presOf" srcId="{A16D9681-EF5D-4781-A6FE-DDC47899F95E}" destId="{E65D1C83-431C-48BA-8F6B-6CBA0E480A10}" srcOrd="0" destOrd="0" presId="urn:microsoft.com/office/officeart/2005/8/layout/vProcess5"/>
    <dgm:cxn modelId="{ADE25254-5436-414C-B760-724C03525F8F}" type="presOf" srcId="{A16D9681-EF5D-4781-A6FE-DDC47899F95E}" destId="{7C958DC5-93D2-4903-B72F-0C3E6F7B9B7E}" srcOrd="1" destOrd="0" presId="urn:microsoft.com/office/officeart/2005/8/layout/vProcess5"/>
    <dgm:cxn modelId="{732F422C-4B98-48C5-B296-C09657BA2B44}" type="presOf" srcId="{431F8302-2F21-452E-88E1-1B88E489478B}" destId="{CE942F49-B5AB-445E-90AF-D7B3DBDA2390}" srcOrd="1" destOrd="0" presId="urn:microsoft.com/office/officeart/2005/8/layout/vProcess5"/>
    <dgm:cxn modelId="{02ACA8F4-008A-4A87-AF0E-D557CD33288F}" type="presParOf" srcId="{41D22ADD-D3EF-4B5D-822E-C8ACD33D56B4}" destId="{8C622FC0-B05B-4F38-9F02-96F17A2E48B9}" srcOrd="0" destOrd="0" presId="urn:microsoft.com/office/officeart/2005/8/layout/vProcess5"/>
    <dgm:cxn modelId="{5878296A-2D7F-438B-92B2-43FC8D9D3824}" type="presParOf" srcId="{41D22ADD-D3EF-4B5D-822E-C8ACD33D56B4}" destId="{E65D1C83-431C-48BA-8F6B-6CBA0E480A10}" srcOrd="1" destOrd="0" presId="urn:microsoft.com/office/officeart/2005/8/layout/vProcess5"/>
    <dgm:cxn modelId="{734BFE92-67C6-472D-9C8F-9770FC200D17}" type="presParOf" srcId="{41D22ADD-D3EF-4B5D-822E-C8ACD33D56B4}" destId="{0F2AB186-BF14-4BCC-AF14-D94B6CAF5294}" srcOrd="2" destOrd="0" presId="urn:microsoft.com/office/officeart/2005/8/layout/vProcess5"/>
    <dgm:cxn modelId="{916AF028-D4B0-4E34-A71F-83C960847058}" type="presParOf" srcId="{41D22ADD-D3EF-4B5D-822E-C8ACD33D56B4}" destId="{37DBE9FB-D450-4422-A258-26A70E215007}" srcOrd="3" destOrd="0" presId="urn:microsoft.com/office/officeart/2005/8/layout/vProcess5"/>
    <dgm:cxn modelId="{A2A608FC-884B-42B0-8506-151B17CEC8DF}" type="presParOf" srcId="{41D22ADD-D3EF-4B5D-822E-C8ACD33D56B4}" destId="{A2C5DE1B-23EE-42C0-AC87-EBC851054913}" srcOrd="4" destOrd="0" presId="urn:microsoft.com/office/officeart/2005/8/layout/vProcess5"/>
    <dgm:cxn modelId="{897DA9DB-8316-447B-879F-3B25F0F64E1C}" type="presParOf" srcId="{41D22ADD-D3EF-4B5D-822E-C8ACD33D56B4}" destId="{728D1AC2-8D8E-4C13-9AEA-D1DF6388EBD5}" srcOrd="5" destOrd="0" presId="urn:microsoft.com/office/officeart/2005/8/layout/vProcess5"/>
    <dgm:cxn modelId="{E9BB30DB-5A99-4904-B7ED-F24016572934}" type="presParOf" srcId="{41D22ADD-D3EF-4B5D-822E-C8ACD33D56B4}" destId="{7C958DC5-93D2-4903-B72F-0C3E6F7B9B7E}" srcOrd="6" destOrd="0" presId="urn:microsoft.com/office/officeart/2005/8/layout/vProcess5"/>
    <dgm:cxn modelId="{5579FD6C-0DDE-4E83-AE3D-DE4CF65A95AD}" type="presParOf" srcId="{41D22ADD-D3EF-4B5D-822E-C8ACD33D56B4}" destId="{CE942F49-B5AB-445E-90AF-D7B3DBDA2390}" srcOrd="7" destOrd="0" presId="urn:microsoft.com/office/officeart/2005/8/layout/vProcess5"/>
    <dgm:cxn modelId="{E97CB071-69AD-480E-9B22-3C7AE39361BF}" type="presParOf" srcId="{41D22ADD-D3EF-4B5D-822E-C8ACD33D56B4}" destId="{B97B3C2A-0C05-42A4-8586-24101FE4279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D1C83-431C-48BA-8F6B-6CBA0E480A10}">
      <dsp:nvSpPr>
        <dsp:cNvPr id="0" name=""/>
        <dsp:cNvSpPr/>
      </dsp:nvSpPr>
      <dsp:spPr>
        <a:xfrm>
          <a:off x="0" y="0"/>
          <a:ext cx="7399019" cy="134950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первой стадии пользователь знакомится с интернетом, узнает о его возможностях и выбирает подходящий для себя вариант виртуальной реальности. </a:t>
          </a:r>
        </a:p>
      </dsp:txBody>
      <dsp:txXfrm>
        <a:off x="39526" y="39526"/>
        <a:ext cx="5942798" cy="1270452"/>
      </dsp:txXfrm>
    </dsp:sp>
    <dsp:sp modelId="{0F2AB186-BF14-4BCC-AF14-D94B6CAF5294}">
      <dsp:nvSpPr>
        <dsp:cNvPr id="0" name=""/>
        <dsp:cNvSpPr/>
      </dsp:nvSpPr>
      <dsp:spPr>
        <a:xfrm>
          <a:off x="652854" y="1574422"/>
          <a:ext cx="7399019" cy="134950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Далее происходит отдаление от настоящей жизни, пользователь все больше времени начинает проводить в той реальности, которую он выбрал на предыдущей стадии. Время нахождения в онлайн увеличивается… </a:t>
          </a:r>
        </a:p>
      </dsp:txBody>
      <dsp:txXfrm>
        <a:off x="692380" y="1613948"/>
        <a:ext cx="5789934" cy="1270452"/>
      </dsp:txXfrm>
    </dsp:sp>
    <dsp:sp modelId="{37DBE9FB-D450-4422-A258-26A70E215007}">
      <dsp:nvSpPr>
        <dsp:cNvPr id="0" name=""/>
        <dsp:cNvSpPr/>
      </dsp:nvSpPr>
      <dsp:spPr>
        <a:xfrm>
          <a:off x="1305709" y="3148844"/>
          <a:ext cx="7399019" cy="1349504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Третья стадия стабилизирующая. Проблема очевидна, признаки и симптомы интернет зависимости на лицо, она плавно переходит в хроническую форму. </a:t>
          </a:r>
        </a:p>
      </dsp:txBody>
      <dsp:txXfrm>
        <a:off x="1345235" y="3188370"/>
        <a:ext cx="5789934" cy="1270452"/>
      </dsp:txXfrm>
    </dsp:sp>
    <dsp:sp modelId="{A2C5DE1B-23EE-42C0-AC87-EBC851054913}">
      <dsp:nvSpPr>
        <dsp:cNvPr id="0" name=""/>
        <dsp:cNvSpPr/>
      </dsp:nvSpPr>
      <dsp:spPr>
        <a:xfrm>
          <a:off x="6521841" y="1023374"/>
          <a:ext cx="877178" cy="877178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19206" y="1023374"/>
        <a:ext cx="482448" cy="660076"/>
      </dsp:txXfrm>
    </dsp:sp>
    <dsp:sp modelId="{728D1AC2-8D8E-4C13-9AEA-D1DF6388EBD5}">
      <dsp:nvSpPr>
        <dsp:cNvPr id="0" name=""/>
        <dsp:cNvSpPr/>
      </dsp:nvSpPr>
      <dsp:spPr>
        <a:xfrm>
          <a:off x="7174696" y="2588799"/>
          <a:ext cx="877178" cy="877178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372061" y="2588799"/>
        <a:ext cx="482448" cy="660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205B74-3C93-45F7-BBF4-DC2D7CCA8EB0}" type="datetime1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DED38E-88BC-4961-952B-14596CEE83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946788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C7BEF0-EF3E-47CD-8E30-3D738B0AF918}" type="datetime1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6D1644-1C5F-45AF-9FB9-CC08B5D061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9210398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4" name="Дата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D9204232-8C4C-4A39-85D0-9175AD00C3E0}" type="datetime1">
              <a:rPr lang="ru-RU" altLang="ru-RU" smtClean="0"/>
              <a:pPr/>
              <a:t>12.01.2021</a:t>
            </a:fld>
            <a:endParaRPr lang="ru-RU" altLang="ru-RU" smtClean="0"/>
          </a:p>
        </p:txBody>
      </p:sp>
      <p:sp>
        <p:nvSpPr>
          <p:cNvPr id="5125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же такое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игровая зависимость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Прежде всего - это неконтролируемое влечение к азартным играм, которое овладевает рассудком и подчиняет себе поведение страдающего этим заболеванием. Как говорят исследования этого заболевания, в случае прекращения игры,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игроманов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возникает состояние, схожее с синдромом отмены у алкоголиков и наркоманов. Констатировать, что у человека развивается это заболевание можно по ряду признаков: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получить необходимый выброс адреналина с каждым разом поднимаются все выше и выше ставки;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завершении игры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игроман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испытывает дискомфорт, нервозность и снова стремится окунуться в атмосферу игры;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даже крупные проигрыши не могут подавить желание играть;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угроза потерять работу, семью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игромана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совершенно не волнует;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продолжения игры игрок начинает постоянно обманывать своих родственников с целью получения денег для продолжения игрового процесса;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становится своеобразной ширмой, за которой можно укрыться от жизненных проблем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94FFC-D266-4FD4-9656-8940C33A0FA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7899"/>
            <a:ext cx="7772400" cy="12620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37E07-2014-486D-B711-BB5ADE1ECC53}" type="datetime1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Колесников Иван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58012-F039-4255-97A6-B4D22084D43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C318-8D1B-48C2-9FB5-E34E9646578D}" type="datetime1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Колесников Иван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D4B06-E7BC-4B6B-B10A-A1E1D731254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04C1-6C30-4C63-88AD-42A8A32B005F}" type="datetime1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Колесников Иван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F995B-9065-46D6-9195-41EE8CE6E88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8C4A-0F4B-4B6A-8135-49714495AB6C}" type="datetime1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Колесников Иван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9C6F6-7BA1-4E96-A99F-205346EFD8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CB43F-C339-4AC8-BCC2-CAC5B741E692}" type="datetime1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Колесников Иван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A17D6-F23B-4D17-B446-1A59068324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64A85-E068-4476-982E-3D384D158D5C}" type="datetime1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Колесников Иван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E31C5-A54C-4364-8FFA-763D6EDB502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109D5-F1AB-47E6-8B12-598E57B28850}" type="datetime1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Колесников Иван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FC9F1-BB4D-416B-833C-3D1B4181E3C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491F3-1A74-49D7-A74B-D7D847BF0372}" type="datetime1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Колесников Иван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719B2-6425-4F6D-8A0F-25E75A5A9F1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159FC-4533-4B1B-84C4-7DFD33A068D1}" type="datetime1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Колесников Иван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88AB8-27AF-455B-A499-A575B284B6B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7021E-A2EC-4136-932F-A4E343F3D0F3}" type="datetime1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Колесников Иван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C81E-3632-40EC-845B-FBFB8884B0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CD63-722E-4B26-863D-DB935C0B555F}" type="datetime1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Колесников Иван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7FA3E-1A0A-40A4-A9EE-0E40E8A89A3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5936BF-AD19-4D3F-8CA3-0413A8A965DB}" type="datetime1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Колесников Иван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D7C56BD-914F-461A-B56C-AEDA690D8E1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4"/>
          <p:cNvSpPr>
            <a:spLocks noGrp="1"/>
          </p:cNvSpPr>
          <p:nvPr>
            <p:ph type="ctrTitle"/>
          </p:nvPr>
        </p:nvSpPr>
        <p:spPr>
          <a:xfrm>
            <a:off x="193675" y="542925"/>
            <a:ext cx="4932363" cy="3260725"/>
          </a:xfrm>
        </p:spPr>
        <p:txBody>
          <a:bodyPr/>
          <a:lstStyle/>
          <a:p>
            <a:pPr eaLnBrk="1" hangingPunct="1"/>
            <a:r>
              <a:rPr lang="ru-RU" alt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Кибер</a:t>
            </a:r>
            <a:r>
              <a:rPr lang="ru-RU" alt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-зависимость </a:t>
            </a:r>
            <a:r>
              <a:rPr lang="ru-RU" alt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проблема современного общества</a:t>
            </a:r>
            <a:r>
              <a:rPr lang="ru-RU" alt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10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3235" y="144780"/>
            <a:ext cx="3580765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5"/>
          <p:cNvSpPr txBox="1">
            <a:spLocks/>
          </p:cNvSpPr>
          <p:nvPr/>
        </p:nvSpPr>
        <p:spPr bwMode="auto">
          <a:xfrm>
            <a:off x="3506153" y="5286058"/>
            <a:ext cx="5332412" cy="96678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</a:t>
            </a:r>
          </a:p>
          <a:p>
            <a:pPr eaLnBrk="1" hangingPunct="1">
              <a:defRPr/>
            </a:pPr>
            <a:r>
              <a:rPr lang="ru-RU" alt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Красуцкая</a:t>
            </a:r>
            <a:r>
              <a:rPr lang="ru-RU" alt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О.</a:t>
            </a:r>
            <a:endParaRPr lang="ru-RU" alt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238" y="231775"/>
            <a:ext cx="7886700" cy="13620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Интернет-зависимость, связанная с 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азартными онлайн-играми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во многом схожа с обычным пристрастием к игре на деньги.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39763" y="5275263"/>
            <a:ext cx="7775575" cy="120015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интернет-зависимости этого вида, а также ее причины и последствия сродни тем, что и у обычной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игромании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(игры на деньги).</a:t>
            </a:r>
          </a:p>
        </p:txBody>
      </p:sp>
      <p:sp>
        <p:nvSpPr>
          <p:cNvPr id="13316" name="Дата 8"/>
          <p:cNvSpPr>
            <a:spLocks noGrp="1"/>
          </p:cNvSpPr>
          <p:nvPr>
            <p:ph type="dt" sz="quarter" idx="10"/>
          </p:nvPr>
        </p:nvSpPr>
        <p:spPr bwMode="auto">
          <a:xfrm>
            <a:off x="0" y="6492875"/>
            <a:ext cx="2057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E3F350-6CBF-466F-8CB3-A6A22CE5A36E}" type="datetime1"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12.01.2021</a:t>
            </a:fld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Нижний колонтитул 9"/>
          <p:cNvSpPr>
            <a:spLocks noGrp="1"/>
          </p:cNvSpPr>
          <p:nvPr>
            <p:ph type="ftr" sz="quarter" idx="11"/>
          </p:nvPr>
        </p:nvSpPr>
        <p:spPr bwMode="auto">
          <a:xfrm>
            <a:off x="7786688" y="6492875"/>
            <a:ext cx="13573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Колесников Иван</a:t>
            </a:r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0" y="0"/>
            <a:ext cx="274638" cy="28257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0325" y="1709738"/>
            <a:ext cx="38544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288925" y="231775"/>
            <a:ext cx="8628063" cy="17049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Хакерство;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непроизвольная тяга к покупкам вещей на 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интернет-аукционах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и в 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онлайн-магазинах;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бесконечное скачивание с торрент трекеров видео и аудио материалов в целях создания собственной базы.</a:t>
            </a:r>
          </a:p>
        </p:txBody>
      </p:sp>
      <p:sp>
        <p:nvSpPr>
          <p:cNvPr id="14339" name="Дата 6"/>
          <p:cNvSpPr>
            <a:spLocks noGrp="1"/>
          </p:cNvSpPr>
          <p:nvPr>
            <p:ph type="dt" sz="quarter" idx="10"/>
          </p:nvPr>
        </p:nvSpPr>
        <p:spPr bwMode="auto">
          <a:xfrm>
            <a:off x="0" y="6492875"/>
            <a:ext cx="2057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7C212E-916B-4288-9B88-39C91A77DE7B}" type="datetime1"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12.01.2021</a:t>
            </a:fld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7820025" y="6492875"/>
            <a:ext cx="13239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Колесников Иван</a:t>
            </a:r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0" y="0"/>
            <a:ext cx="274638" cy="28257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75" y="2014538"/>
            <a:ext cx="504825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0" y="6475413"/>
            <a:ext cx="2057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9DC60F-8944-4879-9511-3FD77FCF373C}" type="datetime1"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12.01.2021</a:t>
            </a:fld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7826375" y="6475413"/>
            <a:ext cx="13176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Колесников Иван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24118" y="1615580"/>
          <a:ext cx="8704729" cy="4498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8213" y="0"/>
            <a:ext cx="69992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>
            <a:hlinkClick r:id="rId8" action="ppaction://hlinksldjump"/>
          </p:cNvPr>
          <p:cNvSpPr/>
          <p:nvPr/>
        </p:nvSpPr>
        <p:spPr>
          <a:xfrm>
            <a:off x="0" y="0"/>
            <a:ext cx="274638" cy="28257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5D1C83-431C-48BA-8F6B-6CBA0E480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E65D1C83-431C-48BA-8F6B-6CBA0E480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E65D1C83-431C-48BA-8F6B-6CBA0E480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E65D1C83-431C-48BA-8F6B-6CBA0E480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C5DE1B-23EE-42C0-AC87-EBC851054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A2C5DE1B-23EE-42C0-AC87-EBC851054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A2C5DE1B-23EE-42C0-AC87-EBC851054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A2C5DE1B-23EE-42C0-AC87-EBC851054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2AB186-BF14-4BCC-AF14-D94B6CAF5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0F2AB186-BF14-4BCC-AF14-D94B6CAF52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0F2AB186-BF14-4BCC-AF14-D94B6CAF5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0F2AB186-BF14-4BCC-AF14-D94B6CAF5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8D1AC2-8D8E-4C13-9AEA-D1DF6388E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728D1AC2-8D8E-4C13-9AEA-D1DF6388E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728D1AC2-8D8E-4C13-9AEA-D1DF6388E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728D1AC2-8D8E-4C13-9AEA-D1DF6388E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DBE9FB-D450-4422-A258-26A70E215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37DBE9FB-D450-4422-A258-26A70E215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37DBE9FB-D450-4422-A258-26A70E215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37DBE9FB-D450-4422-A258-26A70E215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23838" y="311150"/>
            <a:ext cx="8748712" cy="1263650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интернет-зависимости и способы избавления от нее:</a:t>
            </a:r>
            <a:endParaRPr lang="ru-RU" altLang="ru-RU" sz="36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838" y="2281238"/>
            <a:ext cx="8412162" cy="4292600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Самый эффективный </a:t>
            </a: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способ борьбы с интернет-зависимостью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— вернуться в реальную жизнь и забыть о существовании интернета на несколько дней. Где вход, там и выход! 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Чаще выезжайте на природу. 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Встречайтесь с друзьями.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Посещайте различные мероприятия. 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Вспомните о давно забытом хобби.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Начните заниматься спортом.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Прочтите интересную книгу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18436" name="Дата 7"/>
          <p:cNvSpPr>
            <a:spLocks noGrp="1"/>
          </p:cNvSpPr>
          <p:nvPr>
            <p:ph type="dt" sz="quarter" idx="10"/>
          </p:nvPr>
        </p:nvSpPr>
        <p:spPr bwMode="auto">
          <a:xfrm>
            <a:off x="0" y="6492875"/>
            <a:ext cx="2057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AA84DB-02F3-4096-8262-66C9CAF9CB11}" type="datetime1"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12.01.2021</a:t>
            </a:fld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820025" y="6492875"/>
            <a:ext cx="1323975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Колесников Иван</a:t>
            </a:r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0" y="0"/>
            <a:ext cx="274638" cy="28257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51200"/>
            <a:ext cx="38973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55638" y="268288"/>
            <a:ext cx="6686550" cy="846137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советы:</a:t>
            </a:r>
            <a:endParaRPr lang="ru-RU" altLang="ru-RU" dirty="0" smtClean="0">
              <a:solidFill>
                <a:srgbClr val="00B050"/>
              </a:solidFill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39700" y="1479550"/>
            <a:ext cx="8793163" cy="4314825"/>
          </a:xfrm>
        </p:spPr>
        <p:txBody>
          <a:bodyPr/>
          <a:lstStyle/>
          <a:p>
            <a:pPr algn="just"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Составьте список с перечнем оснований, из-за которых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вашему ребёнку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стоит отказаться от чрезмерного использования интернета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Исключить употребление пищи ребёнка,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сидя за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компьютером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Отключите автоматические оповещения о поступлении на почту новых писем, если особой необходимости в них нет.</a:t>
            </a:r>
          </a:p>
          <a:p>
            <a:pPr algn="just"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ледует контролировать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сна ребёнка .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dirty="0" smtClean="0"/>
          </a:p>
        </p:txBody>
      </p:sp>
      <p:sp>
        <p:nvSpPr>
          <p:cNvPr id="19460" name="Дата 5"/>
          <p:cNvSpPr>
            <a:spLocks noGrp="1"/>
          </p:cNvSpPr>
          <p:nvPr>
            <p:ph type="dt" sz="quarter" idx="10"/>
          </p:nvPr>
        </p:nvSpPr>
        <p:spPr bwMode="auto">
          <a:xfrm>
            <a:off x="0" y="6486525"/>
            <a:ext cx="2057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CA053-ABB2-4DF5-AD48-1EC05BE39CD1}" type="datetime1"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12.01.2021</a:t>
            </a:fld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832725" y="6492875"/>
            <a:ext cx="1311275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Колесников Иван</a:t>
            </a:r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0" y="0"/>
            <a:ext cx="274638" cy="28257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5"/>
          <p:cNvSpPr>
            <a:spLocks noGrp="1"/>
          </p:cNvSpPr>
          <p:nvPr>
            <p:ph type="title"/>
          </p:nvPr>
        </p:nvSpPr>
        <p:spPr>
          <a:xfrm>
            <a:off x="1801813" y="325438"/>
            <a:ext cx="5332412" cy="966787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Оглавление:</a:t>
            </a:r>
          </a:p>
        </p:txBody>
      </p:sp>
      <p:sp>
        <p:nvSpPr>
          <p:cNvPr id="3075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Понятие интернет-зависимости.</a:t>
            </a:r>
            <a:endParaRPr lang="ru-RU" alt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Чем опасна интернет-зависимость.</a:t>
            </a:r>
            <a:endParaRPr lang="ru-RU" alt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Виды и причины возникновения интернет-зависимости.</a:t>
            </a:r>
            <a:endParaRPr lang="ru-RU" alt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Стадии и причины развития.</a:t>
            </a:r>
            <a:endParaRPr lang="ru-RU" alt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Профилактика</a:t>
            </a:r>
            <a:r>
              <a:rPr lang="ru-RU" alt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.</a:t>
            </a:r>
            <a:endParaRPr lang="ru-RU" alt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Дополнительные советы.</a:t>
            </a:r>
            <a:endParaRPr lang="ru-RU" alt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Дата 5"/>
          <p:cNvSpPr>
            <a:spLocks noGrp="1"/>
          </p:cNvSpPr>
          <p:nvPr>
            <p:ph type="dt" sz="quarter" idx="10"/>
          </p:nvPr>
        </p:nvSpPr>
        <p:spPr bwMode="auto">
          <a:xfrm>
            <a:off x="0" y="6461125"/>
            <a:ext cx="2057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E3D5EE-309D-48E1-878B-DBB91098972E}" type="datetime1"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12.01.2021</a:t>
            </a:fld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7807325" y="6492875"/>
            <a:ext cx="13366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Колесников Иван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4863" y="141288"/>
            <a:ext cx="4843462" cy="33607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706438" y="3768725"/>
            <a:ext cx="7580312" cy="23923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Интернет-зависимость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расстройство в психике, сопровождающееся большим количеством поведенческих проблем и заключающееся в неспособности человека вовремя выйти из сети, а также в постоянном присутствии навязчивого желания туда войти.</a:t>
            </a:r>
          </a:p>
        </p:txBody>
      </p:sp>
      <p:sp>
        <p:nvSpPr>
          <p:cNvPr id="7172" name="Дата 5"/>
          <p:cNvSpPr>
            <a:spLocks noGrp="1"/>
          </p:cNvSpPr>
          <p:nvPr>
            <p:ph type="dt" sz="quarter" idx="10"/>
          </p:nvPr>
        </p:nvSpPr>
        <p:spPr bwMode="auto">
          <a:xfrm>
            <a:off x="0" y="6499225"/>
            <a:ext cx="2057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FA0A53-5038-42C5-AFB8-FC9627229F0C}" type="datetime1"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12.01.2021</a:t>
            </a:fld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7754938" y="6492875"/>
            <a:ext cx="138906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Колесников Иван</a:t>
            </a: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0" y="0"/>
            <a:ext cx="274638" cy="28257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85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82588" y="433388"/>
            <a:ext cx="8347075" cy="852487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опасна интернет-зависимость:</a:t>
            </a:r>
            <a:endParaRPr lang="ru-RU" altLang="ru-RU" sz="4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80963" y="1608138"/>
            <a:ext cx="8950325" cy="484505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мозг человека утрачивает способность к углубленному аналитическому мышлению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ухудшается память</a:t>
            </a:r>
          </a:p>
          <a:p>
            <a:pPr algn="just"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человек утрачивает навыки реального общения и замыкается в себе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появляются проблемы со сном и приёмом пищи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привязанность к информационным технологиям доводит даже до самоубийства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приводит к различным заболеваниям (сколиозу, остеохондрозу, артрозу, тахикардии, аритмии, артериальной гипертонии, варикозу нижних конечностей, ухудшается зрение ).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8196" name="Дата 5"/>
          <p:cNvSpPr>
            <a:spLocks noGrp="1"/>
          </p:cNvSpPr>
          <p:nvPr>
            <p:ph type="dt" sz="quarter" idx="10"/>
          </p:nvPr>
        </p:nvSpPr>
        <p:spPr bwMode="auto">
          <a:xfrm>
            <a:off x="0" y="6492875"/>
            <a:ext cx="2057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8D262C-774F-49FE-8AB7-39271C7D568D}" type="datetime1"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12.01.2021</a:t>
            </a:fld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7775575" y="6492875"/>
            <a:ext cx="1392238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Колесников Иван</a:t>
            </a:r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0" y="0"/>
            <a:ext cx="274638" cy="28257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55638" y="157163"/>
            <a:ext cx="7886700" cy="1325562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 причины возникновения интернет-зависимости:</a:t>
            </a:r>
            <a:endParaRPr lang="ru-RU" altLang="ru-RU" sz="36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Дата 7"/>
          <p:cNvSpPr>
            <a:spLocks noGrp="1"/>
          </p:cNvSpPr>
          <p:nvPr>
            <p:ph type="dt" sz="quarter" idx="10"/>
          </p:nvPr>
        </p:nvSpPr>
        <p:spPr bwMode="auto">
          <a:xfrm>
            <a:off x="0" y="6492875"/>
            <a:ext cx="2057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4BE14E-2A02-4B9F-A79B-C83F52B6C81B}" type="datetime1"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12.01.2021</a:t>
            </a:fld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823200" y="6507163"/>
            <a:ext cx="1320800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Колесников Иван</a:t>
            </a:r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0" y="0"/>
            <a:ext cx="274638" cy="28257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" y="1797050"/>
            <a:ext cx="8299450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0" y="177800"/>
            <a:ext cx="8810625" cy="1633538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Самым распространенным 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видом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интернет-зависимости считается 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необходимость в беспрерывном общении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. Это могут быть форумы, социальные сети и различные чаты.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87350" y="5170488"/>
            <a:ext cx="8285163" cy="13239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возникновения интернет-зависимость у подростков – это период гормональной перестройки организма, когда для молодежи становится проблематично общаться, завязывать новые знакомства, налаживать контакты с противоположным полом.</a:t>
            </a:r>
          </a:p>
        </p:txBody>
      </p:sp>
      <p:sp>
        <p:nvSpPr>
          <p:cNvPr id="10244" name="Дата 7"/>
          <p:cNvSpPr>
            <a:spLocks noGrp="1"/>
          </p:cNvSpPr>
          <p:nvPr>
            <p:ph type="dt" sz="quarter" idx="10"/>
          </p:nvPr>
        </p:nvSpPr>
        <p:spPr bwMode="auto">
          <a:xfrm>
            <a:off x="0" y="6492875"/>
            <a:ext cx="2057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729E31-1DE8-4448-B118-7A90A58EBC91}" type="datetime1"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12.01.2021</a:t>
            </a:fld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xfrm>
            <a:off x="7805738" y="6494463"/>
            <a:ext cx="133826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Колесников Иван</a:t>
            </a:r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0" y="0"/>
            <a:ext cx="274638" cy="28257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047875"/>
            <a:ext cx="31527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3538" y="2047875"/>
            <a:ext cx="36290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050" y="422275"/>
            <a:ext cx="7886700" cy="18208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Информационная интернет-зависимость 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(онлайн серфинг), или непреодолимая нужда в постоянном потоке информации, заставляет человека бесконечно путешествовать по Сети.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11267" name="Дата 7"/>
          <p:cNvSpPr>
            <a:spLocks noGrp="1"/>
          </p:cNvSpPr>
          <p:nvPr>
            <p:ph type="dt" sz="quarter" idx="10"/>
          </p:nvPr>
        </p:nvSpPr>
        <p:spPr bwMode="auto">
          <a:xfrm>
            <a:off x="0" y="6492875"/>
            <a:ext cx="2057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33885A-E11D-45CF-A3EE-4811AD28A34C}" type="datetime1"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12.01.2021</a:t>
            </a:fld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xfrm>
            <a:off x="7820025" y="6492875"/>
            <a:ext cx="13239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Колесников Иван</a:t>
            </a:r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0" y="0"/>
            <a:ext cx="274638" cy="28257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7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5738" y="3028950"/>
            <a:ext cx="3551237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idx="1"/>
          </p:nvPr>
        </p:nvSpPr>
        <p:spPr>
          <a:xfrm>
            <a:off x="184150" y="284163"/>
            <a:ext cx="7680325" cy="162242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вид интернет-зависимости –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зависимость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когда человек подсаживается и не может оторваться от онлайн игр.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Дата 7"/>
          <p:cNvSpPr>
            <a:spLocks noGrp="1"/>
          </p:cNvSpPr>
          <p:nvPr>
            <p:ph type="dt" sz="quarter" idx="10"/>
          </p:nvPr>
        </p:nvSpPr>
        <p:spPr bwMode="auto">
          <a:xfrm>
            <a:off x="0" y="6246813"/>
            <a:ext cx="2057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5B0969-C787-4761-B6B5-47AFDBE9F742}" type="datetime1"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12.01.2021</a:t>
            </a:fld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249488"/>
            <a:ext cx="6707188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xfrm>
            <a:off x="-876300" y="6508750"/>
            <a:ext cx="30861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Колесников Иван</a:t>
            </a: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0" y="0"/>
            <a:ext cx="274638" cy="28257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638" y="2001838"/>
            <a:ext cx="4572000" cy="2247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единичны случаи, когда длительная игра приводила к трагическим последствиям. Например, многочасовой онлайн-сеанс игры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Warcraft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октябре 2005 года довел китайскую школьницу до истощения организма и смерти.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4638" y="4538663"/>
            <a:ext cx="4572000" cy="12017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2011 году американская домохозяйка, увлекшись игрой в тот 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Warcraft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забыла про свою трехлетнюю дочку, которая умерла от недоедания и обезвоживания.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925</TotalTime>
  <Words>736</Words>
  <Application>Microsoft Office PowerPoint</Application>
  <PresentationFormat>Экран (4:3)</PresentationFormat>
  <Paragraphs>81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Кибер -зависимость — проблема современного общества!</vt:lpstr>
      <vt:lpstr>     Оглавление:</vt:lpstr>
      <vt:lpstr>Презентация PowerPoint</vt:lpstr>
      <vt:lpstr>Презентация PowerPoint</vt:lpstr>
      <vt:lpstr>Чем опасна интернет-зависимость:</vt:lpstr>
      <vt:lpstr>Виды и причины возникновения интернет-зависимости: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 интернет-зависимости и способы избавления от нее:</vt:lpstr>
      <vt:lpstr>Дополнительные советы: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RePack by Diakov</cp:lastModifiedBy>
  <cp:revision>95</cp:revision>
  <dcterms:created xsi:type="dcterms:W3CDTF">2015-02-16T07:43:27Z</dcterms:created>
  <dcterms:modified xsi:type="dcterms:W3CDTF">2021-01-12T11:06:13Z</dcterms:modified>
</cp:coreProperties>
</file>