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2" d="100"/>
          <a:sy n="32" d="100"/>
        </p:scale>
        <p:origin x="-3882" y="-16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FD341-FD2F-4BCB-99BD-E34DAA280E2B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8B851-0A85-493E-92B5-0EC43814CE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8B851-0A85-493E-92B5-0EC43814CE6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CEC1317-DF6F-4955-93F9-CA1BF85C8F61}" type="datetimeFigureOut">
              <a:rPr lang="ru-RU" smtClean="0"/>
              <a:pPr/>
              <a:t>02.10.2023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A2FD58-ADA8-4114-8C16-3A50515CD7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184648"/>
            <a:ext cx="9144000" cy="1673352"/>
          </a:xfrm>
        </p:spPr>
        <p:txBody>
          <a:bodyPr>
            <a:noAutofit/>
          </a:bodyPr>
          <a:lstStyle/>
          <a:p>
            <a:pPr algn="ctr"/>
            <a:r>
              <a:rPr lang="ru-RU" sz="3800" dirty="0" smtClean="0"/>
              <a:t>Педагог-психолог </a:t>
            </a:r>
            <a:r>
              <a:rPr lang="ru-RU" sz="3800" dirty="0" smtClean="0"/>
              <a:t>МБОУ «СШ № 16 им. С.Иванова»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dirty="0" smtClean="0"/>
              <a:t> </a:t>
            </a:r>
            <a:r>
              <a:rPr lang="ru-RU" sz="3800" dirty="0" smtClean="0"/>
              <a:t>Кислая Т.А.</a:t>
            </a:r>
            <a:br>
              <a:rPr lang="ru-RU" sz="3800" dirty="0" smtClean="0"/>
            </a:br>
            <a:endParaRPr lang="ru-RU" sz="3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6800" y="836712"/>
            <a:ext cx="8077200" cy="3456384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Как уберечь ребёнка </a:t>
            </a:r>
          </a:p>
          <a:p>
            <a:pPr algn="ctr"/>
            <a:r>
              <a:rPr lang="ru-RU" sz="8000" dirty="0" smtClean="0"/>
              <a:t>от  травли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ОБЕЗОПАСИТЬ от попадания в сети БУЛЛИНГА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Научите  ребёнка поступать следующим образом: вести себя с другими людьми без зазнайства, </a:t>
            </a:r>
            <a:r>
              <a:rPr lang="ru-RU" sz="2400" dirty="0" err="1" smtClean="0"/>
              <a:t>задираний</a:t>
            </a:r>
            <a:r>
              <a:rPr lang="ru-RU" sz="2400" dirty="0" smtClean="0"/>
              <a:t> и превосходства; вести себя скромно, без хвастовства своими успехами, своими родителями или друзьями, вещами и предметами. Даже самые неординарные способности человека – это не повод для зазнайства и ощущения своего превосходства над другими. </a:t>
            </a:r>
          </a:p>
          <a:p>
            <a:endParaRPr lang="ru-RU" dirty="0"/>
          </a:p>
        </p:txBody>
      </p:sp>
      <p:pic>
        <p:nvPicPr>
          <p:cNvPr id="22532" name="Picture 4" descr="ÐÐ°ÑÑÐ¸Ð½ÐºÐ¸ Ð¿Ð¾ Ð·Ð°Ð¿ÑÐ¾ÑÑ ÑÐµÐ±ÑÐ½Ð¾Ðº ÑÐ²Ð°ÑÑÑÐ½"/>
          <p:cNvPicPr>
            <a:picLocks noChangeAspect="1" noChangeArrowheads="1"/>
          </p:cNvPicPr>
          <p:nvPr/>
        </p:nvPicPr>
        <p:blipFill>
          <a:blip r:embed="rId2" cstate="print"/>
          <a:srcRect b="58"/>
          <a:stretch>
            <a:fillRect/>
          </a:stretch>
        </p:blipFill>
        <p:spPr bwMode="auto">
          <a:xfrm>
            <a:off x="2643174" y="4357694"/>
            <a:ext cx="3357586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ОБЕЗОПАСИТЬ от попадания в сети БУЛЛИНГА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Пусть ваши дети научатся от вас, как от родителей,  вести себя </a:t>
            </a:r>
            <a:r>
              <a:rPr lang="ru-RU" sz="2800" dirty="0" err="1" smtClean="0"/>
              <a:t>самодостаточно</a:t>
            </a:r>
            <a:r>
              <a:rPr lang="ru-RU" sz="2800" dirty="0" smtClean="0"/>
              <a:t>, проявлять себя достойно, без </a:t>
            </a:r>
            <a:r>
              <a:rPr lang="ru-RU" sz="2800" dirty="0" err="1" smtClean="0"/>
              <a:t>подлизываний</a:t>
            </a:r>
            <a:r>
              <a:rPr lang="ru-RU" sz="2800" dirty="0" smtClean="0"/>
              <a:t> к педагогам, сверстникам  или более старшим по возрасту школьникам, жить без ябед и обид, относиться с уважением к другим людям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23554" name="Picture 2" descr="ÐÐ°ÑÑÐ¸Ð½ÐºÐ¸ Ð¿Ð¾ Ð·Ð°Ð¿ÑÐ¾ÑÑ ÑÐµÐ±ÑÐ½Ð¾Ðº ÑÐ±ÐµÐ´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143380"/>
            <a:ext cx="381000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ÐÐ°ÑÑÐ¸Ð½ÐºÐ¸ Ð¿Ð¾ Ð·Ð°Ð¿ÑÐ¾ÑÑ ÑÐµÐ±ÑÐ½Ð¾Ðº Ð² Ð¾ÑÐºÐ°Ñ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6" y="1428755"/>
            <a:ext cx="5429244" cy="542924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ОБЕЗОПАСИТЬ от попадания в сети БУЛЛИНГА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571612"/>
            <a:ext cx="4714876" cy="49292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/>
              <a:t>     </a:t>
            </a:r>
            <a:r>
              <a:rPr lang="ru-RU" sz="2800" dirty="0" smtClean="0"/>
              <a:t>Научите ваших детей вести себя достойно даже в связи со своими хроническими заболеваниями или физическими дефектами, не взывая к жалости окружающих. Учите своих детей с любовью относиться к себе такому, какой он есть. Для этого, безусловно, самим родителям необходимо с любовью относиться к  детям.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8572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из записей педагога-психолога после керченской трагедии, интернет ресурс</a:t>
            </a: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775191"/>
            <a:ext cx="8643998" cy="46256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Сегодня на занятиях утренней группы (дети 13-14 лет) я спросила, в чем, по мнению ребят, причина такого зверства. И они хором ответили: «Травля». Они не сомневаются.</a:t>
            </a:r>
          </a:p>
          <a:p>
            <a:pPr>
              <a:buNone/>
            </a:pPr>
            <a:r>
              <a:rPr lang="ru-RU" dirty="0" smtClean="0"/>
              <a:t>    А потом я спросила, у кого в классе есть человек, которого травят. На занятиях было 12 человек. Руки подняли 12 человек.</a:t>
            </a:r>
          </a:p>
          <a:p>
            <a:pPr>
              <a:buNone/>
            </a:pPr>
            <a:r>
              <a:rPr lang="ru-RU" dirty="0" smtClean="0"/>
              <a:t>     А потом мне стало еще страшнее. Потому что четверо моих ребят начали говорить о том, что те самые жертвы травли «сами виноваты». Не так себя ведут. Не умеют общаться. Не уважают остальных (как именно надо проявлять уважение не сказали, не знают).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775191"/>
            <a:ext cx="864399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Нашлись 3 человека, которые в меру сил поддерживают жертву. Потому что сами были в такой ситуации. И выкарабкивались тоже сами. Ни одному не помогли родители: один не решился обратиться, двоим сказали </a:t>
            </a:r>
            <a:r>
              <a:rPr lang="ru-RU" dirty="0" smtClean="0">
                <a:solidFill>
                  <a:srgbClr val="FF0000"/>
                </a:solidFill>
              </a:rPr>
              <a:t>«Решай сам». </a:t>
            </a:r>
            <a:r>
              <a:rPr lang="ru-RU" dirty="0" smtClean="0"/>
              <a:t>Слава Богу, у них хватило сил.</a:t>
            </a:r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из записей педагога-психолога после керченской трагедии, интернет ресурс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775191"/>
            <a:ext cx="864399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Вывод: дети не готовы идти за помощью к взрослым. Не видят смысла. Не верят. Это тот самый случай, когда, в результате потери доверия к тем, кто сильнее и умнее, слабый и незрелый пытается опереться на слабого и незрелого.</a:t>
            </a:r>
            <a:endParaRPr lang="ru-RU" dirty="0"/>
          </a:p>
        </p:txBody>
      </p:sp>
      <p:pic>
        <p:nvPicPr>
          <p:cNvPr id="26626" name="Picture 2" descr="ÐÐ°ÑÑÐ¸Ð½ÐºÐ¸ Ð¿Ð¾ Ð·Ð°Ð¿ÑÐ¾ÑÑ ÑÐ¾Ð´Ð¸ÑÐµÐ»Ð¸ Ð¸ Ð´ÐµÑÐ¸ ÑÐ¸ÑÑÐ½ÐºÐ¸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4000496" y="4469297"/>
            <a:ext cx="3214710" cy="2388703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из записей педагога-психолога после керченской трагедии, интернет ресурс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357298"/>
            <a:ext cx="864399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   Будьте грамотными родителями, умейте  слышать и понимать своего ребёнка, во время протянуть руку помощи, а если потребуется, то и встать на его защиту. </a:t>
            </a:r>
          </a:p>
          <a:p>
            <a:pPr>
              <a:buNone/>
            </a:pPr>
            <a:r>
              <a:rPr lang="ru-RU" sz="2600" dirty="0" smtClean="0"/>
              <a:t>    При этом не забывая о дипломатии и правомерности ваших действий.</a:t>
            </a:r>
            <a:endParaRPr lang="ru-RU" sz="2600" dirty="0"/>
          </a:p>
        </p:txBody>
      </p:sp>
      <p:pic>
        <p:nvPicPr>
          <p:cNvPr id="25602" name="Picture 2" descr="ÐÐ°ÑÑÐ¸Ð½ÐºÐ¸ Ð¿Ð¾ Ð·Ð°Ð¿ÑÐ¾ÑÑ ÑÐ¾Ð´Ð¸ÑÐµÐ»Ð¸ Ð¸ Ð´ÐµÑÐ¸ ÑÐ¸ÑÑÐ½Ðº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771902"/>
            <a:ext cx="4000496" cy="3086098"/>
          </a:xfrm>
          <a:prstGeom prst="rect">
            <a:avLst/>
          </a:prstGeom>
          <a:noFill/>
        </p:spPr>
      </p:pic>
      <p:pic>
        <p:nvPicPr>
          <p:cNvPr id="25604" name="Picture 4" descr="ÐÐ°ÑÑÐ¸Ð½ÐºÐ¸ Ð¿Ð¾ Ð·Ð°Ð¿ÑÐ¾ÑÑ ÑÐ¾Ð´Ð¸ÑÐµÐ»Ð¸ Ð¸ Ð´ÐµÑÐ¸ ÑÐ¸ÑÑÐ½ÐºÐ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3143249"/>
            <a:ext cx="4762500" cy="3714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02" y="1772816"/>
            <a:ext cx="8176454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*</a:t>
            </a:r>
            <a:r>
              <a:rPr lang="en-US" sz="2600" dirty="0" smtClean="0"/>
              <a:t>https://littleone.com/publication/5441-petranovskaya-kogda-uchitel-govorit-masha-tormoz-menyayte-uchitelya-ili-shkolu</a:t>
            </a:r>
            <a:endParaRPr lang="ru-RU" sz="2600" dirty="0" smtClean="0"/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*</a:t>
            </a:r>
            <a:r>
              <a:rPr lang="en-US" sz="2600" dirty="0" smtClean="0"/>
              <a:t>https://www.facebook.com/mediadeti/photos/a.1571630299727257/2263937107163236/?type=3&amp;__tn__=-R</a:t>
            </a:r>
            <a:endParaRPr lang="ru-RU" sz="2600" dirty="0" smtClean="0"/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*</a:t>
            </a:r>
            <a:r>
              <a:rPr lang="en-US" sz="2600" dirty="0" smtClean="0"/>
              <a:t>https://www.pravmir.ru/pamyatka-kak-ostanovit-travlyu-rebenka/</a:t>
            </a:r>
            <a:endParaRPr lang="ru-RU" sz="2600" dirty="0" smtClean="0"/>
          </a:p>
          <a:p>
            <a:r>
              <a:rPr lang="ru-RU" sz="2800" dirty="0" smtClean="0"/>
              <a:t>* </a:t>
            </a:r>
            <a:r>
              <a:rPr lang="ru-RU" sz="2800" i="1" dirty="0" smtClean="0"/>
              <a:t> «</a:t>
            </a:r>
            <a:r>
              <a:rPr lang="ru-RU" sz="2800" dirty="0" smtClean="0"/>
              <a:t>Помогите  своему ребёнку </a:t>
            </a:r>
          </a:p>
          <a:p>
            <a:r>
              <a:rPr lang="ru-RU" sz="2800" dirty="0" smtClean="0"/>
              <a:t>избежать школьного </a:t>
            </a:r>
            <a:r>
              <a:rPr lang="ru-RU" sz="2800" dirty="0" err="1" smtClean="0"/>
              <a:t>буллинга</a:t>
            </a:r>
            <a:r>
              <a:rPr lang="ru-RU" sz="2800" dirty="0" smtClean="0"/>
              <a:t>» </a:t>
            </a:r>
            <a:r>
              <a:rPr lang="ru-RU" sz="2800" i="1" smtClean="0"/>
              <a:t>Т.А.Мещенина</a:t>
            </a:r>
            <a:endParaRPr lang="ru-RU" sz="2800" dirty="0" smtClean="0"/>
          </a:p>
          <a:p>
            <a:endParaRPr lang="ru-RU" sz="2800" dirty="0" smtClean="0"/>
          </a:p>
          <a:p>
            <a:pPr>
              <a:buNone/>
            </a:pPr>
            <a:endParaRPr lang="ru-RU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57222" y="1500174"/>
            <a:ext cx="4686304" cy="462560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err="1" smtClean="0"/>
              <a:t>Буллинг</a:t>
            </a:r>
            <a:r>
              <a:rPr lang="ru-RU" dirty="0" smtClean="0"/>
              <a:t> (англ. </a:t>
            </a:r>
            <a:r>
              <a:rPr lang="ru-RU" dirty="0" err="1" smtClean="0"/>
              <a:t>bullying</a:t>
            </a:r>
            <a:r>
              <a:rPr lang="ru-RU" dirty="0" smtClean="0"/>
              <a:t>) — издевательство, производное слово от </a:t>
            </a:r>
            <a:r>
              <a:rPr lang="ru-RU" dirty="0" err="1" smtClean="0"/>
              <a:t>bully</a:t>
            </a:r>
            <a:r>
              <a:rPr lang="ru-RU" dirty="0" smtClean="0"/>
              <a:t> — хулиган. Взаимоотношения в коллективе, чаще всего, в детском, когда один, пользуясь своей физической силой, держит в страхе другого, издевается над ним, подчиняет себе. </a:t>
            </a:r>
            <a:endParaRPr lang="ru-RU" dirty="0"/>
          </a:p>
        </p:txBody>
      </p:sp>
      <p:pic>
        <p:nvPicPr>
          <p:cNvPr id="1026" name="Picture 2" descr="http://chtooznachaet.ru/wp-content/uploads/2015/08/%D0%B1%D1%83%D0%BB%D0%BB%D0%B8%D0%BD%D0%B31.jpg"/>
          <p:cNvPicPr>
            <a:picLocks noChangeAspect="1" noChangeArrowheads="1"/>
          </p:cNvPicPr>
          <p:nvPr/>
        </p:nvPicPr>
        <p:blipFill>
          <a:blip r:embed="rId2" cstate="print"/>
          <a:srcRect r="140"/>
          <a:stretch>
            <a:fillRect/>
          </a:stretch>
        </p:blipFill>
        <p:spPr bwMode="auto">
          <a:xfrm>
            <a:off x="4357686" y="1568585"/>
            <a:ext cx="4500594" cy="52894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pic>
        <p:nvPicPr>
          <p:cNvPr id="28674" name="Picture 2" descr="ÐÐ°ÑÑÐ¸Ð½ÐºÐ¸ Ð¿Ð¾ Ð·Ð°Ð¿ÑÐ¾ÑÑ ÑÑÑÐµÐ»Ð¾ Ð¶ÐµÐ»ÐµÐ·Ð½Ð¸ÐºÐ¾Ð²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4422"/>
            <a:ext cx="3429024" cy="2568460"/>
          </a:xfrm>
          <a:prstGeom prst="rect">
            <a:avLst/>
          </a:prstGeom>
          <a:noFill/>
        </p:spPr>
      </p:pic>
      <p:pic>
        <p:nvPicPr>
          <p:cNvPr id="28676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2630213"/>
            <a:ext cx="5652120" cy="4227787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923928" y="1412776"/>
            <a:ext cx="4392488" cy="1252728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latin typeface="+mj-lt"/>
                <a:ea typeface="+mj-ea"/>
                <a:cs typeface="+mj-cs"/>
              </a:rPr>
              <a:t>Владимир Железняков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 smtClean="0">
                <a:latin typeface="+mj-lt"/>
                <a:ea typeface="+mj-ea"/>
                <a:cs typeface="+mj-cs"/>
              </a:rPr>
              <a:t>«Чучело», 1975г.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077072"/>
            <a:ext cx="4392488" cy="1252728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789040"/>
            <a:ext cx="3347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«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Чу́чело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— художественный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фильм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Ролана Быкова, 1984г.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Во-первых, конфликт должен быть групповым, стычка один на один травлей не является. Вне социума конкретный ребенок может вести себя иначе, например, играть с объектом травли. Но попадая в группу, он рискует стать жертвой, если не присоединится к команде сильных. Причем сам ребенок может даже не замечать смены ролей.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285860"/>
            <a:ext cx="8786874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Второе условие, без которого невозможен </a:t>
            </a:r>
            <a:r>
              <a:rPr lang="ru-RU" sz="2400" dirty="0" err="1" smtClean="0"/>
              <a:t>буллинг</a:t>
            </a:r>
            <a:r>
              <a:rPr lang="ru-RU" sz="2400" dirty="0" smtClean="0"/>
              <a:t>, — это насилие. То есть в классе не просто непопулярный ученик, с которым не хотят дружить или даже осуждают за какие-то его действия.. </a:t>
            </a:r>
            <a:endParaRPr lang="ru-RU" sz="2400" dirty="0"/>
          </a:p>
        </p:txBody>
      </p:sp>
      <p:pic>
        <p:nvPicPr>
          <p:cNvPr id="2765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 r="20"/>
          <a:stretch>
            <a:fillRect/>
          </a:stretch>
        </p:blipFill>
        <p:spPr bwMode="auto">
          <a:xfrm>
            <a:off x="0" y="3071810"/>
            <a:ext cx="4786346" cy="2969743"/>
          </a:xfrm>
          <a:prstGeom prst="rect">
            <a:avLst/>
          </a:prstGeom>
          <a:noFill/>
        </p:spPr>
      </p:pic>
      <p:sp>
        <p:nvSpPr>
          <p:cNvPr id="27652" name="AutoShape 4" descr="ÐÐ°ÑÑÐ¸Ð½ÐºÐ¸ Ð¿Ð¾ Ð·Ð°Ð¿ÑÐ¾ÑÑ ÑÐ¸Ð½Ð¾Ð½Ð¸Ð¼ Ð±ÑÐ»Ð»Ð¸Ð½Ð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4" name="Picture 6" descr="ÐÐ°ÑÑÐ¸Ð½ÐºÐ¸ Ð¿Ð¾ Ð·Ð°Ð¿ÑÐ¾ÑÑ ÑÐ¸Ð½Ð¾Ð½Ð¸Ð¼ Ð±ÑÐ»Ð»Ð¸Ð½Ð³"/>
          <p:cNvPicPr>
            <a:picLocks noChangeAspect="1" noChangeArrowheads="1"/>
          </p:cNvPicPr>
          <p:nvPr/>
        </p:nvPicPr>
        <p:blipFill>
          <a:blip r:embed="rId3" cstate="print"/>
          <a:srcRect r="26" b="60"/>
          <a:stretch>
            <a:fillRect/>
          </a:stretch>
        </p:blipFill>
        <p:spPr bwMode="auto">
          <a:xfrm>
            <a:off x="5000628" y="3429000"/>
            <a:ext cx="3786214" cy="26289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БУЛЛИНГ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ÑÑÑÑÐºÑÑÑÐ° Ð±ÑÐ»Ð»Ð¸Ð½Ð³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766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Жертвами БУЛЛИНГА могут стать дети  и подростки: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имеющие физические недостатки (носящие очки, со сниженным слухом или с двигательными нарушениями);</a:t>
            </a:r>
          </a:p>
          <a:p>
            <a:r>
              <a:rPr lang="ru-RU" dirty="0" smtClean="0"/>
              <a:t>с особенности поведения: замкнутые, импульсивные или  </a:t>
            </a:r>
            <a:r>
              <a:rPr lang="ru-RU" dirty="0" err="1" smtClean="0"/>
              <a:t>гиперактивные</a:t>
            </a:r>
            <a:r>
              <a:rPr lang="ru-RU" dirty="0" smtClean="0"/>
              <a:t>; </a:t>
            </a:r>
          </a:p>
          <a:p>
            <a:r>
              <a:rPr lang="ru-RU" dirty="0" smtClean="0"/>
              <a:t>с особенностями внешности ( с рыжими волосами, веснушками, оттопыренными ушами, кривыми ногами, особенной формой головы, весом тела: полные или худые.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Жертвами БУЛЛИНГА могут стать дети  и подростки: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не умеющие  общаться (чаще всего это дети, которые не посещали детские дошкольные образовательные учреждения)</a:t>
            </a:r>
          </a:p>
          <a:p>
            <a:r>
              <a:rPr lang="ru-RU" dirty="0" smtClean="0"/>
              <a:t> которые  испытывают </a:t>
            </a:r>
            <a:r>
              <a:rPr lang="ru-RU" dirty="0" err="1" smtClean="0"/>
              <a:t>cтрах</a:t>
            </a:r>
            <a:r>
              <a:rPr lang="ru-RU" dirty="0" smtClean="0"/>
              <a:t> и неуверенность перед школой, трудности в школьном обучении по причине болезней, задержки психического развития, нарушений интеллектуальной деятельности, речевых нарушений;</a:t>
            </a:r>
          </a:p>
          <a:p>
            <a:r>
              <a:rPr lang="ru-RU" dirty="0" err="1" smtClean="0"/>
              <a:t>интернатных</a:t>
            </a:r>
            <a:r>
              <a:rPr lang="ru-RU" dirty="0" smtClean="0"/>
              <a:t>  учреждений, а так же  проживающие в замещающих семьях</a:t>
            </a:r>
          </a:p>
          <a:p>
            <a:r>
              <a:rPr lang="ru-RU" dirty="0" smtClean="0"/>
              <a:t>одарённые, талантливые дети в  силу своей непохожести на потенциальных </a:t>
            </a:r>
            <a:r>
              <a:rPr lang="ru-RU" dirty="0" err="1" smtClean="0"/>
              <a:t>булли</a:t>
            </a:r>
            <a:r>
              <a:rPr lang="ru-RU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ОБЕЗОПАСИТЬ от попадания в сети БУЛЛИНГА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625609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ru-RU" sz="2800" dirty="0" smtClean="0"/>
              <a:t>   Прежде всего,  родителям необходимо любить своего ребёнка безусловно, то есть просто так,   вести себя с ребёнком  таким образом, чтобы он знал, что в лице своих родителей у него всегда есть поддержка и опора, что можно довериться и не быть униженным.</a:t>
            </a:r>
            <a:endParaRPr lang="ru-RU" sz="2800" dirty="0"/>
          </a:p>
        </p:txBody>
      </p:sp>
      <p:pic>
        <p:nvPicPr>
          <p:cNvPr id="20482" name="Picture 2" descr="ÐÐ°ÑÑÐ¸Ð½ÐºÐ¸ Ð¿Ð¾ Ð·Ð°Ð¿ÑÐ¾ÑÑ Ð±ÐµÐ·ÑÑÐ»Ð¾Ð²Ð½Ð°Ñ Ð»ÑÐ±Ð¾Ð²Ñ Ðº ÑÐµÐ±ÑÐ½ÐºÐ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545681"/>
            <a:ext cx="4416425" cy="33123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249</TotalTime>
  <Words>846</Words>
  <Application>Microsoft Office PowerPoint</Application>
  <PresentationFormat>Экран (4:3)</PresentationFormat>
  <Paragraphs>53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Модульная</vt:lpstr>
      <vt:lpstr>Педагог-психолог МБОУ «СШ № 16 им. С.Иванова»  Кислая Т.А. </vt:lpstr>
      <vt:lpstr>БУЛЛИНГ</vt:lpstr>
      <vt:lpstr>БУЛЛИНГ</vt:lpstr>
      <vt:lpstr>БУЛЛИНГ</vt:lpstr>
      <vt:lpstr>БУЛЛИНГ</vt:lpstr>
      <vt:lpstr>БУЛЛИНГ</vt:lpstr>
      <vt:lpstr>Жертвами БУЛЛИНГА могут стать дети  и подростки:</vt:lpstr>
      <vt:lpstr>Жертвами БУЛЛИНГА могут стать дети  и подростки:</vt:lpstr>
      <vt:lpstr>КАК ОБЕЗОПАСИТЬ от попадания в сети БУЛЛИНГА</vt:lpstr>
      <vt:lpstr>КАК ОБЕЗОПАСИТЬ от попадания в сети БУЛЛИНГА</vt:lpstr>
      <vt:lpstr>КАК ОБЕЗОПАСИТЬ от попадания в сети БУЛЛИНГА</vt:lpstr>
      <vt:lpstr>КАК ОБЕЗОПАСИТЬ от попадания в сети БУЛЛИНГА</vt:lpstr>
      <vt:lpstr>из записей педагога-психолога после керченской трагедии, интернет ресурс</vt:lpstr>
      <vt:lpstr>из записей педагога-психолога после керченской трагедии, интернет ресурс</vt:lpstr>
      <vt:lpstr>из записей педагога-психолога после керченской трагедии, интернет ресурс</vt:lpstr>
      <vt:lpstr>БУЛЛИНГ</vt:lpstr>
      <vt:lpstr>Источники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Пользователь Windows</cp:lastModifiedBy>
  <cp:revision>29</cp:revision>
  <dcterms:created xsi:type="dcterms:W3CDTF">2018-12-01T19:36:27Z</dcterms:created>
  <dcterms:modified xsi:type="dcterms:W3CDTF">2023-10-02T11:23:11Z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455001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